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  <p:embeddedFontLst>
    <p:embeddedFont>
      <p:font typeface="THIMUK+ArialMT"/>
      <p:regular r:id="rId17"/>
    </p:embeddedFont>
    <p:embeddedFont>
      <p:font typeface="OBVCDE+Wingdings-Regular"/>
      <p:regular r:id="rId18"/>
    </p:embeddedFont>
    <p:embeddedFont>
      <p:font typeface="NCMBQH+Arial-BoldMT"/>
      <p:regular r:id="rId1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18" Type="http://schemas.openxmlformats.org/officeDocument/2006/relationships/font" Target="fonts/font2.fntdata" /><Relationship Id="rId19" Type="http://schemas.openxmlformats.org/officeDocument/2006/relationships/font" Target="fonts/font3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3568" y="31756"/>
            <a:ext cx="2060245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24327" y="31756"/>
            <a:ext cx="6160565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 spc="-5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83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518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-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817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118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67754" y="1962835"/>
            <a:ext cx="2669133" cy="1588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1145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800" b="1">
                <a:solidFill>
                  <a:srgbClr val="000000"/>
                </a:solidFill>
                <a:latin typeface="Carlito"/>
                <a:cs typeface="Carlito"/>
              </a:rPr>
              <a:t>Managing</a:t>
            </a:r>
          </a:p>
          <a:p>
            <a:pPr marL="0" marR="0">
              <a:lnSpc>
                <a:spcPts val="3800"/>
              </a:lnSpc>
              <a:spcBef>
                <a:spcPts val="760"/>
              </a:spcBef>
              <a:spcAft>
                <a:spcPts val="0"/>
              </a:spcAft>
            </a:pPr>
            <a:r>
              <a:rPr dirty="0" sz="38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3800" spc="-8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3800" spc="-17" b="1">
                <a:solidFill>
                  <a:srgbClr val="000000"/>
                </a:solidFill>
                <a:latin typeface="Carlito"/>
                <a:cs typeface="Carlito"/>
              </a:rPr>
              <a:t>Behavioral</a:t>
            </a:r>
          </a:p>
          <a:p>
            <a:pPr marL="741679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800" b="1">
                <a:solidFill>
                  <a:srgbClr val="000000"/>
                </a:solidFill>
                <a:latin typeface="Carlito"/>
                <a:cs typeface="Carlito"/>
              </a:rPr>
              <a:t>Crisis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46322" y="3797579"/>
            <a:ext cx="2635011" cy="1160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is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spc="-6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0">
                <a:solidFill>
                  <a:srgbClr val="000000"/>
                </a:solidFill>
                <a:latin typeface="Carlito"/>
                <a:cs typeface="Carlito"/>
              </a:rPr>
              <a:t>behavior</a:t>
            </a:r>
          </a:p>
          <a:p>
            <a:pPr marL="253254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crisis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  <a:r>
              <a:rPr dirty="0" sz="2600" spc="1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0">
                <a:solidFill>
                  <a:srgbClr val="000000"/>
                </a:solidFill>
                <a:latin typeface="Carlito"/>
                <a:cs typeface="Carlito"/>
              </a:rPr>
              <a:t>how</a:t>
            </a:r>
            <a:r>
              <a:rPr dirty="0" sz="2600" spc="-1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  <a:p>
            <a:pPr marL="576593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handle</a:t>
            </a:r>
            <a:r>
              <a:rPr dirty="0" sz="2600" spc="-3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>
                <a:solidFill>
                  <a:srgbClr val="000000"/>
                </a:solidFill>
                <a:latin typeface="Carlito"/>
                <a:cs typeface="Carlito"/>
              </a:rPr>
              <a:t>it?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2" y="45124"/>
            <a:ext cx="6601241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7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47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Long-term</a:t>
            </a:r>
            <a:r>
              <a:rPr dirty="0" sz="1800" spc="-54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29838" y="686257"/>
            <a:ext cx="3839130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600" spc="-3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600" spc="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5" b="1">
                <a:solidFill>
                  <a:srgbClr val="000000"/>
                </a:solidFill>
                <a:latin typeface="Carlito"/>
                <a:cs typeface="Carlito"/>
              </a:rPr>
              <a:t>after</a:t>
            </a:r>
            <a:r>
              <a:rPr dirty="0" sz="2600" spc="-11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600" spc="4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crisis?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4052" y="1463344"/>
            <a:ext cx="1891550" cy="1074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37" b="1">
                <a:solidFill>
                  <a:srgbClr val="000000"/>
                </a:solidFill>
                <a:latin typeface="Carlito"/>
                <a:cs typeface="Carlito"/>
              </a:rPr>
              <a:t>Talk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about</a:t>
            </a:r>
            <a:r>
              <a:rPr dirty="0" sz="2400" spc="-6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</a:p>
          <a:p>
            <a:pPr marL="47883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incident</a:t>
            </a:r>
            <a:r>
              <a:rPr dirty="0" sz="2400" spc="-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after</a:t>
            </a:r>
          </a:p>
          <a:p>
            <a:pPr marL="90224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has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71559" y="1515108"/>
            <a:ext cx="2115502" cy="1440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9491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Discuss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what</a:t>
            </a:r>
          </a:p>
          <a:p>
            <a:pPr marL="0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spc="-15">
                <a:solidFill>
                  <a:srgbClr val="000000"/>
                </a:solidFill>
                <a:latin typeface="Carlito"/>
                <a:cs typeface="Carlito"/>
              </a:rPr>
              <a:t>he/she</a:t>
            </a:r>
            <a:r>
              <a:rPr dirty="0" sz="2400" spc="-4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could</a:t>
            </a:r>
            <a:r>
              <a:rPr dirty="0" sz="2400" spc="-7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do</a:t>
            </a:r>
          </a:p>
          <a:p>
            <a:pPr marL="217874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spc="-17">
                <a:solidFill>
                  <a:srgbClr val="000000"/>
                </a:solidFill>
                <a:latin typeface="Carlito"/>
                <a:cs typeface="Carlito"/>
              </a:rPr>
              <a:t>better</a:t>
            </a:r>
            <a:r>
              <a:rPr dirty="0" sz="2400" spc="-12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</a:p>
          <a:p>
            <a:pPr marL="562197" marR="0">
              <a:lnSpc>
                <a:spcPts val="2400"/>
              </a:lnSpc>
              <a:spcBef>
                <a:spcPts val="429"/>
              </a:spcBef>
              <a:spcAft>
                <a:spcPts val="0"/>
              </a:spcAft>
            </a:pP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future.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72952" y="2560625"/>
            <a:ext cx="187697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calmed</a:t>
            </a:r>
            <a:r>
              <a:rPr dirty="0" sz="2400" spc="-9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down.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66583" y="3993755"/>
            <a:ext cx="2126725" cy="17177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3933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37">
                <a:solidFill>
                  <a:srgbClr val="000000"/>
                </a:solidFill>
                <a:latin typeface="Carlito"/>
                <a:cs typeface="Carlito"/>
              </a:rPr>
              <a:t>Talk</a:t>
            </a:r>
            <a:r>
              <a:rPr dirty="0" sz="2400" spc="-28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about</a:t>
            </a:r>
          </a:p>
          <a:p>
            <a:pPr marL="142814" marR="0">
              <a:lnSpc>
                <a:spcPts val="2400"/>
              </a:lnSpc>
              <a:spcBef>
                <a:spcPts val="485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unacceptable</a:t>
            </a:r>
          </a:p>
          <a:p>
            <a:pPr marL="30231" marR="0">
              <a:lnSpc>
                <a:spcPts val="2681"/>
              </a:lnSpc>
              <a:spcBef>
                <a:spcPts val="113"/>
              </a:spcBef>
              <a:spcAft>
                <a:spcPts val="0"/>
              </a:spcAft>
            </a:pP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400" spc="-3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384">
                <a:solidFill>
                  <a:srgbClr val="000000"/>
                </a:solidFill>
                <a:latin typeface="THIMUK+ArialMT"/>
                <a:cs typeface="THIMUK+ArialMT"/>
              </a:rPr>
              <a:t>–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E.g.</a:t>
            </a:r>
          </a:p>
          <a:p>
            <a:pPr marL="0" marR="0">
              <a:lnSpc>
                <a:spcPts val="2100"/>
              </a:lnSpc>
              <a:spcBef>
                <a:spcPts val="429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hitting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or</a:t>
            </a:r>
            <a:r>
              <a:rPr dirty="0" sz="2100" spc="-196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breaking</a:t>
            </a:r>
          </a:p>
          <a:p>
            <a:pPr marL="654446" marR="0">
              <a:lnSpc>
                <a:spcPts val="2100"/>
              </a:lnSpc>
              <a:spcBef>
                <a:spcPts val="425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things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5760" y="4275759"/>
            <a:ext cx="2158243" cy="1074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264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Build</a:t>
            </a:r>
            <a:r>
              <a:rPr dirty="0" sz="2400" spc="4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400" spc="42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5" b="1">
                <a:solidFill>
                  <a:srgbClr val="000000"/>
                </a:solidFill>
                <a:latin typeface="Carlito"/>
                <a:cs typeface="Carlito"/>
              </a:rPr>
              <a:t>reward</a:t>
            </a:r>
          </a:p>
          <a:p>
            <a:pPr marL="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programme</a:t>
            </a:r>
            <a:r>
              <a:rPr dirty="0" sz="2400" spc="80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20">
                <a:solidFill>
                  <a:srgbClr val="000000"/>
                </a:solidFill>
                <a:latin typeface="Carlito"/>
                <a:cs typeface="Carlito"/>
              </a:rPr>
              <a:t>for</a:t>
            </a:r>
          </a:p>
          <a:p>
            <a:pPr marL="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spc="-10">
                <a:solidFill>
                  <a:srgbClr val="000000"/>
                </a:solidFill>
                <a:latin typeface="Carlito"/>
                <a:cs typeface="Carlito"/>
              </a:rPr>
              <a:t>good</a:t>
            </a:r>
            <a:r>
              <a:rPr dirty="0" sz="2400" spc="-8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36">
                <a:solidFill>
                  <a:srgbClr val="000000"/>
                </a:solidFill>
                <a:latin typeface="Carlito"/>
                <a:cs typeface="Carlito"/>
              </a:rPr>
              <a:t>behaviour.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2" y="45124"/>
            <a:ext cx="6601241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7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47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Long-term</a:t>
            </a:r>
            <a:r>
              <a:rPr dirty="0" sz="1800" spc="-54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21073" y="686257"/>
            <a:ext cx="2201148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Long</a:t>
            </a:r>
            <a:r>
              <a:rPr dirty="0" sz="2600" spc="-2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46" b="1">
                <a:solidFill>
                  <a:srgbClr val="000000"/>
                </a:solidFill>
                <a:latin typeface="Carlito"/>
                <a:cs typeface="Carlito"/>
              </a:rPr>
              <a:t>Term</a:t>
            </a:r>
            <a:r>
              <a:rPr dirty="0" sz="2600" spc="-29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022569" y="1755596"/>
            <a:ext cx="3299561" cy="14940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Practice</a:t>
            </a:r>
            <a:r>
              <a:rPr dirty="0" sz="2100" spc="-4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activities</a:t>
            </a:r>
            <a:r>
              <a:rPr dirty="0" sz="2100" spc="-4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can</a:t>
            </a:r>
            <a:r>
              <a:rPr dirty="0" sz="2100" spc="-11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be</a:t>
            </a:r>
          </a:p>
          <a:p>
            <a:pPr marL="255523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used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replacements</a:t>
            </a:r>
            <a:r>
              <a:rPr dirty="0" sz="21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</a:p>
          <a:p>
            <a:pPr marL="1077177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demands</a:t>
            </a:r>
          </a:p>
          <a:p>
            <a:pPr marL="77369" marR="0">
              <a:lnSpc>
                <a:spcPts val="1800"/>
              </a:lnSpc>
              <a:spcBef>
                <a:spcPts val="364"/>
              </a:spcBef>
              <a:spcAft>
                <a:spcPts val="0"/>
              </a:spcAft>
            </a:pP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e.g.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sensory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-31" i="1">
                <a:solidFill>
                  <a:srgbClr val="000000"/>
                </a:solidFill>
                <a:latin typeface="Carlito"/>
                <a:cs typeface="Carlito"/>
              </a:rPr>
              <a:t>toy,</a:t>
            </a:r>
            <a:r>
              <a:rPr dirty="0" sz="1800" spc="-215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music,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reducing</a:t>
            </a:r>
          </a:p>
          <a:p>
            <a:pPr marL="504089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noise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with</a:t>
            </a:r>
            <a:r>
              <a:rPr dirty="0" sz="1800" spc="18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headphones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32100" y="1877516"/>
            <a:ext cx="1911962" cy="944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9095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34">
                <a:solidFill>
                  <a:srgbClr val="000000"/>
                </a:solidFill>
                <a:latin typeface="Carlito"/>
                <a:cs typeface="Carlito"/>
              </a:rPr>
              <a:t>Improve</a:t>
            </a:r>
          </a:p>
          <a:p>
            <a:pPr marL="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communication</a:t>
            </a:r>
          </a:p>
          <a:p>
            <a:pPr marL="0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using</a:t>
            </a:r>
            <a:r>
              <a:rPr dirty="0" sz="2100" spc="13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0" b="1">
                <a:solidFill>
                  <a:srgbClr val="000000"/>
                </a:solidFill>
                <a:latin typeface="Carlito"/>
                <a:cs typeface="Carlito"/>
              </a:rPr>
              <a:t>symbols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69839" y="4202251"/>
            <a:ext cx="3010071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Teach,</a:t>
            </a:r>
            <a:r>
              <a:rPr dirty="0" sz="2100" spc="-25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practice</a:t>
            </a:r>
            <a:r>
              <a:rPr dirty="0" sz="2100" spc="-5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and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reward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72311" y="4225111"/>
            <a:ext cx="3258449" cy="57965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38" b="1">
                <a:solidFill>
                  <a:srgbClr val="000000"/>
                </a:solidFill>
                <a:latin typeface="Carlito"/>
                <a:cs typeface="Carlito"/>
              </a:rPr>
              <a:t>Reduce</a:t>
            </a:r>
            <a:r>
              <a:rPr dirty="0" sz="2100" spc="4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8" b="1">
                <a:solidFill>
                  <a:srgbClr val="000000"/>
                </a:solidFill>
                <a:latin typeface="Carlito"/>
                <a:cs typeface="Carlito"/>
              </a:rPr>
              <a:t>stressful</a:t>
            </a:r>
            <a:r>
              <a:rPr dirty="0" sz="2100" spc="132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 b="1">
                <a:solidFill>
                  <a:srgbClr val="000000"/>
                </a:solidFill>
                <a:latin typeface="Carlito"/>
                <a:cs typeface="Carlito"/>
              </a:rPr>
              <a:t>situations</a:t>
            </a:r>
          </a:p>
          <a:p>
            <a:pPr marL="895985" marR="0">
              <a:lnSpc>
                <a:spcPts val="1800"/>
              </a:lnSpc>
              <a:spcBef>
                <a:spcPts val="364"/>
              </a:spcBef>
              <a:spcAft>
                <a:spcPts val="0"/>
              </a:spcAft>
            </a:pPr>
            <a:r>
              <a:rPr dirty="0" sz="1800" spc="30" i="1">
                <a:solidFill>
                  <a:srgbClr val="000000"/>
                </a:solidFill>
                <a:latin typeface="Carlito"/>
                <a:cs typeface="Carlito"/>
              </a:rPr>
              <a:t>for</a:t>
            </a:r>
            <a:r>
              <a:rPr dirty="0" sz="1800" spc="95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38" i="1">
                <a:solidFill>
                  <a:srgbClr val="000000"/>
                </a:solidFill>
                <a:latin typeface="Carlito"/>
                <a:cs typeface="Carlito"/>
              </a:rPr>
              <a:t>e.g.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526798" y="4522291"/>
            <a:ext cx="2351521" cy="8539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positive</a:t>
            </a:r>
            <a:r>
              <a:rPr dirty="0" sz="2100" spc="-7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 b="1">
                <a:solidFill>
                  <a:srgbClr val="000000"/>
                </a:solidFill>
                <a:latin typeface="Carlito"/>
                <a:cs typeface="Carlito"/>
              </a:rPr>
              <a:t>behaviours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.</a:t>
            </a:r>
          </a:p>
          <a:p>
            <a:pPr marL="206742" marR="0">
              <a:lnSpc>
                <a:spcPts val="1800"/>
              </a:lnSpc>
              <a:spcBef>
                <a:spcPts val="364"/>
              </a:spcBef>
              <a:spcAft>
                <a:spcPts val="0"/>
              </a:spcAft>
            </a:pP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e.g.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asking,</a:t>
            </a:r>
            <a:r>
              <a:rPr dirty="0" sz="1800" spc="-66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000000"/>
                </a:solidFill>
                <a:latin typeface="Carlito"/>
                <a:cs typeface="Carlito"/>
              </a:rPr>
              <a:t>giving,</a:t>
            </a:r>
          </a:p>
          <a:p>
            <a:pPr marL="720457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 spc="-10" i="1">
                <a:solidFill>
                  <a:srgbClr val="000000"/>
                </a:solidFill>
                <a:latin typeface="Carlito"/>
                <a:cs typeface="Carlito"/>
              </a:rPr>
              <a:t>sharing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11096" y="4771140"/>
            <a:ext cx="2467942" cy="5822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1850" spc="-56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1800" spc="28" i="1">
                <a:solidFill>
                  <a:srgbClr val="000000"/>
                </a:solidFill>
                <a:latin typeface="Carlito"/>
                <a:cs typeface="Carlito"/>
              </a:rPr>
              <a:t>Avoid</a:t>
            </a:r>
            <a:r>
              <a:rPr dirty="0" sz="1800" spc="54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38" i="1">
                <a:solidFill>
                  <a:srgbClr val="000000"/>
                </a:solidFill>
                <a:latin typeface="Carlito"/>
                <a:cs typeface="Carlito"/>
              </a:rPr>
              <a:t>crowds</a:t>
            </a:r>
          </a:p>
          <a:p>
            <a:pPr marL="0" marR="0">
              <a:lnSpc>
                <a:spcPts val="2066"/>
              </a:lnSpc>
              <a:spcBef>
                <a:spcPts val="35"/>
              </a:spcBef>
              <a:spcAft>
                <a:spcPts val="0"/>
              </a:spcAft>
            </a:pPr>
            <a:r>
              <a:rPr dirty="0" sz="18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1850" spc="-56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1800" spc="38" i="1">
                <a:solidFill>
                  <a:srgbClr val="000000"/>
                </a:solidFill>
                <a:latin typeface="Carlito"/>
                <a:cs typeface="Carlito"/>
              </a:rPr>
              <a:t>Have</a:t>
            </a:r>
            <a:r>
              <a:rPr dirty="0" sz="1800" spc="5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43" i="1">
                <a:solidFill>
                  <a:srgbClr val="000000"/>
                </a:solidFill>
                <a:latin typeface="Carlito"/>
                <a:cs typeface="Carlito"/>
              </a:rPr>
              <a:t>frequent</a:t>
            </a:r>
            <a:r>
              <a:rPr dirty="0" sz="1800" spc="2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800" spc="46" i="1">
                <a:solidFill>
                  <a:srgbClr val="000000"/>
                </a:solidFill>
                <a:latin typeface="Carlito"/>
                <a:cs typeface="Carlito"/>
              </a:rPr>
              <a:t>breaks</a:t>
            </a:r>
            <a:r>
              <a:rPr dirty="0" sz="1800">
                <a:solidFill>
                  <a:srgbClr val="000000"/>
                </a:solidFill>
                <a:latin typeface="Carlito"/>
                <a:cs typeface="Carlito"/>
              </a:rPr>
              <a:t>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139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3" y="13975"/>
            <a:ext cx="6600988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 spc="-67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83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528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-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 spc="-1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82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109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1640" y="986773"/>
            <a:ext cx="4122134" cy="2266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895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is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5" b="1">
                <a:solidFill>
                  <a:srgbClr val="000000"/>
                </a:solidFill>
                <a:latin typeface="Carlito"/>
                <a:cs typeface="Carlito"/>
              </a:rPr>
              <a:t>behavioural</a:t>
            </a:r>
            <a:r>
              <a:rPr dirty="0" sz="2600" spc="-62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crisis?</a:t>
            </a:r>
          </a:p>
          <a:p>
            <a:pPr marL="443473" marR="0">
              <a:lnSpc>
                <a:spcPts val="2100"/>
              </a:lnSpc>
              <a:spcBef>
                <a:spcPts val="1509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 b="1">
                <a:solidFill>
                  <a:srgbClr val="943735"/>
                </a:solidFill>
                <a:latin typeface="Carlito"/>
                <a:cs typeface="Carlito"/>
              </a:rPr>
              <a:t>severe</a:t>
            </a:r>
            <a:r>
              <a:rPr dirty="0" sz="2100" spc="-49" b="1">
                <a:solidFill>
                  <a:srgbClr val="943735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&amp;/or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943735"/>
                </a:solidFill>
                <a:latin typeface="Carlito"/>
                <a:cs typeface="Carlito"/>
              </a:rPr>
              <a:t>prolonged</a:t>
            </a:r>
          </a:p>
          <a:p>
            <a:pPr marL="75438" marR="0">
              <a:lnSpc>
                <a:spcPts val="2100"/>
              </a:lnSpc>
              <a:spcBef>
                <a:spcPts val="1680"/>
              </a:spcBef>
              <a:spcAft>
                <a:spcPts val="0"/>
              </a:spcAft>
            </a:pPr>
            <a:r>
              <a:rPr dirty="0" sz="2100" spc="-10" b="1">
                <a:solidFill>
                  <a:srgbClr val="943735"/>
                </a:solidFill>
                <a:latin typeface="Carlito"/>
                <a:cs typeface="Carlito"/>
              </a:rPr>
              <a:t>outburst</a:t>
            </a:r>
            <a:r>
              <a:rPr dirty="0" sz="2100" spc="-61" b="1">
                <a:solidFill>
                  <a:srgbClr val="943735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during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which</a:t>
            </a:r>
          </a:p>
          <a:p>
            <a:pPr marL="0" marR="0">
              <a:lnSpc>
                <a:spcPts val="2100"/>
              </a:lnSpc>
              <a:spcBef>
                <a:spcPts val="168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may</a:t>
            </a:r>
            <a:r>
              <a:rPr dirty="0" sz="2100" spc="-4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appear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943735"/>
                </a:solidFill>
                <a:latin typeface="Carlito"/>
                <a:cs typeface="Carlito"/>
              </a:rPr>
              <a:t>upset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,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943735"/>
                </a:solidFill>
                <a:latin typeface="Carlito"/>
                <a:cs typeface="Carlito"/>
              </a:rPr>
              <a:t>angry</a:t>
            </a:r>
            <a:r>
              <a:rPr dirty="0" sz="2100" spc="-47" b="1">
                <a:solidFill>
                  <a:srgbClr val="943735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or</a:t>
            </a:r>
          </a:p>
          <a:p>
            <a:pPr marL="1381890" marR="0">
              <a:lnSpc>
                <a:spcPts val="2100"/>
              </a:lnSpc>
              <a:spcBef>
                <a:spcPts val="1629"/>
              </a:spcBef>
              <a:spcAft>
                <a:spcPts val="0"/>
              </a:spcAft>
            </a:pPr>
            <a:r>
              <a:rPr dirty="0" sz="2100" spc="-10" b="1">
                <a:solidFill>
                  <a:srgbClr val="943735"/>
                </a:solidFill>
                <a:latin typeface="Carlito"/>
                <a:cs typeface="Carlito"/>
              </a:rPr>
              <a:t>aggressive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04154" y="2968923"/>
            <a:ext cx="2786903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can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be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done?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5475" y="3531151"/>
            <a:ext cx="1307882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Identifying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92040" y="4011529"/>
            <a:ext cx="3791010" cy="176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 b="1">
                <a:solidFill>
                  <a:srgbClr val="c0504d"/>
                </a:solidFill>
                <a:latin typeface="Carlito"/>
                <a:cs typeface="Carlito"/>
              </a:rPr>
              <a:t>1.</a:t>
            </a:r>
            <a:r>
              <a:rPr dirty="0" sz="2150" spc="569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c0504d"/>
                </a:solidFill>
                <a:latin typeface="Carlito"/>
                <a:cs typeface="Carlito"/>
              </a:rPr>
              <a:t>root</a:t>
            </a:r>
            <a:r>
              <a:rPr dirty="0" sz="2100" spc="-37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cause</a:t>
            </a:r>
            <a:r>
              <a:rPr dirty="0" sz="2100" spc="-1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 spc="-2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outburst</a:t>
            </a:r>
          </a:p>
          <a:p>
            <a:pPr marL="0" marR="0">
              <a:lnSpc>
                <a:spcPts val="2150"/>
              </a:lnSpc>
              <a:spcBef>
                <a:spcPts val="1670"/>
              </a:spcBef>
              <a:spcAft>
                <a:spcPts val="0"/>
              </a:spcAft>
            </a:pPr>
            <a:r>
              <a:rPr dirty="0" sz="2150" spc="-27" b="1">
                <a:solidFill>
                  <a:srgbClr val="c0504d"/>
                </a:solidFill>
                <a:latin typeface="Carlito"/>
                <a:cs typeface="Carlito"/>
              </a:rPr>
              <a:t>2.</a:t>
            </a:r>
            <a:r>
              <a:rPr dirty="0" sz="2150" spc="609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5" b="1">
                <a:solidFill>
                  <a:srgbClr val="c0504d"/>
                </a:solidFill>
                <a:latin typeface="Carlito"/>
                <a:cs typeface="Carlito"/>
              </a:rPr>
              <a:t>Triggers</a:t>
            </a:r>
            <a:r>
              <a:rPr dirty="0" sz="2100" spc="-141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0">
                <a:solidFill>
                  <a:srgbClr val="000000"/>
                </a:solidFill>
                <a:latin typeface="Carlito"/>
                <a:cs typeface="Carlito"/>
              </a:rPr>
              <a:t>for</a:t>
            </a:r>
            <a:r>
              <a:rPr dirty="0" sz="2100" spc="-5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outburst</a:t>
            </a:r>
          </a:p>
          <a:p>
            <a:pPr marL="0" marR="0">
              <a:lnSpc>
                <a:spcPts val="2150"/>
              </a:lnSpc>
              <a:spcBef>
                <a:spcPts val="1620"/>
              </a:spcBef>
              <a:spcAft>
                <a:spcPts val="0"/>
              </a:spcAft>
            </a:pPr>
            <a:r>
              <a:rPr dirty="0" sz="2150" spc="-37" b="1">
                <a:solidFill>
                  <a:srgbClr val="c0504d"/>
                </a:solidFill>
                <a:latin typeface="Carlito"/>
                <a:cs typeface="Carlito"/>
              </a:rPr>
              <a:t>3.</a:t>
            </a:r>
            <a:r>
              <a:rPr dirty="0" sz="2150" spc="628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7" b="1">
                <a:solidFill>
                  <a:srgbClr val="c0504d"/>
                </a:solidFill>
                <a:latin typeface="Carlito"/>
                <a:cs typeface="Carlito"/>
              </a:rPr>
              <a:t>Ways</a:t>
            </a:r>
            <a:r>
              <a:rPr dirty="0" sz="2100" spc="-19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of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managing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100" spc="3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without</a:t>
            </a:r>
          </a:p>
          <a:p>
            <a:pPr marL="343534" marR="0">
              <a:lnSpc>
                <a:spcPts val="2100"/>
              </a:lnSpc>
              <a:spcBef>
                <a:spcPts val="1707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making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worse.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3" y="39375"/>
            <a:ext cx="6600988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Recognising</a:t>
            </a:r>
            <a:r>
              <a:rPr dirty="0" sz="1800" spc="-67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signs</a:t>
            </a:r>
            <a:r>
              <a:rPr dirty="0" sz="1800" spc="1838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528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-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 spc="-1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82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109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80309" y="924890"/>
            <a:ext cx="5769185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50" b="1">
                <a:solidFill>
                  <a:srgbClr val="000000"/>
                </a:solidFill>
                <a:latin typeface="Carlito"/>
                <a:cs typeface="Carlito"/>
              </a:rPr>
              <a:t>Differentiating</a:t>
            </a:r>
            <a:r>
              <a:rPr dirty="0" sz="2600" spc="-51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24" b="1">
                <a:solidFill>
                  <a:srgbClr val="000000"/>
                </a:solidFill>
                <a:latin typeface="Carlito"/>
                <a:cs typeface="Carlito"/>
              </a:rPr>
              <a:t>Tantrumfrom</a:t>
            </a:r>
            <a:r>
              <a:rPr dirty="0" sz="2600" spc="-27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spc="-14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46" b="1">
                <a:solidFill>
                  <a:srgbClr val="000000"/>
                </a:solidFill>
                <a:latin typeface="Carlito"/>
                <a:cs typeface="Carlito"/>
              </a:rPr>
              <a:t>Meltdown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56539" y="1611452"/>
            <a:ext cx="1891611" cy="902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4992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5" b="1">
                <a:solidFill>
                  <a:srgbClr val="c0504d"/>
                </a:solidFill>
                <a:latin typeface="Carlito"/>
                <a:cs typeface="Carlito"/>
              </a:rPr>
              <a:t>Tantrum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10" b="1">
                <a:solidFill>
                  <a:srgbClr val="000000"/>
                </a:solidFill>
                <a:latin typeface="Carlito"/>
                <a:cs typeface="Carlito"/>
              </a:rPr>
              <a:t>manifests</a:t>
            </a:r>
            <a:r>
              <a:rPr dirty="0" sz="2000" spc="-5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due</a:t>
            </a:r>
            <a:r>
              <a:rPr dirty="0" sz="2000" spc="-6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5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  <a:p>
            <a:pPr marL="827936" marR="0">
              <a:lnSpc>
                <a:spcPts val="2000"/>
              </a:lnSpc>
              <a:spcBef>
                <a:spcPts val="405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19294" y="1611452"/>
            <a:ext cx="1891611" cy="902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332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c0504d"/>
                </a:solidFill>
                <a:latin typeface="Carlito"/>
                <a:cs typeface="Carlito"/>
              </a:rPr>
              <a:t>Meltdown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spc="-10" b="1">
                <a:solidFill>
                  <a:srgbClr val="000000"/>
                </a:solidFill>
                <a:latin typeface="Carlito"/>
                <a:cs typeface="Carlito"/>
              </a:rPr>
              <a:t>manifests</a:t>
            </a:r>
            <a:r>
              <a:rPr dirty="0" sz="2000" spc="-5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due</a:t>
            </a:r>
            <a:r>
              <a:rPr dirty="0" sz="2000" spc="-6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5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  <a:p>
            <a:pPr marL="829459" marR="0">
              <a:lnSpc>
                <a:spcPts val="2000"/>
              </a:lnSpc>
              <a:spcBef>
                <a:spcPts val="405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0059" y="2809018"/>
            <a:ext cx="4156330" cy="2236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Expression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want/need</a:t>
            </a:r>
          </a:p>
          <a:p>
            <a:pPr marL="0" marR="0">
              <a:lnSpc>
                <a:spcPts val="2401"/>
              </a:lnSpc>
              <a:spcBef>
                <a:spcPts val="1031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Learnt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behavior</a:t>
            </a:r>
            <a:r>
              <a:rPr dirty="0" sz="2100" spc="-4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31">
                <a:solidFill>
                  <a:srgbClr val="000000"/>
                </a:solidFill>
                <a:latin typeface="THIMUK+ArialMT"/>
                <a:cs typeface="THIMUK+ArialMT"/>
              </a:rPr>
              <a:t>–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100" spc="-3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</a:p>
          <a:p>
            <a:pPr marL="388619" marR="0">
              <a:lnSpc>
                <a:spcPts val="2100"/>
              </a:lnSpc>
              <a:spcBef>
                <a:spcPts val="1679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uses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get</a:t>
            </a:r>
            <a:r>
              <a:rPr dirty="0" sz="2100" spc="-4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100" spc="-3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he/she</a:t>
            </a:r>
            <a:r>
              <a:rPr dirty="0" sz="2100" spc="-7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wants</a:t>
            </a:r>
          </a:p>
          <a:p>
            <a:pPr marL="0" marR="0">
              <a:lnSpc>
                <a:spcPts val="2401"/>
              </a:lnSpc>
              <a:spcBef>
                <a:spcPts val="1308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Frustration</a:t>
            </a:r>
            <a:r>
              <a:rPr dirty="0" sz="2100" spc="-10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demands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being</a:t>
            </a:r>
          </a:p>
          <a:p>
            <a:pPr marL="388619" marR="0">
              <a:lnSpc>
                <a:spcPts val="2100"/>
              </a:lnSpc>
              <a:spcBef>
                <a:spcPts val="168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met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or</a:t>
            </a:r>
            <a:r>
              <a:rPr dirty="0" sz="2100" spc="1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denied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7748" y="2809018"/>
            <a:ext cx="2447887" cy="35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Sensory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overload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7748" y="3294158"/>
            <a:ext cx="3518078" cy="35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Build-up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anxiety</a:t>
            </a:r>
            <a:r>
              <a:rPr dirty="0" sz="2100" spc="-3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 b="1">
                <a:solidFill>
                  <a:srgbClr val="000000"/>
                </a:solidFill>
                <a:latin typeface="Carlito"/>
                <a:cs typeface="Carlito"/>
              </a:rPr>
              <a:t>stress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7748" y="3779298"/>
            <a:ext cx="247994" cy="3431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746368" y="3826458"/>
            <a:ext cx="284691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Release</a:t>
            </a:r>
            <a:r>
              <a:rPr dirty="0" sz="2100" spc="-1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pent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up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stress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80059" y="5214398"/>
            <a:ext cx="3426474" cy="35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71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Poor</a:t>
            </a:r>
            <a:r>
              <a:rPr dirty="0" sz="2100" spc="-4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emotional</a:t>
            </a:r>
            <a:r>
              <a:rPr dirty="0" sz="2100" spc="-2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regulation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8" y="45124"/>
            <a:ext cx="2056410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136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38" y="45124"/>
            <a:ext cx="6601238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Preparing</a:t>
            </a:r>
            <a:r>
              <a:rPr dirty="0" sz="18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dirty="0" sz="1800" spc="12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preventing</a:t>
            </a:r>
            <a:r>
              <a:rPr dirty="0" sz="1800" spc="176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47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81402" y="620090"/>
            <a:ext cx="6770427" cy="764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40" b="1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600" spc="-40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74" b="1">
                <a:solidFill>
                  <a:srgbClr val="000000"/>
                </a:solidFill>
                <a:latin typeface="Carlito"/>
                <a:cs typeface="Carlito"/>
              </a:rPr>
              <a:t>can</a:t>
            </a:r>
            <a:r>
              <a:rPr dirty="0" sz="2600" spc="-41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43" b="1">
                <a:solidFill>
                  <a:srgbClr val="000000"/>
                </a:solidFill>
                <a:latin typeface="Carlito"/>
                <a:cs typeface="Carlito"/>
              </a:rPr>
              <a:t>be</a:t>
            </a:r>
            <a:r>
              <a:rPr dirty="0" sz="2600" spc="-37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29" b="1">
                <a:solidFill>
                  <a:srgbClr val="000000"/>
                </a:solidFill>
                <a:latin typeface="Carlito"/>
                <a:cs typeface="Carlito"/>
              </a:rPr>
              <a:t>difficult</a:t>
            </a:r>
            <a:r>
              <a:rPr dirty="0" sz="2600" spc="-50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4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600" spc="-42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42" b="1">
                <a:solidFill>
                  <a:srgbClr val="000000"/>
                </a:solidFill>
                <a:latin typeface="Carlito"/>
                <a:cs typeface="Carlito"/>
              </a:rPr>
              <a:t>differentiatebetween</a:t>
            </a:r>
            <a:r>
              <a:rPr dirty="0" sz="2600" spc="-43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spc="-3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25" b="1">
                <a:solidFill>
                  <a:srgbClr val="000000"/>
                </a:solidFill>
                <a:latin typeface="Carlito"/>
                <a:cs typeface="Carlito"/>
              </a:rPr>
              <a:t>tantrum</a:t>
            </a:r>
          </a:p>
          <a:p>
            <a:pPr marL="335280" marR="0">
              <a:lnSpc>
                <a:spcPts val="2600"/>
              </a:lnSpc>
              <a:spcBef>
                <a:spcPts val="520"/>
              </a:spcBef>
              <a:spcAft>
                <a:spcPts val="0"/>
              </a:spcAft>
            </a:pPr>
            <a:r>
              <a:rPr dirty="0" sz="2600" spc="-112" b="1">
                <a:solidFill>
                  <a:srgbClr val="000000"/>
                </a:solidFill>
                <a:latin typeface="Carlito"/>
                <a:cs typeface="Carlito"/>
              </a:rPr>
              <a:t>and</a:t>
            </a:r>
            <a:r>
              <a:rPr dirty="0" sz="2600" spc="-92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29" b="1">
                <a:solidFill>
                  <a:srgbClr val="000000"/>
                </a:solidFill>
                <a:latin typeface="Carlito"/>
                <a:cs typeface="Carlito"/>
              </a:rPr>
              <a:t>meltdown,</a:t>
            </a:r>
            <a:r>
              <a:rPr dirty="0" sz="2600" spc="-29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70" b="1">
                <a:solidFill>
                  <a:srgbClr val="000000"/>
                </a:solidFill>
                <a:latin typeface="Carlito"/>
                <a:cs typeface="Carlito"/>
              </a:rPr>
              <a:t>ask</a:t>
            </a:r>
            <a:r>
              <a:rPr dirty="0" sz="2600" spc="-12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33" b="1">
                <a:solidFill>
                  <a:srgbClr val="000000"/>
                </a:solidFill>
                <a:latin typeface="Carlito"/>
                <a:cs typeface="Carlito"/>
              </a:rPr>
              <a:t>yourself</a:t>
            </a:r>
            <a:r>
              <a:rPr dirty="0" sz="2600" spc="-32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04" b="1">
                <a:solidFill>
                  <a:srgbClr val="000000"/>
                </a:solidFill>
                <a:latin typeface="Carlito"/>
                <a:cs typeface="Carlito"/>
              </a:rPr>
              <a:t>these</a:t>
            </a:r>
            <a:r>
              <a:rPr dirty="0" sz="2600" spc="-242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29" b="1">
                <a:solidFill>
                  <a:srgbClr val="000000"/>
                </a:solidFill>
                <a:latin typeface="Carlito"/>
                <a:cs typeface="Carlito"/>
              </a:rPr>
              <a:t>questions</a:t>
            </a:r>
            <a:r>
              <a:rPr dirty="0" sz="2600" spc="-41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879091" y="1916937"/>
            <a:ext cx="1061119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7" b="1">
                <a:solidFill>
                  <a:srgbClr val="c0504d"/>
                </a:solidFill>
                <a:latin typeface="Carlito"/>
                <a:cs typeface="Carlito"/>
              </a:rPr>
              <a:t>Tantrum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38214" y="1916937"/>
            <a:ext cx="1251123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c0504d"/>
                </a:solidFill>
                <a:latin typeface="Carlito"/>
                <a:cs typeface="Carlito"/>
              </a:rPr>
              <a:t>Meltdown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8895" y="2939451"/>
            <a:ext cx="2946549" cy="6605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-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 spc="-136">
                <a:solidFill>
                  <a:srgbClr val="000000"/>
                </a:solidFill>
                <a:latin typeface="THIMUK+ArialMT"/>
                <a:cs typeface="THIMUK+ArialMT"/>
              </a:rPr>
              <a:t>Has</a:t>
            </a:r>
            <a:r>
              <a:rPr dirty="0" sz="2100" spc="-413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THIMUK+ArialMT"/>
                <a:cs typeface="THIMUK+ArialMT"/>
              </a:rPr>
              <a:t>the</a:t>
            </a:r>
            <a:r>
              <a:rPr dirty="0" sz="2100" spc="-33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73">
                <a:solidFill>
                  <a:srgbClr val="000000"/>
                </a:solidFill>
                <a:latin typeface="THIMUK+ArialMT"/>
                <a:cs typeface="THIMUK+ArialMT"/>
              </a:rPr>
              <a:t>child’s</a:t>
            </a:r>
            <a:r>
              <a:rPr dirty="0" sz="2100" spc="-25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83">
                <a:solidFill>
                  <a:srgbClr val="000000"/>
                </a:solidFill>
                <a:latin typeface="THIMUK+ArialMT"/>
                <a:cs typeface="THIMUK+ArialMT"/>
              </a:rPr>
              <a:t>demand</a:t>
            </a:r>
          </a:p>
          <a:p>
            <a:pPr marL="915670" marR="0">
              <a:lnSpc>
                <a:spcPts val="2100"/>
              </a:lnSpc>
              <a:spcBef>
                <a:spcPts val="415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been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denied?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30366" y="2929749"/>
            <a:ext cx="395718" cy="3411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29451" y="2975176"/>
            <a:ext cx="2530033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Was</a:t>
            </a:r>
            <a:r>
              <a:rPr dirty="0" sz="2100" spc="-10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there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any</a:t>
            </a:r>
            <a:r>
              <a:rPr dirty="0" sz="2100" spc="-5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20">
                <a:solidFill>
                  <a:srgbClr val="000000"/>
                </a:solidFill>
                <a:latin typeface="Carlito"/>
                <a:cs typeface="Carlito"/>
              </a:rPr>
              <a:t>form</a:t>
            </a:r>
            <a:r>
              <a:rPr dirty="0" sz="2100" spc="-6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of</a:t>
            </a:r>
          </a:p>
          <a:p>
            <a:pPr marL="61595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stress?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29361" y="3569829"/>
            <a:ext cx="3273607" cy="9903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Was</a:t>
            </a:r>
            <a:r>
              <a:rPr dirty="0" sz="2100" spc="-10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asked</a:t>
            </a:r>
            <a:r>
              <a:rPr dirty="0" sz="2100" spc="-8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do</a:t>
            </a:r>
          </a:p>
          <a:p>
            <a:pPr marL="389890" marR="0">
              <a:lnSpc>
                <a:spcPts val="2346"/>
              </a:lnSpc>
              <a:spcBef>
                <a:spcPts val="170"/>
              </a:spcBef>
              <a:spcAft>
                <a:spcPts val="0"/>
              </a:spcAft>
            </a:pPr>
            <a:r>
              <a:rPr dirty="0" sz="2100" spc="-80">
                <a:solidFill>
                  <a:srgbClr val="000000"/>
                </a:solidFill>
                <a:latin typeface="THIMUK+ArialMT"/>
                <a:cs typeface="THIMUK+ArialMT"/>
              </a:rPr>
              <a:t>something</a:t>
            </a:r>
            <a:r>
              <a:rPr dirty="0" sz="2100" spc="-99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34">
                <a:solidFill>
                  <a:srgbClr val="000000"/>
                </a:solidFill>
                <a:latin typeface="THIMUK+ArialMT"/>
                <a:cs typeface="THIMUK+ArialMT"/>
              </a:rPr>
              <a:t>they</a:t>
            </a:r>
            <a:r>
              <a:rPr dirty="0" sz="2100" spc="-24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THIMUK+ArialMT"/>
                <a:cs typeface="THIMUK+ArialMT"/>
              </a:rPr>
              <a:t>didn’t</a:t>
            </a:r>
          </a:p>
          <a:p>
            <a:pPr marL="389890" marR="0">
              <a:lnSpc>
                <a:spcPts val="2100"/>
              </a:lnSpc>
              <a:spcBef>
                <a:spcPts val="423"/>
              </a:spcBef>
              <a:spcAft>
                <a:spcPts val="0"/>
              </a:spcAft>
            </a:pP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want</a:t>
            </a:r>
            <a:r>
              <a:rPr dirty="0" sz="2100" spc="-6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do?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730366" y="3569829"/>
            <a:ext cx="2604295" cy="9903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-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Was</a:t>
            </a:r>
            <a:r>
              <a:rPr dirty="0" sz="2100" spc="-10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there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sudden</a:t>
            </a:r>
          </a:p>
          <a:p>
            <a:pPr marL="915035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change</a:t>
            </a:r>
            <a:r>
              <a:rPr dirty="0" sz="2100" spc="62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</a:p>
          <a:p>
            <a:pPr marL="915035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situation?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8895" y="4529949"/>
            <a:ext cx="3058224" cy="6702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-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-2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 spc="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waiting</a:t>
            </a:r>
            <a:r>
              <a:rPr dirty="0" sz="2100" spc="-6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20">
                <a:solidFill>
                  <a:srgbClr val="000000"/>
                </a:solidFill>
                <a:latin typeface="Carlito"/>
                <a:cs typeface="Carlito"/>
              </a:rPr>
              <a:t>for/</a:t>
            </a:r>
          </a:p>
          <a:p>
            <a:pPr marL="91567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watching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others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730366" y="4529949"/>
            <a:ext cx="3009966" cy="13098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-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Was</a:t>
            </a:r>
            <a:r>
              <a:rPr dirty="0" sz="2100" spc="-10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stressful</a:t>
            </a:r>
            <a:r>
              <a:rPr dirty="0" sz="2100" spc="-4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day?</a:t>
            </a:r>
          </a:p>
          <a:p>
            <a:pPr marL="0" marR="0">
              <a:lnSpc>
                <a:spcPts val="2386"/>
              </a:lnSpc>
              <a:spcBef>
                <a:spcPts val="12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OBVCDE+Wingdings-Regular"/>
                <a:cs typeface="OBVCDE+Wingdings-Regular"/>
              </a:rPr>
              <a:t></a:t>
            </a:r>
            <a:r>
              <a:rPr dirty="0" sz="2150" spc="-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Is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-2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reacting</a:t>
            </a:r>
          </a:p>
          <a:p>
            <a:pPr marL="915035" marR="0">
              <a:lnSpc>
                <a:spcPts val="2100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without</a:t>
            </a:r>
            <a:r>
              <a:rPr dirty="0" sz="2100" spc="1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watching</a:t>
            </a:r>
          </a:p>
          <a:p>
            <a:pPr marL="915035" marR="0">
              <a:lnSpc>
                <a:spcPts val="2346"/>
              </a:lnSpc>
              <a:spcBef>
                <a:spcPts val="170"/>
              </a:spcBef>
              <a:spcAft>
                <a:spcPts val="0"/>
              </a:spcAft>
            </a:pPr>
            <a:r>
              <a:rPr dirty="0" sz="2100" spc="-50">
                <a:solidFill>
                  <a:srgbClr val="000000"/>
                </a:solidFill>
                <a:latin typeface="THIMUK+ArialMT"/>
                <a:cs typeface="THIMUK+ArialMT"/>
              </a:rPr>
              <a:t>other’s</a:t>
            </a:r>
            <a:r>
              <a:rPr dirty="0" sz="2100" spc="-112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89">
                <a:solidFill>
                  <a:srgbClr val="000000"/>
                </a:solidFill>
                <a:latin typeface="THIMUK+ArialMT"/>
                <a:cs typeface="THIMUK+ArialMT"/>
              </a:rPr>
              <a:t>reactions?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34566" y="5215456"/>
            <a:ext cx="2355945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reactions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trying</a:t>
            </a:r>
            <a:r>
              <a:rPr dirty="0" sz="2100" spc="-5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  <a:p>
            <a:pPr marL="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grab</a:t>
            </a:r>
            <a:r>
              <a:rPr dirty="0" sz="2100" spc="-4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attention?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778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772" y="45124"/>
            <a:ext cx="6600606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0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68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Preparing</a:t>
            </a:r>
            <a:r>
              <a:rPr dirty="0" sz="1800" spc="28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preventing</a:t>
            </a:r>
            <a:r>
              <a:rPr dirty="0" sz="1800" spc="1696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5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49699" y="709117"/>
            <a:ext cx="5476842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I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600" spc="1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during</a:t>
            </a:r>
            <a:r>
              <a:rPr dirty="0" sz="2600" spc="2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600" spc="1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crisis?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23596" y="1164132"/>
            <a:ext cx="2458761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15" b="1">
                <a:solidFill>
                  <a:srgbClr val="c0504d"/>
                </a:solidFill>
                <a:latin typeface="Carlito"/>
                <a:cs typeface="Carlito"/>
              </a:rPr>
              <a:t>Prepare</a:t>
            </a:r>
            <a:r>
              <a:rPr dirty="0" sz="2400" spc="-6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2400" spc="-18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400" spc="-15" b="1">
                <a:solidFill>
                  <a:srgbClr val="c0504d"/>
                </a:solidFill>
                <a:latin typeface="Carlito"/>
                <a:cs typeface="Carlito"/>
              </a:rPr>
              <a:t>Prevent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03675" y="1868456"/>
            <a:ext cx="1969999" cy="35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135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Try</a:t>
            </a:r>
            <a:r>
              <a:rPr dirty="0" sz="2100" spc="-2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panic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491610" y="2188496"/>
            <a:ext cx="3788119" cy="671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34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firm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and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steady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voice</a:t>
            </a:r>
            <a:r>
              <a:rPr dirty="0" sz="2100" spc="-5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will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help</a:t>
            </a:r>
          </a:p>
          <a:p>
            <a:pPr marL="167004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-2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40">
                <a:solidFill>
                  <a:srgbClr val="000000"/>
                </a:solidFill>
                <a:latin typeface="Carlito"/>
                <a:cs typeface="Carlito"/>
              </a:rPr>
              <a:t>better.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86586" y="2216834"/>
            <a:ext cx="133889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21" b="1">
                <a:solidFill>
                  <a:srgbClr val="000000"/>
                </a:solidFill>
                <a:latin typeface="Carlito"/>
                <a:cs typeface="Carlito"/>
              </a:rPr>
              <a:t>Stay</a:t>
            </a:r>
            <a:r>
              <a:rPr dirty="0" sz="2400" spc="-112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calm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503675" y="3316511"/>
            <a:ext cx="3475497" cy="992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135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Distract</a:t>
            </a:r>
            <a:r>
              <a:rPr dirty="0" sz="2100" spc="-7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-1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</a:p>
          <a:p>
            <a:pPr marL="0" marR="0">
              <a:lnSpc>
                <a:spcPts val="2401"/>
              </a:lnSpc>
              <a:spcBef>
                <a:spcPts val="98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135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Find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something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calming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</a:p>
          <a:p>
            <a:pPr marL="181609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interesting</a:t>
            </a:r>
            <a:r>
              <a:rPr dirty="0" sz="2100" spc="-8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engage</a:t>
            </a:r>
            <a:r>
              <a:rPr dirty="0" sz="2100" spc="-6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100" spc="-6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4574" y="3443909"/>
            <a:ext cx="2018755" cy="708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spc="-15" b="1">
                <a:solidFill>
                  <a:srgbClr val="000000"/>
                </a:solidFill>
                <a:latin typeface="Carlito"/>
                <a:cs typeface="Carlito"/>
              </a:rPr>
              <a:t>Catch</a:t>
            </a:r>
            <a:r>
              <a:rPr dirty="0" sz="2400" spc="-6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400" spc="-6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signs</a:t>
            </a:r>
          </a:p>
          <a:p>
            <a:pPr marL="62992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early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44440" y="4709210"/>
            <a:ext cx="1855291" cy="1074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Acknowledge</a:t>
            </a:r>
          </a:p>
          <a:p>
            <a:pPr marL="10229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change</a:t>
            </a:r>
            <a:r>
              <a:rPr dirty="0" sz="2400" spc="-10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in</a:t>
            </a:r>
          </a:p>
          <a:p>
            <a:pPr marL="418802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moods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03675" y="4764691"/>
            <a:ext cx="4776654" cy="9922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135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Use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calm</a:t>
            </a:r>
            <a:r>
              <a:rPr dirty="0" sz="2100" spc="-2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voice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6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reassure</a:t>
            </a:r>
          </a:p>
          <a:p>
            <a:pPr marL="915034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</a:p>
          <a:p>
            <a:pPr marL="0" marR="0">
              <a:lnSpc>
                <a:spcPts val="2401"/>
              </a:lnSpc>
              <a:spcBef>
                <a:spcPts val="5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-135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Let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know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100" spc="-4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you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understand</a:t>
            </a:r>
            <a:r>
              <a:rPr dirty="0" sz="2100" spc="-15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559929" y="4878831"/>
            <a:ext cx="912748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i="1">
                <a:solidFill>
                  <a:srgbClr val="000000"/>
                </a:solidFill>
                <a:latin typeface="Carlito"/>
                <a:cs typeface="Carlito"/>
              </a:rPr>
              <a:t>I</a:t>
            </a:r>
            <a:r>
              <a:rPr dirty="0" sz="14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400" i="1">
                <a:solidFill>
                  <a:srgbClr val="000000"/>
                </a:solidFill>
                <a:latin typeface="Carlito"/>
                <a:cs typeface="Carlito"/>
              </a:rPr>
              <a:t>know</a:t>
            </a:r>
            <a:r>
              <a:rPr dirty="0" sz="1400" spc="-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400" i="1">
                <a:solidFill>
                  <a:srgbClr val="000000"/>
                </a:solidFill>
                <a:latin typeface="Carlito"/>
                <a:cs typeface="Carlito"/>
              </a:rPr>
              <a:t>you</a:t>
            </a:r>
          </a:p>
          <a:p>
            <a:pPr marL="53340" marR="0">
              <a:lnSpc>
                <a:spcPts val="1400"/>
              </a:lnSpc>
              <a:spcBef>
                <a:spcPts val="279"/>
              </a:spcBef>
              <a:spcAft>
                <a:spcPts val="0"/>
              </a:spcAft>
            </a:pPr>
            <a:r>
              <a:rPr dirty="0" sz="1400" i="1">
                <a:solidFill>
                  <a:srgbClr val="000000"/>
                </a:solidFill>
                <a:latin typeface="Carlito"/>
                <a:cs typeface="Carlito"/>
              </a:rPr>
              <a:t>are</a:t>
            </a:r>
            <a:r>
              <a:rPr dirty="0" sz="1400" spc="-52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400" spc="-10" i="1">
                <a:solidFill>
                  <a:srgbClr val="000000"/>
                </a:solidFill>
                <a:latin typeface="Carlito"/>
                <a:cs typeface="Carlito"/>
              </a:rPr>
              <a:t>upset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8" y="45124"/>
            <a:ext cx="2056410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136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38" y="39375"/>
            <a:ext cx="6601012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Preparing</a:t>
            </a:r>
            <a:r>
              <a:rPr dirty="0" sz="1800" spc="-15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1800" spc="-1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preventing</a:t>
            </a:r>
            <a:r>
              <a:rPr dirty="0" sz="1800" spc="1828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50" spc="1109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63315" y="543523"/>
            <a:ext cx="2974167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Managing</a:t>
            </a:r>
            <a:r>
              <a:rPr dirty="0" sz="2600" spc="3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spc="-4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36" b="1">
                <a:solidFill>
                  <a:srgbClr val="000000"/>
                </a:solidFill>
                <a:latin typeface="Carlito"/>
                <a:cs typeface="Carlito"/>
              </a:rPr>
              <a:t>Tantrum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90570" y="962735"/>
            <a:ext cx="1859644" cy="944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371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Praise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</a:p>
          <a:p>
            <a:pPr marL="0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encouragement</a:t>
            </a:r>
          </a:p>
          <a:p>
            <a:pPr marL="58583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go</a:t>
            </a:r>
            <a:r>
              <a:rPr dirty="0" sz="2100" spc="-11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long</a:t>
            </a:r>
            <a:r>
              <a:rPr dirty="0" sz="2100" spc="-82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i="1">
                <a:solidFill>
                  <a:srgbClr val="000000"/>
                </a:solidFill>
                <a:latin typeface="Carlito"/>
                <a:cs typeface="Carlito"/>
              </a:rPr>
              <a:t>way!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29410" y="1020492"/>
            <a:ext cx="4727911" cy="6719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369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5" b="1">
                <a:solidFill>
                  <a:srgbClr val="000000"/>
                </a:solidFill>
                <a:latin typeface="Carlito"/>
                <a:cs typeface="Carlito"/>
              </a:rPr>
              <a:t>Prevent:</a:t>
            </a:r>
            <a:r>
              <a:rPr dirty="0" sz="2100" spc="-8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Help</a:t>
            </a:r>
            <a:r>
              <a:rPr dirty="0" sz="2100" spc="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communicate</a:t>
            </a:r>
            <a:r>
              <a:rPr dirty="0" sz="2100" spc="-6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their</a:t>
            </a:r>
          </a:p>
          <a:p>
            <a:pPr marL="345440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needs.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4850" y="1707732"/>
            <a:ext cx="4322547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09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31" i="1">
                <a:solidFill>
                  <a:srgbClr val="000000"/>
                </a:solidFill>
                <a:latin typeface="Carlito"/>
                <a:cs typeface="Carlito"/>
              </a:rPr>
              <a:t>Teach</a:t>
            </a:r>
            <a:r>
              <a:rPr dirty="0" sz="2100" spc="-264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how</a:t>
            </a:r>
            <a:r>
              <a:rPr dirty="0" sz="2100" spc="-23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" i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37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use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signs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or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visual</a:t>
            </a:r>
          </a:p>
          <a:p>
            <a:pPr marL="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images</a:t>
            </a:r>
            <a:r>
              <a:rPr dirty="0" sz="2100" spc="-1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7" i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41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tell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you</a:t>
            </a:r>
            <a:r>
              <a:rPr dirty="0" sz="2100" spc="-25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they</a:t>
            </a:r>
            <a:r>
              <a:rPr dirty="0" sz="2100" spc="-154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feel/need.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66854" y="2288361"/>
            <a:ext cx="1389459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72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-50">
                <a:solidFill>
                  <a:srgbClr val="000000"/>
                </a:solidFill>
                <a:latin typeface="Carlito"/>
                <a:cs typeface="Carlito"/>
              </a:rPr>
              <a:t>You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spc="-15">
                <a:solidFill>
                  <a:srgbClr val="000000"/>
                </a:solidFill>
                <a:latin typeface="Carlito"/>
                <a:cs typeface="Carlito"/>
              </a:rPr>
              <a:t>communicated</a:t>
            </a:r>
          </a:p>
          <a:p>
            <a:pPr marL="164326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spc="-10">
                <a:solidFill>
                  <a:srgbClr val="000000"/>
                </a:solidFill>
                <a:latin typeface="Carlito"/>
                <a:cs typeface="Carlito"/>
              </a:rPr>
              <a:t>really</a:t>
            </a:r>
            <a:r>
              <a:rPr dirty="0" sz="1600" spc="-4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600">
                <a:solidFill>
                  <a:srgbClr val="000000"/>
                </a:solidFill>
                <a:latin typeface="Carlito"/>
                <a:cs typeface="Carlito"/>
              </a:rPr>
              <a:t>well!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6235" y="2440352"/>
            <a:ext cx="4883044" cy="992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364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Nip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bud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: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Suggest</a:t>
            </a:r>
            <a:r>
              <a:rPr dirty="0" sz="2100" spc="-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an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 b="1">
                <a:solidFill>
                  <a:srgbClr val="000000"/>
                </a:solidFill>
                <a:latin typeface="Carlito"/>
                <a:cs typeface="Carlito"/>
              </a:rPr>
              <a:t>alternative</a:t>
            </a:r>
          </a:p>
          <a:p>
            <a:pPr marL="344805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100" spc="-3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100" spc="-3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can</a:t>
            </a:r>
            <a:r>
              <a:rPr dirty="0" sz="2100" spc="-2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engage</a:t>
            </a:r>
            <a:r>
              <a:rPr dirty="0" sz="2100" spc="-6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in</a:t>
            </a:r>
          </a:p>
          <a:p>
            <a:pPr marL="344805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these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moments.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98472" y="3666506"/>
            <a:ext cx="4633001" cy="9028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364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31">
                <a:solidFill>
                  <a:srgbClr val="000000"/>
                </a:solidFill>
                <a:latin typeface="Carlito"/>
                <a:cs typeface="Carlito"/>
              </a:rPr>
              <a:t>Try</a:t>
            </a:r>
            <a:r>
              <a:rPr dirty="0" sz="2100" spc="-2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1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pay</a:t>
            </a:r>
            <a:r>
              <a:rPr dirty="0" sz="2100" spc="-7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attention</a:t>
            </a:r>
            <a:r>
              <a:rPr dirty="0" sz="2100" spc="-15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tantrum</a:t>
            </a:r>
          </a:p>
          <a:p>
            <a:pPr marL="344805" marR="0">
              <a:lnSpc>
                <a:spcPts val="1800"/>
              </a:lnSpc>
              <a:spcBef>
                <a:spcPts val="370"/>
              </a:spcBef>
              <a:spcAft>
                <a:spcPts val="0"/>
              </a:spcAft>
            </a:pPr>
            <a:r>
              <a:rPr dirty="0" sz="1800" spc="-15" i="1">
                <a:solidFill>
                  <a:srgbClr val="c0504d"/>
                </a:solidFill>
                <a:latin typeface="Carlito"/>
                <a:cs typeface="Carlito"/>
              </a:rPr>
              <a:t>(Except</a:t>
            </a:r>
            <a:r>
              <a:rPr dirty="0" sz="1800" spc="-7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in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emergency</a:t>
            </a:r>
            <a:r>
              <a:rPr dirty="0" sz="1800" spc="12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spc="-10" i="1">
                <a:solidFill>
                  <a:srgbClr val="c0504d"/>
                </a:solidFill>
                <a:latin typeface="Carlito"/>
                <a:cs typeface="Carlito"/>
              </a:rPr>
              <a:t>situations</a:t>
            </a:r>
            <a:r>
              <a:rPr dirty="0" sz="1800" spc="-18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when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</a:p>
          <a:p>
            <a:pPr marL="344805" marR="0">
              <a:lnSpc>
                <a:spcPts val="1800"/>
              </a:lnSpc>
              <a:spcBef>
                <a:spcPts val="316"/>
              </a:spcBef>
              <a:spcAft>
                <a:spcPts val="0"/>
              </a:spcAft>
            </a:pPr>
            <a:r>
              <a:rPr dirty="0" sz="1800" spc="-10" i="1">
                <a:solidFill>
                  <a:srgbClr val="c0504d"/>
                </a:solidFill>
                <a:latin typeface="Carlito"/>
                <a:cs typeface="Carlito"/>
              </a:rPr>
              <a:t>tantrum</a:t>
            </a:r>
            <a:r>
              <a:rPr dirty="0" sz="1800" spc="-5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would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put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child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i="1">
                <a:solidFill>
                  <a:srgbClr val="c0504d"/>
                </a:solidFill>
                <a:latin typeface="Carlito"/>
                <a:cs typeface="Carlito"/>
              </a:rPr>
              <a:t>at</a:t>
            </a:r>
            <a:r>
              <a:rPr dirty="0" sz="1800" spc="44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spc="-10" i="1">
                <a:solidFill>
                  <a:srgbClr val="c0504d"/>
                </a:solidFill>
                <a:latin typeface="Carlito"/>
                <a:cs typeface="Carlito"/>
              </a:rPr>
              <a:t>risk)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02282" y="4963757"/>
            <a:ext cx="4475327" cy="67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21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150" spc="1364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1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10">
                <a:solidFill>
                  <a:srgbClr val="000000"/>
                </a:solidFill>
                <a:latin typeface="THIMUK+ArialMT"/>
                <a:cs typeface="THIMUK+ArialMT"/>
              </a:rPr>
              <a:t>give</a:t>
            </a:r>
            <a:r>
              <a:rPr dirty="0" sz="2100" spc="-12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25">
                <a:solidFill>
                  <a:srgbClr val="000000"/>
                </a:solidFill>
                <a:latin typeface="THIMUK+ArialMT"/>
                <a:cs typeface="THIMUK+ArialMT"/>
              </a:rPr>
              <a:t>in</a:t>
            </a:r>
            <a:r>
              <a:rPr dirty="0" sz="2100" spc="-3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20">
                <a:solidFill>
                  <a:srgbClr val="000000"/>
                </a:solidFill>
                <a:latin typeface="THIMUK+ArialMT"/>
                <a:cs typeface="THIMUK+ArialMT"/>
              </a:rPr>
              <a:t>or</a:t>
            </a:r>
            <a:r>
              <a:rPr dirty="0" sz="2100" spc="-2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60">
                <a:solidFill>
                  <a:srgbClr val="000000"/>
                </a:solidFill>
                <a:latin typeface="THIMUK+ArialMT"/>
                <a:cs typeface="THIMUK+ArialMT"/>
              </a:rPr>
              <a:t>reinforce</a:t>
            </a:r>
            <a:r>
              <a:rPr dirty="0" sz="2100" spc="-73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17">
                <a:solidFill>
                  <a:srgbClr val="000000"/>
                </a:solidFill>
                <a:latin typeface="THIMUK+ArialMT"/>
                <a:cs typeface="THIMUK+ArialMT"/>
              </a:rPr>
              <a:t>the</a:t>
            </a:r>
            <a:r>
              <a:rPr dirty="0" sz="2100" spc="-350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100" spc="-73">
                <a:solidFill>
                  <a:srgbClr val="000000"/>
                </a:solidFill>
                <a:latin typeface="THIMUK+ArialMT"/>
                <a:cs typeface="THIMUK+ArialMT"/>
              </a:rPr>
              <a:t>child’s</a:t>
            </a:r>
          </a:p>
          <a:p>
            <a:pPr marL="344805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by</a:t>
            </a:r>
            <a:r>
              <a:rPr dirty="0" sz="2100" spc="-4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>
                <a:solidFill>
                  <a:srgbClr val="000000"/>
                </a:solidFill>
                <a:latin typeface="Carlito"/>
                <a:cs typeface="Carlito"/>
              </a:rPr>
              <a:t>offering</a:t>
            </a:r>
            <a:r>
              <a:rPr dirty="0" sz="2100" spc="-10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 spc="3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0">
                <a:solidFill>
                  <a:srgbClr val="000000"/>
                </a:solidFill>
                <a:latin typeface="Carlito"/>
                <a:cs typeface="Carlito"/>
              </a:rPr>
              <a:t>bribe.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2" y="45124"/>
            <a:ext cx="6601241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Preparing</a:t>
            </a:r>
            <a:r>
              <a:rPr dirty="0" sz="1800" spc="25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preventing</a:t>
            </a:r>
            <a:r>
              <a:rPr dirty="0" sz="1800" spc="177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47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59405" y="707339"/>
            <a:ext cx="3242794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Managing</a:t>
            </a:r>
            <a:r>
              <a:rPr dirty="0" sz="2600" spc="3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spc="-4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Meltdown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49571" y="840815"/>
            <a:ext cx="1931283" cy="1264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74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Use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soothing</a:t>
            </a:r>
          </a:p>
          <a:p>
            <a:pPr marL="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method</a:t>
            </a:r>
            <a:r>
              <a:rPr dirty="0" sz="2100" spc="-28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100" spc="-132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you</a:t>
            </a:r>
          </a:p>
          <a:p>
            <a:pPr marL="69792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know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works</a:t>
            </a:r>
            <a:r>
              <a:rPr dirty="0" sz="2100" spc="-44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-15" i="1">
                <a:solidFill>
                  <a:srgbClr val="000000"/>
                </a:solidFill>
                <a:latin typeface="Carlito"/>
                <a:cs typeface="Carlito"/>
              </a:rPr>
              <a:t>for</a:t>
            </a:r>
          </a:p>
          <a:p>
            <a:pPr marL="366472" marR="0">
              <a:lnSpc>
                <a:spcPts val="2100"/>
              </a:lnSpc>
              <a:spcBef>
                <a:spcPts val="469"/>
              </a:spcBef>
              <a:spcAft>
                <a:spcPts val="0"/>
              </a:spcAft>
            </a:pP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-21" i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i="1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53692" y="1433676"/>
            <a:ext cx="4251170" cy="3372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050" spc="1427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000" spc="-15" b="1">
                <a:solidFill>
                  <a:srgbClr val="000000"/>
                </a:solidFill>
                <a:latin typeface="Carlito"/>
                <a:cs typeface="Carlito"/>
              </a:rPr>
              <a:t>Prevent:</a:t>
            </a:r>
            <a:r>
              <a:rPr dirty="0" sz="2000" spc="-7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0" b="1">
                <a:solidFill>
                  <a:srgbClr val="000000"/>
                </a:solidFill>
                <a:latin typeface="Carlito"/>
                <a:cs typeface="Carlito"/>
              </a:rPr>
              <a:t>Remove</a:t>
            </a:r>
            <a:r>
              <a:rPr dirty="0" sz="2000" spc="-4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demands,</a:t>
            </a:r>
            <a:r>
              <a:rPr dirty="0" sz="2000" spc="1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0" b="1">
                <a:solidFill>
                  <a:srgbClr val="000000"/>
                </a:solidFill>
                <a:latin typeface="Carlito"/>
                <a:cs typeface="Carlito"/>
              </a:rPr>
              <a:t>stress</a:t>
            </a:r>
            <a:r>
              <a:rPr dirty="0" sz="2000" spc="-4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98497" y="1783664"/>
            <a:ext cx="3990941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sensory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overload</a:t>
            </a:r>
            <a:r>
              <a:rPr dirty="0" sz="2000" spc="-1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0" b="1">
                <a:solidFill>
                  <a:srgbClr val="000000"/>
                </a:solidFill>
                <a:latin typeface="Carlito"/>
                <a:cs typeface="Carlito"/>
              </a:rPr>
              <a:t>that</a:t>
            </a:r>
            <a:r>
              <a:rPr dirty="0" sz="2000" spc="-3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5" b="1">
                <a:solidFill>
                  <a:srgbClr val="000000"/>
                </a:solidFill>
                <a:latin typeface="Carlito"/>
                <a:cs typeface="Carlito"/>
              </a:rPr>
              <a:t>may</a:t>
            </a:r>
            <a:r>
              <a:rPr dirty="0" sz="2000" spc="-49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20" b="1">
                <a:solidFill>
                  <a:srgbClr val="000000"/>
                </a:solidFill>
                <a:latin typeface="Carlito"/>
                <a:cs typeface="Carlito"/>
              </a:rPr>
              <a:t>aggravate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-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000000"/>
                </a:solidFill>
                <a:latin typeface="Carlito"/>
                <a:cs typeface="Carlito"/>
              </a:rPr>
              <a:t>move</a:t>
            </a:r>
            <a:r>
              <a:rPr dirty="0" sz="2000" spc="-4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them</a:t>
            </a:r>
            <a:r>
              <a:rPr dirty="0" sz="2000" spc="1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0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calmer</a:t>
            </a:r>
            <a:r>
              <a:rPr dirty="0" sz="2000" spc="-1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place.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84769" y="2569001"/>
            <a:ext cx="1349672" cy="75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3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-68">
                <a:solidFill>
                  <a:srgbClr val="000000"/>
                </a:solidFill>
                <a:latin typeface="THIMUK+ArialMT"/>
                <a:cs typeface="THIMUK+ArialMT"/>
              </a:rPr>
              <a:t>Let’s</a:t>
            </a:r>
            <a:r>
              <a:rPr dirty="0" sz="1600" spc="-196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1600" spc="-70">
                <a:solidFill>
                  <a:srgbClr val="000000"/>
                </a:solidFill>
                <a:latin typeface="THIMUK+ArialMT"/>
                <a:cs typeface="THIMUK+ArialMT"/>
              </a:rPr>
              <a:t>sing</a:t>
            </a:r>
            <a:r>
              <a:rPr dirty="0" sz="1600" spc="-249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1600" spc="-37">
                <a:solidFill>
                  <a:srgbClr val="000000"/>
                </a:solidFill>
                <a:latin typeface="THIMUK+ArialMT"/>
                <a:cs typeface="THIMUK+ArialMT"/>
              </a:rPr>
              <a:t>your</a:t>
            </a:r>
          </a:p>
          <a:p>
            <a:pPr marL="0" marR="0">
              <a:lnSpc>
                <a:spcPts val="1600"/>
              </a:lnSpc>
              <a:spcBef>
                <a:spcPts val="322"/>
              </a:spcBef>
              <a:spcAft>
                <a:spcPts val="0"/>
              </a:spcAft>
            </a:pPr>
            <a:r>
              <a:rPr dirty="0" sz="1600" spc="-14">
                <a:solidFill>
                  <a:srgbClr val="000000"/>
                </a:solidFill>
                <a:latin typeface="Carlito"/>
                <a:cs typeface="Carlito"/>
              </a:rPr>
              <a:t>favourite</a:t>
            </a:r>
            <a:r>
              <a:rPr dirty="0" sz="1600" spc="-15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1600">
                <a:solidFill>
                  <a:srgbClr val="000000"/>
                </a:solidFill>
                <a:latin typeface="Carlito"/>
                <a:cs typeface="Carlito"/>
              </a:rPr>
              <a:t>song</a:t>
            </a:r>
          </a:p>
          <a:p>
            <a:pPr marL="198119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spc="-10">
                <a:solidFill>
                  <a:srgbClr val="000000"/>
                </a:solidFill>
                <a:latin typeface="Carlito"/>
                <a:cs typeface="Carlito"/>
              </a:rPr>
              <a:t>together!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29892" y="2958616"/>
            <a:ext cx="4381510" cy="9468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050" spc="1427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Nip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bud: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Use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practiced</a:t>
            </a:r>
            <a:r>
              <a:rPr dirty="0" sz="2000" spc="-7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calming</a:t>
            </a:r>
          </a:p>
          <a:p>
            <a:pPr marL="344805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methods</a:t>
            </a:r>
          </a:p>
          <a:p>
            <a:pPr marL="344805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A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sensory</a:t>
            </a:r>
            <a:r>
              <a:rPr dirty="0" sz="2000" spc="-11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spc="-10" i="1">
                <a:solidFill>
                  <a:srgbClr val="c0504d"/>
                </a:solidFill>
                <a:latin typeface="Carlito"/>
                <a:cs typeface="Carlito"/>
              </a:rPr>
              <a:t>toy</a:t>
            </a:r>
            <a:r>
              <a:rPr dirty="0" sz="2000" spc="-36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or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spc="-10" i="1">
                <a:solidFill>
                  <a:srgbClr val="c0504d"/>
                </a:solidFill>
                <a:latin typeface="Carlito"/>
                <a:cs typeface="Carlito"/>
              </a:rPr>
              <a:t>listening</a:t>
            </a:r>
            <a:r>
              <a:rPr dirty="0" sz="2000" spc="-5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spc="-17" i="1">
                <a:solidFill>
                  <a:srgbClr val="c0504d"/>
                </a:solidFill>
                <a:latin typeface="Carlito"/>
                <a:cs typeface="Carlito"/>
              </a:rPr>
              <a:t>to</a:t>
            </a:r>
            <a:r>
              <a:rPr dirty="0" sz="2000" spc="-49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music.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29892" y="4329960"/>
            <a:ext cx="4643513" cy="6420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9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THIMUK+ArialMT"/>
                <a:cs typeface="THIMUK+ArialMT"/>
              </a:rPr>
              <a:t>•</a:t>
            </a:r>
            <a:r>
              <a:rPr dirty="0" sz="2050" spc="1427">
                <a:solidFill>
                  <a:srgbClr val="000000"/>
                </a:solidFill>
                <a:latin typeface="THIMUK+ArialMT"/>
                <a:cs typeface="THIMUK+ArialMT"/>
              </a:rPr>
              <a:t> </a:t>
            </a:r>
            <a:r>
              <a:rPr dirty="0" sz="2000" spc="-31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000" spc="-2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000" spc="1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000000"/>
                </a:solidFill>
                <a:latin typeface="Carlito"/>
                <a:cs typeface="Carlito"/>
              </a:rPr>
              <a:t>may</a:t>
            </a:r>
            <a:r>
              <a:rPr dirty="0" sz="2000" spc="-5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000000"/>
                </a:solidFill>
                <a:latin typeface="Carlito"/>
                <a:cs typeface="Carlito"/>
              </a:rPr>
              <a:t>just</a:t>
            </a:r>
            <a:r>
              <a:rPr dirty="0" sz="2000" spc="-2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need</a:t>
            </a:r>
            <a:r>
              <a:rPr dirty="0" sz="2000" spc="1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0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be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left</a:t>
            </a:r>
            <a:r>
              <a:rPr dirty="0" sz="2000" spc="-5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alone,</a:t>
            </a:r>
          </a:p>
          <a:p>
            <a:pPr marL="344805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000000"/>
                </a:solidFill>
                <a:latin typeface="Carlito"/>
                <a:cs typeface="Carlito"/>
              </a:rPr>
              <a:t>safe</a:t>
            </a:r>
            <a:r>
              <a:rPr dirty="0" sz="2000" spc="-6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000000"/>
                </a:solidFill>
                <a:latin typeface="Carlito"/>
                <a:cs typeface="Carlito"/>
              </a:rPr>
              <a:t>place,</a:t>
            </a:r>
            <a:r>
              <a:rPr dirty="0" sz="2000" spc="1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spc="-17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000" spc="-3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calm</a:t>
            </a:r>
            <a:r>
              <a:rPr dirty="0" sz="2000" spc="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000" b="1">
                <a:solidFill>
                  <a:srgbClr val="000000"/>
                </a:solidFill>
                <a:latin typeface="Carlito"/>
                <a:cs typeface="Carlito"/>
              </a:rPr>
              <a:t>down.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374697" y="4984748"/>
            <a:ext cx="4374711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15" i="1">
                <a:solidFill>
                  <a:srgbClr val="c0504d"/>
                </a:solidFill>
                <a:latin typeface="Carlito"/>
                <a:cs typeface="Carlito"/>
              </a:rPr>
              <a:t>(Except</a:t>
            </a:r>
            <a:r>
              <a:rPr dirty="0" sz="2000" spc="-79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in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emergency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situations</a:t>
            </a:r>
            <a:r>
              <a:rPr dirty="0" sz="2000" spc="-14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when</a:t>
            </a:r>
            <a:r>
              <a:rPr dirty="0" sz="2000" spc="-99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</a:p>
          <a:p>
            <a:pPr marL="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meltdown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would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put</a:t>
            </a:r>
            <a:r>
              <a:rPr dirty="0" sz="2000" spc="-5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child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at</a:t>
            </a:r>
            <a:r>
              <a:rPr dirty="0" sz="2000" spc="-69" i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000" i="1">
                <a:solidFill>
                  <a:srgbClr val="c0504d"/>
                </a:solidFill>
                <a:latin typeface="Carlito"/>
                <a:cs typeface="Carlito"/>
              </a:rPr>
              <a:t>risk)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39375"/>
            <a:ext cx="2060269" cy="3079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  <a:r>
              <a:rPr dirty="0" sz="1800" spc="220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1262" y="45124"/>
            <a:ext cx="6601241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73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Preparing</a:t>
            </a:r>
            <a:r>
              <a:rPr dirty="0" sz="1800" spc="25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 spc="-10">
                <a:solidFill>
                  <a:srgbClr val="c0504d"/>
                </a:solidFill>
                <a:latin typeface="Carlito"/>
                <a:cs typeface="Carlito"/>
              </a:rPr>
              <a:t>preventing</a:t>
            </a:r>
            <a:r>
              <a:rPr dirty="0" sz="1800" spc="177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147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4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25038" y="686257"/>
            <a:ext cx="5912132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What</a:t>
            </a:r>
            <a:r>
              <a:rPr dirty="0" sz="2600" spc="-2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20" b="1">
                <a:solidFill>
                  <a:srgbClr val="ff0000"/>
                </a:solidFill>
                <a:latin typeface="Carlito"/>
                <a:cs typeface="Carlito"/>
              </a:rPr>
              <a:t>NOT</a:t>
            </a:r>
            <a:r>
              <a:rPr dirty="0" sz="2600" spc="-68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600" spc="-1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600" spc="-3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600" spc="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 u="sng">
                <a:solidFill>
                  <a:srgbClr val="000000"/>
                </a:solidFill>
                <a:latin typeface="Carlito"/>
                <a:cs typeface="Carlito"/>
              </a:rPr>
              <a:t>during</a:t>
            </a:r>
            <a:r>
              <a:rPr dirty="0" sz="2600" spc="2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0" b="1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600" spc="7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crisis?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25157" y="1646224"/>
            <a:ext cx="1579126" cy="1074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5849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not</a:t>
            </a:r>
          </a:p>
          <a:p>
            <a:pPr marL="0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criticize</a:t>
            </a:r>
            <a:r>
              <a:rPr dirty="0" sz="2400" spc="-155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</a:p>
          <a:p>
            <a:pPr marL="37586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child.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35849" y="1798624"/>
            <a:ext cx="1919832" cy="1074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400" spc="-7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reason</a:t>
            </a:r>
          </a:p>
          <a:p>
            <a:pPr marL="38968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or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argue</a:t>
            </a:r>
            <a:r>
              <a:rPr dirty="0" sz="2400" spc="-3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with</a:t>
            </a:r>
          </a:p>
          <a:p>
            <a:pPr marL="507558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them.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42219" y="3597197"/>
            <a:ext cx="2296237" cy="1440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6665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not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try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spc="-1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  <a:p>
            <a:pPr marL="377587" marR="0">
              <a:lnSpc>
                <a:spcPts val="2400"/>
              </a:lnSpc>
              <a:spcBef>
                <a:spcPts val="480"/>
              </a:spcBef>
              <a:spcAft>
                <a:spcPts val="0"/>
              </a:spcAft>
            </a:pP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teach</a:t>
            </a:r>
            <a:r>
              <a:rPr dirty="0" sz="2400" spc="-3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good</a:t>
            </a:r>
          </a:p>
          <a:p>
            <a:pPr marL="0" marR="0">
              <a:lnSpc>
                <a:spcPts val="2400"/>
              </a:lnSpc>
              <a:spcBef>
                <a:spcPts val="479"/>
              </a:spcBef>
              <a:spcAft>
                <a:spcPts val="0"/>
              </a:spcAft>
            </a:pPr>
            <a:r>
              <a:rPr dirty="0" sz="2400" spc="-10" b="1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  <a:r>
              <a:rPr dirty="0" sz="2400" spc="-98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during</a:t>
            </a:r>
          </a:p>
          <a:p>
            <a:pPr marL="514732" marR="0">
              <a:lnSpc>
                <a:spcPts val="2400"/>
              </a:lnSpc>
              <a:spcBef>
                <a:spcPts val="43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rlito"/>
                <a:cs typeface="Carlito"/>
              </a:rPr>
              <a:t>crisis.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997584" y="5339399"/>
            <a:ext cx="5540364" cy="6662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6088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15" b="1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EMAIN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AWARE</a:t>
            </a:r>
            <a:r>
              <a:rPr dirty="0" sz="1650" spc="-158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OF</a:t>
            </a:r>
            <a:r>
              <a:rPr dirty="0" sz="1650" spc="27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THE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CHILD</a:t>
            </a:r>
            <a:r>
              <a:rPr dirty="0" sz="2100" b="1">
                <a:solidFill>
                  <a:srgbClr val="ff0000"/>
                </a:solidFill>
                <a:latin typeface="NCMBQH+Arial-BoldMT"/>
                <a:cs typeface="NCMBQH+Arial-BoldMT"/>
              </a:rPr>
              <a:t>’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S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ff0000"/>
                </a:solidFill>
                <a:latin typeface="Carlito"/>
                <a:cs typeface="Carlito"/>
              </a:rPr>
              <a:t>&amp;</a:t>
            </a:r>
            <a:r>
              <a:rPr dirty="0" sz="210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spc="-18" b="1">
                <a:solidFill>
                  <a:srgbClr val="ff0000"/>
                </a:solidFill>
                <a:latin typeface="Carlito"/>
                <a:cs typeface="Carlito"/>
              </a:rPr>
              <a:t>OTHERS</a:t>
            </a:r>
            <a:r>
              <a:rPr dirty="0" sz="2100" b="1">
                <a:solidFill>
                  <a:srgbClr val="ff0000"/>
                </a:solidFill>
                <a:latin typeface="NCMBQH+Arial-BoldMT"/>
                <a:cs typeface="NCMBQH+Arial-BoldMT"/>
              </a:rPr>
              <a:t>’</a:t>
            </a:r>
            <a:r>
              <a:rPr dirty="0" sz="2100" spc="423" b="1">
                <a:solidFill>
                  <a:srgbClr val="ff0000"/>
                </a:solidFill>
                <a:latin typeface="NCMBQH+Arial-BoldMT"/>
                <a:cs typeface="NCMBQH+Arial-BoldMT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SAFETY</a:t>
            </a:r>
          </a:p>
          <a:p>
            <a:pPr marL="0" marR="0">
              <a:lnSpc>
                <a:spcPts val="2100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100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CT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PROMPTLY</a:t>
            </a:r>
            <a:r>
              <a:rPr dirty="0" sz="1650" spc="-19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IF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ANYONE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IS</a:t>
            </a:r>
            <a:r>
              <a:rPr dirty="0" sz="1650" spc="-46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spc="-25" b="1">
                <a:solidFill>
                  <a:srgbClr val="ff0000"/>
                </a:solidFill>
                <a:latin typeface="Carlito"/>
                <a:cs typeface="Carlito"/>
              </a:rPr>
              <a:t>AT</a:t>
            </a:r>
            <a:r>
              <a:rPr dirty="0" sz="1650" spc="-229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THE</a:t>
            </a:r>
            <a:r>
              <a:rPr dirty="0" sz="1650" spc="11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RISK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spc="15" b="1">
                <a:solidFill>
                  <a:srgbClr val="ff0000"/>
                </a:solidFill>
                <a:latin typeface="Carlito"/>
                <a:cs typeface="Carlito"/>
              </a:rPr>
              <a:t>OF</a:t>
            </a:r>
            <a:r>
              <a:rPr dirty="0" sz="1650" spc="2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GETTING</a:t>
            </a:r>
            <a:r>
              <a:rPr dirty="0" sz="1650" spc="102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1650" b="1">
                <a:solidFill>
                  <a:srgbClr val="ff0000"/>
                </a:solidFill>
                <a:latin typeface="Carlito"/>
                <a:cs typeface="Carlito"/>
              </a:rPr>
              <a:t>HURT</a:t>
            </a:r>
            <a:r>
              <a:rPr dirty="0" sz="2100" b="1">
                <a:solidFill>
                  <a:srgbClr val="ff0000"/>
                </a:solidFill>
                <a:latin typeface="Carlito"/>
                <a:cs typeface="Carlito"/>
              </a:rPr>
              <a:t>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209" y="80619"/>
            <a:ext cx="1587921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Behaviour</a:t>
            </a:r>
            <a:r>
              <a:rPr dirty="0" sz="1800" spc="-7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crisis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45578" y="80619"/>
            <a:ext cx="155680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Long-term</a:t>
            </a:r>
            <a:r>
              <a:rPr dirty="0" sz="1800" spc="-58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94661" y="130815"/>
            <a:ext cx="294310" cy="3005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6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5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01391" y="136563"/>
            <a:ext cx="4986935" cy="30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Recognising</a:t>
            </a:r>
            <a:r>
              <a:rPr dirty="0" sz="1800" spc="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signs</a:t>
            </a:r>
            <a:r>
              <a:rPr dirty="0" sz="1800" spc="170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  <a:r>
              <a:rPr dirty="0" sz="1800" spc="1572">
                <a:solidFill>
                  <a:srgbClr val="ffffff"/>
                </a:solidFill>
                <a:latin typeface="THIMUK+ArialMT"/>
                <a:cs typeface="THIMUK+ArialMT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Preparing</a:t>
            </a:r>
            <a:r>
              <a:rPr dirty="0" sz="1800" spc="28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&amp;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c0504d"/>
                </a:solidFill>
                <a:latin typeface="Carlito"/>
                <a:cs typeface="Carlito"/>
              </a:rPr>
              <a:t>preventing</a:t>
            </a:r>
            <a:r>
              <a:rPr dirty="0" sz="1800" spc="1696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THIMUK+ArialMT"/>
                <a:cs typeface="THIMUK+ArialMT"/>
              </a:rPr>
              <a:t>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0816" y="630376"/>
            <a:ext cx="5446831" cy="764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Do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I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need</a:t>
            </a:r>
            <a:r>
              <a:rPr dirty="0" sz="2600" spc="17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600" spc="-3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27" b="1">
                <a:solidFill>
                  <a:srgbClr val="000000"/>
                </a:solidFill>
                <a:latin typeface="Carlito"/>
                <a:cs typeface="Carlito"/>
              </a:rPr>
              <a:t>take</a:t>
            </a:r>
            <a:r>
              <a:rPr dirty="0" sz="2600" spc="-104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20" b="1">
                <a:solidFill>
                  <a:srgbClr val="000000"/>
                </a:solidFill>
                <a:latin typeface="Carlito"/>
                <a:cs typeface="Carlito"/>
              </a:rPr>
              <a:t>my</a:t>
            </a:r>
            <a:r>
              <a:rPr dirty="0" sz="2600" spc="-6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7" b="1">
                <a:solidFill>
                  <a:srgbClr val="000000"/>
                </a:solidFill>
                <a:latin typeface="Carlito"/>
                <a:cs typeface="Carlito"/>
              </a:rPr>
              <a:t>to</a:t>
            </a:r>
            <a:r>
              <a:rPr dirty="0" sz="2600" spc="-36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hospital</a:t>
            </a:r>
          </a:p>
          <a:p>
            <a:pPr marL="800100" marR="0">
              <a:lnSpc>
                <a:spcPts val="2600"/>
              </a:lnSpc>
              <a:spcBef>
                <a:spcPts val="519"/>
              </a:spcBef>
              <a:spcAft>
                <a:spcPts val="0"/>
              </a:spcAft>
            </a:pP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during</a:t>
            </a:r>
            <a:r>
              <a:rPr dirty="0" sz="2600" spc="23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spc="-15" b="1">
                <a:solidFill>
                  <a:srgbClr val="000000"/>
                </a:solidFill>
                <a:latin typeface="Carlito"/>
                <a:cs typeface="Carlito"/>
              </a:rPr>
              <a:t>behavioural</a:t>
            </a:r>
            <a:r>
              <a:rPr dirty="0" sz="2600" spc="-11" b="1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600" b="1">
                <a:solidFill>
                  <a:srgbClr val="000000"/>
                </a:solidFill>
                <a:latin typeface="Carlito"/>
                <a:cs typeface="Carlito"/>
              </a:rPr>
              <a:t>crisis?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07080" y="1877516"/>
            <a:ext cx="2205249" cy="944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Please</a:t>
            </a:r>
            <a:r>
              <a:rPr dirty="0" sz="2100" spc="6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18">
                <a:solidFill>
                  <a:srgbClr val="000000"/>
                </a:solidFill>
                <a:latin typeface="Carlito"/>
                <a:cs typeface="Carlito"/>
              </a:rPr>
              <a:t>take</a:t>
            </a:r>
            <a:r>
              <a:rPr dirty="0" sz="2100" spc="-7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advice</a:t>
            </a:r>
          </a:p>
          <a:p>
            <a:pPr marL="361666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28">
                <a:solidFill>
                  <a:srgbClr val="000000"/>
                </a:solidFill>
                <a:latin typeface="Carlito"/>
                <a:cs typeface="Carlito"/>
              </a:rPr>
              <a:t>from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child</a:t>
            </a:r>
          </a:p>
          <a:p>
            <a:pPr marL="180347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psychologist</a:t>
            </a:r>
            <a:r>
              <a:rPr dirty="0" sz="2100" spc="-3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3">
                <a:solidFill>
                  <a:srgbClr val="000000"/>
                </a:solidFill>
                <a:latin typeface="Carlito"/>
                <a:cs typeface="Carlito"/>
              </a:rPr>
              <a:t>or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62655" y="2159457"/>
            <a:ext cx="1559672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18">
                <a:solidFill>
                  <a:srgbClr val="000000"/>
                </a:solidFill>
                <a:latin typeface="Carlito"/>
                <a:cs typeface="Carlito"/>
              </a:rPr>
              <a:t>No,</a:t>
            </a:r>
            <a:r>
              <a:rPr dirty="0" sz="2100" spc="-1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trying</a:t>
            </a:r>
            <a:r>
              <a:rPr dirty="0" sz="2100" spc="56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12">
                <a:solidFill>
                  <a:srgbClr val="000000"/>
                </a:solidFill>
                <a:latin typeface="Carlito"/>
                <a:cs typeface="Carlito"/>
              </a:rPr>
              <a:t>to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3641" y="2479497"/>
            <a:ext cx="2514711" cy="1264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medicate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children</a:t>
            </a:r>
            <a:r>
              <a:rPr dirty="0" sz="2100" spc="3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18">
                <a:solidFill>
                  <a:srgbClr val="000000"/>
                </a:solidFill>
                <a:latin typeface="Carlito"/>
                <a:cs typeface="Carlito"/>
              </a:rPr>
              <a:t>by</a:t>
            </a:r>
          </a:p>
          <a:p>
            <a:pPr marL="287366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giving</a:t>
            </a:r>
            <a:r>
              <a:rPr dirty="0" sz="2100" spc="6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sedatives</a:t>
            </a:r>
          </a:p>
          <a:p>
            <a:pPr marL="166629" marR="0">
              <a:lnSpc>
                <a:spcPts val="2100"/>
              </a:lnSpc>
              <a:spcBef>
                <a:spcPts val="419"/>
              </a:spcBef>
              <a:spcAft>
                <a:spcPts val="0"/>
              </a:spcAft>
            </a:pPr>
            <a:r>
              <a:rPr dirty="0" sz="2100" spc="34">
                <a:solidFill>
                  <a:srgbClr val="000000"/>
                </a:solidFill>
                <a:latin typeface="Carlito"/>
                <a:cs typeface="Carlito"/>
              </a:rPr>
              <a:t>often</a:t>
            </a:r>
            <a:r>
              <a:rPr dirty="0" sz="2100" spc="-3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8">
                <a:solidFill>
                  <a:srgbClr val="000000"/>
                </a:solidFill>
                <a:latin typeface="Carlito"/>
                <a:cs typeface="Carlito"/>
              </a:rPr>
              <a:t>makes</a:t>
            </a:r>
            <a:r>
              <a:rPr dirty="0" sz="2100" spc="-37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them</a:t>
            </a:r>
          </a:p>
          <a:p>
            <a:pPr marL="602184" marR="0">
              <a:lnSpc>
                <a:spcPts val="2100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irritable</a:t>
            </a:r>
            <a:r>
              <a:rPr dirty="0" sz="2100" spc="4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953212" y="2837636"/>
            <a:ext cx="2724969" cy="1584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psychiatrist</a:t>
            </a:r>
            <a:r>
              <a:rPr dirty="0" sz="2100" spc="-6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3">
                <a:solidFill>
                  <a:srgbClr val="000000"/>
                </a:solidFill>
                <a:latin typeface="Carlito"/>
                <a:cs typeface="Carlito"/>
              </a:rPr>
              <a:t>if</a:t>
            </a:r>
            <a:r>
              <a:rPr dirty="0" sz="2100" spc="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3">
                <a:solidFill>
                  <a:srgbClr val="000000"/>
                </a:solidFill>
                <a:latin typeface="Carlito"/>
                <a:cs typeface="Carlito"/>
              </a:rPr>
              <a:t>you</a:t>
            </a:r>
            <a:r>
              <a:rPr dirty="0" sz="2100" spc="25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3">
                <a:solidFill>
                  <a:srgbClr val="000000"/>
                </a:solidFill>
                <a:latin typeface="Carlito"/>
                <a:cs typeface="Carlito"/>
              </a:rPr>
              <a:t>have</a:t>
            </a:r>
          </a:p>
          <a:p>
            <a:pPr marL="314449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tried</a:t>
            </a:r>
            <a:r>
              <a:rPr dirty="0" sz="2100" spc="6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behaviour</a:t>
            </a:r>
          </a:p>
          <a:p>
            <a:pPr marL="120660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improvement</a:t>
            </a: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38">
                <a:solidFill>
                  <a:srgbClr val="000000"/>
                </a:solidFill>
                <a:latin typeface="Carlito"/>
                <a:cs typeface="Carlito"/>
              </a:rPr>
              <a:t>plan</a:t>
            </a:r>
            <a:r>
              <a:rPr dirty="0" sz="2100" spc="-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>
                <a:solidFill>
                  <a:srgbClr val="000000"/>
                </a:solidFill>
                <a:latin typeface="Carlito"/>
                <a:cs typeface="Carlito"/>
              </a:rPr>
              <a:t>&amp;</a:t>
            </a:r>
          </a:p>
          <a:p>
            <a:pPr marL="191104" marR="0">
              <a:lnSpc>
                <a:spcPts val="2100"/>
              </a:lnSpc>
              <a:spcBef>
                <a:spcPts val="470"/>
              </a:spcBef>
              <a:spcAft>
                <a:spcPts val="0"/>
              </a:spcAft>
            </a:pPr>
            <a:r>
              <a:rPr dirty="0" sz="2100" spc="34">
                <a:solidFill>
                  <a:srgbClr val="000000"/>
                </a:solidFill>
                <a:latin typeface="Carlito"/>
                <a:cs typeface="Carlito"/>
              </a:rPr>
              <a:t>still</a:t>
            </a:r>
            <a:r>
              <a:rPr dirty="0" sz="2100" spc="18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8">
                <a:solidFill>
                  <a:srgbClr val="000000"/>
                </a:solidFill>
                <a:latin typeface="Carlito"/>
                <a:cs typeface="Carlito"/>
              </a:rPr>
              <a:t>face</a:t>
            </a:r>
            <a:r>
              <a:rPr dirty="0" sz="2100" spc="-12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challenges</a:t>
            </a:r>
          </a:p>
          <a:p>
            <a:pPr marL="394665" marR="0">
              <a:lnSpc>
                <a:spcPts val="2100"/>
              </a:lnSpc>
              <a:spcBef>
                <a:spcPts val="420"/>
              </a:spcBef>
              <a:spcAft>
                <a:spcPts val="0"/>
              </a:spcAft>
            </a:pPr>
            <a:r>
              <a:rPr dirty="0" sz="2100" spc="37">
                <a:solidFill>
                  <a:srgbClr val="000000"/>
                </a:solidFill>
                <a:latin typeface="Carlito"/>
                <a:cs typeface="Carlito"/>
              </a:rPr>
              <a:t>with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28">
                <a:solidFill>
                  <a:srgbClr val="000000"/>
                </a:solidFill>
                <a:latin typeface="Carlito"/>
                <a:cs typeface="Carlito"/>
              </a:rPr>
              <a:t>your</a:t>
            </a:r>
            <a:r>
              <a:rPr dirty="0" sz="2100" spc="189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child.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37126" y="3759657"/>
            <a:ext cx="140315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43">
                <a:solidFill>
                  <a:srgbClr val="000000"/>
                </a:solidFill>
                <a:latin typeface="Carlito"/>
                <a:cs typeface="Carlito"/>
              </a:rPr>
              <a:t>aggressive.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89373" y="4956632"/>
            <a:ext cx="7347299" cy="987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6320" marR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 spc="-11" b="1">
                <a:solidFill>
                  <a:srgbClr val="c0504d"/>
                </a:solidFill>
                <a:latin typeface="Carlito"/>
                <a:cs typeface="Carlito"/>
              </a:rPr>
              <a:t>FIRST</a:t>
            </a:r>
            <a:r>
              <a:rPr dirty="0" sz="21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AND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8" b="1">
                <a:solidFill>
                  <a:srgbClr val="c0504d"/>
                </a:solidFill>
                <a:latin typeface="Carlito"/>
                <a:cs typeface="Carlito"/>
              </a:rPr>
              <a:t>FOREMOST,</a:t>
            </a:r>
            <a:r>
              <a:rPr dirty="0" sz="2100" spc="-276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IS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31" b="1">
                <a:solidFill>
                  <a:srgbClr val="c0504d"/>
                </a:solidFill>
                <a:latin typeface="Carlito"/>
                <a:cs typeface="Carlito"/>
              </a:rPr>
              <a:t>YOUR</a:t>
            </a:r>
            <a:r>
              <a:rPr dirty="0" sz="2100" spc="-9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CHILD</a:t>
            </a:r>
            <a:r>
              <a:rPr dirty="0" sz="2100" spc="67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11" b="1">
                <a:solidFill>
                  <a:srgbClr val="c0504d"/>
                </a:solidFill>
                <a:latin typeface="Carlito"/>
                <a:cs typeface="Carlito"/>
              </a:rPr>
              <a:t>SAFE?</a:t>
            </a:r>
          </a:p>
          <a:p>
            <a:pPr marL="1165841" marR="0">
              <a:lnSpc>
                <a:spcPts val="2346"/>
              </a:lnSpc>
              <a:spcBef>
                <a:spcPts val="162"/>
              </a:spcBef>
              <a:spcAft>
                <a:spcPts val="0"/>
              </a:spcAft>
            </a:pPr>
            <a:r>
              <a:rPr dirty="0" sz="2100" spc="-141" b="1">
                <a:solidFill>
                  <a:srgbClr val="c0504d"/>
                </a:solidFill>
                <a:latin typeface="NCMBQH+Arial-BoldMT"/>
                <a:cs typeface="NCMBQH+Arial-BoldMT"/>
              </a:rPr>
              <a:t>Remain</a:t>
            </a:r>
            <a:r>
              <a:rPr dirty="0" sz="2100" spc="-344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97" b="1">
                <a:solidFill>
                  <a:srgbClr val="c0504d"/>
                </a:solidFill>
                <a:latin typeface="NCMBQH+Arial-BoldMT"/>
                <a:cs typeface="NCMBQH+Arial-BoldMT"/>
              </a:rPr>
              <a:t>aware</a:t>
            </a:r>
            <a:r>
              <a:rPr dirty="0" sz="2100" spc="-250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47" b="1">
                <a:solidFill>
                  <a:srgbClr val="c0504d"/>
                </a:solidFill>
                <a:latin typeface="NCMBQH+Arial-BoldMT"/>
                <a:cs typeface="NCMBQH+Arial-BoldMT"/>
              </a:rPr>
              <a:t>of</a:t>
            </a:r>
            <a:r>
              <a:rPr dirty="0" sz="2100" spc="-129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81" b="1">
                <a:solidFill>
                  <a:srgbClr val="c0504d"/>
                </a:solidFill>
                <a:latin typeface="NCMBQH+Arial-BoldMT"/>
                <a:cs typeface="NCMBQH+Arial-BoldMT"/>
              </a:rPr>
              <a:t>the</a:t>
            </a:r>
            <a:r>
              <a:rPr dirty="0" sz="2100" spc="-73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155" b="1">
                <a:solidFill>
                  <a:srgbClr val="c0504d"/>
                </a:solidFill>
                <a:latin typeface="NCMBQH+Arial-BoldMT"/>
                <a:cs typeface="NCMBQH+Arial-BoldMT"/>
              </a:rPr>
              <a:t>child’s</a:t>
            </a:r>
            <a:r>
              <a:rPr dirty="0" sz="2100" spc="-413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b="1">
                <a:solidFill>
                  <a:srgbClr val="c0504d"/>
                </a:solidFill>
                <a:latin typeface="NCMBQH+Arial-BoldMT"/>
                <a:cs typeface="NCMBQH+Arial-BoldMT"/>
              </a:rPr>
              <a:t>&amp;</a:t>
            </a:r>
            <a:r>
              <a:rPr dirty="0" sz="2100" spc="-80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108" b="1">
                <a:solidFill>
                  <a:srgbClr val="c0504d"/>
                </a:solidFill>
                <a:latin typeface="NCMBQH+Arial-BoldMT"/>
                <a:cs typeface="NCMBQH+Arial-BoldMT"/>
              </a:rPr>
              <a:t>others’</a:t>
            </a:r>
            <a:r>
              <a:rPr dirty="0" sz="2100" spc="-268" b="1">
                <a:solidFill>
                  <a:srgbClr val="c0504d"/>
                </a:solidFill>
                <a:latin typeface="NCMBQH+Arial-BoldMT"/>
                <a:cs typeface="NCMBQH+Arial-BoldMT"/>
              </a:rPr>
              <a:t> </a:t>
            </a:r>
            <a:r>
              <a:rPr dirty="0" sz="2100" spc="-120" b="1">
                <a:solidFill>
                  <a:srgbClr val="c0504d"/>
                </a:solidFill>
                <a:latin typeface="NCMBQH+Arial-BoldMT"/>
                <a:cs typeface="NCMBQH+Arial-BoldMT"/>
              </a:rPr>
              <a:t>safety.</a:t>
            </a:r>
          </a:p>
          <a:p>
            <a:pPr marL="0" marR="0">
              <a:lnSpc>
                <a:spcPts val="2400"/>
              </a:lnSpc>
              <a:spcBef>
                <a:spcPts val="469"/>
              </a:spcBef>
              <a:spcAft>
                <a:spcPts val="0"/>
              </a:spcAft>
            </a:pP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Act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3" b="1">
                <a:solidFill>
                  <a:srgbClr val="c0504d"/>
                </a:solidFill>
                <a:latin typeface="Carlito"/>
                <a:cs typeface="Carlito"/>
              </a:rPr>
              <a:t>promptly,</a:t>
            </a:r>
            <a:r>
              <a:rPr dirty="0" sz="2100" spc="-205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ask</a:t>
            </a:r>
            <a:r>
              <a:rPr dirty="0" sz="2100" spc="1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15" b="1">
                <a:solidFill>
                  <a:srgbClr val="c0504d"/>
                </a:solidFill>
                <a:latin typeface="Carlito"/>
                <a:cs typeface="Carlito"/>
              </a:rPr>
              <a:t>for</a:t>
            </a:r>
            <a:r>
              <a:rPr dirty="0" sz="2100" spc="-46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help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if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15" b="1">
                <a:solidFill>
                  <a:srgbClr val="c0504d"/>
                </a:solidFill>
                <a:latin typeface="Carlito"/>
                <a:cs typeface="Carlito"/>
              </a:rPr>
              <a:t>anyone</a:t>
            </a:r>
            <a:r>
              <a:rPr dirty="0" sz="2100" spc="-6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is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spc="-20" b="1">
                <a:solidFill>
                  <a:srgbClr val="c0504d"/>
                </a:solidFill>
                <a:latin typeface="Carlito"/>
                <a:cs typeface="Carlito"/>
              </a:rPr>
              <a:t>at</a:t>
            </a:r>
            <a:r>
              <a:rPr dirty="0" sz="2100" spc="-38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the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risk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of</a:t>
            </a:r>
            <a:r>
              <a:rPr dirty="0" sz="21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400" spc="-15" b="1">
                <a:solidFill>
                  <a:srgbClr val="c0504d"/>
                </a:solidFill>
                <a:latin typeface="Carlito"/>
                <a:cs typeface="Carlito"/>
              </a:rPr>
              <a:t>getting</a:t>
            </a:r>
            <a:r>
              <a:rPr dirty="0" sz="2400" spc="-57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2400" b="1">
                <a:solidFill>
                  <a:srgbClr val="c0504d"/>
                </a:solidFill>
                <a:latin typeface="Carlito"/>
                <a:cs typeface="Carlito"/>
              </a:rPr>
              <a:t>hurt!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493127" y="6247929"/>
            <a:ext cx="2665805" cy="422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Dr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Ajay</a:t>
            </a:r>
            <a:r>
              <a:rPr dirty="0" sz="1400" spc="-43" b="1">
                <a:solidFill>
                  <a:srgbClr val="c0504d"/>
                </a:solidFill>
                <a:latin typeface="Carlito"/>
                <a:cs typeface="Carlito"/>
              </a:rPr>
              <a:t> </a:t>
            </a: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Sharma</a:t>
            </a:r>
          </a:p>
          <a:p>
            <a:pPr marL="0" marR="0">
              <a:lnSpc>
                <a:spcPts val="1400"/>
              </a:lnSpc>
              <a:spcBef>
                <a:spcPts val="226"/>
              </a:spcBef>
              <a:spcAft>
                <a:spcPts val="0"/>
              </a:spcAft>
            </a:pPr>
            <a:r>
              <a:rPr dirty="0" sz="1400" b="1">
                <a:solidFill>
                  <a:srgbClr val="c0504d"/>
                </a:solidFill>
                <a:latin typeface="Carlito"/>
                <a:cs typeface="Carlito"/>
              </a:rPr>
              <a:t>Neuro-developmentalPediatrician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2021-11-25T00:02:50-06:00</dcterms:modified>
</cp:coreProperties>
</file>