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4" name="Google Shape;2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/>
          </a:p>
        </p:txBody>
      </p:sp>
      <p:sp>
        <p:nvSpPr>
          <p:cNvPr id="170" name="Google Shape;17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-951"/>
            <a:ext cx="9144000" cy="304800"/>
          </a:xfrm>
          <a:prstGeom prst="rect">
            <a:avLst/>
          </a:prstGeom>
          <a:solidFill>
            <a:srgbClr val="27B0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बौद्धिक और विकासात्मक </a:t>
            </a:r>
            <a:r>
              <a:rPr lang="en-US" sz="1600" i="1">
                <a:solidFill>
                  <a:schemeClr val="lt1"/>
                </a:solidFill>
              </a:rPr>
              <a:t>दिव्यांगता </a:t>
            </a:r>
            <a:r>
              <a:rPr lang="en-US"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के लिए एक सूचना संसाधन</a:t>
            </a:r>
            <a:endParaRPr sz="16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0" y="533400"/>
            <a:ext cx="9144000" cy="6324600"/>
            <a:chOff x="0" y="533400"/>
            <a:chExt cx="9144000" cy="6324600"/>
          </a:xfrm>
        </p:grpSpPr>
        <p:sp>
          <p:nvSpPr>
            <p:cNvPr id="91" name="Google Shape;91;p13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3"/>
            <p:cNvSpPr txBox="1"/>
            <p:nvPr/>
          </p:nvSpPr>
          <p:spPr>
            <a:xfrm>
              <a:off x="533400" y="533400"/>
              <a:ext cx="8076698" cy="6309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चलिए बच्चों की सुरक्षा और संरक्षण के विषय में बात करें।</a:t>
              </a:r>
              <a:endPara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endParaRPr sz="3500" b="1" i="0" u="none" strike="noStrike" cap="smal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371599" y="1295400"/>
              <a:ext cx="5642975" cy="14773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</a:t>
              </a: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और विकासात्मक </a:t>
              </a:r>
              <a:r>
                <a:rPr lang="en-US" sz="1600">
                  <a:solidFill>
                    <a:schemeClr val="dk1"/>
                  </a:solidFill>
                </a:rPr>
                <a:t>दिव्यांगता 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से प्रभावित बच्चों  के अभिभावकों </a:t>
              </a:r>
              <a:r>
                <a:rPr lang="en-US" sz="1600">
                  <a:solidFill>
                    <a:schemeClr val="dk1"/>
                  </a:solidFill>
                </a:rPr>
                <a:t>की  यही उम्मीद और प्राथना रहती है 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यह सुनिश्चित </a:t>
              </a:r>
              <a:r>
                <a:rPr lang="en-US" sz="1600">
                  <a:solidFill>
                    <a:schemeClr val="dk1"/>
                  </a:solidFill>
                </a:rPr>
                <a:t>करना </a:t>
              </a:r>
              <a:r>
                <a:rPr lang="en-US" sz="16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 उ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न का  बच्चा हमेशा  सुरक्षित व निर्भय वातावरण में </a:t>
              </a:r>
              <a:r>
                <a:rPr lang="en-US" sz="1600">
                  <a:solidFill>
                    <a:schemeClr val="dk1"/>
                  </a:solidFill>
                </a:rPr>
                <a:t>रहे 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। 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5" name="Google Shape;95;p13" descr="family-43873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28600" y="1371600"/>
              <a:ext cx="1066800" cy="106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/>
            <p:nvPr/>
          </p:nvSpPr>
          <p:spPr>
            <a:xfrm>
              <a:off x="3928998" y="2669087"/>
              <a:ext cx="45720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बच्चे के संपर्क में आने वाले  चिकित्सक, शिक्षक, सहायक, परिवार के सभी सदस्य एवं बच्चे की देखभाल व सहायता करने वाले सभी लोगों का उस बच्चे के प्रति दयालु व संवेदनशील होना अनिवार्य है। </a:t>
              </a:r>
              <a:endParaRPr sz="16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523999" y="4572000"/>
              <a:ext cx="6217920" cy="1188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>
                  <a:solidFill>
                    <a:schemeClr val="dk1"/>
                  </a:solidFill>
                  <a:highlight>
                    <a:schemeClr val="lt1"/>
                  </a:highlight>
                </a:rPr>
                <a:t>वास्तव में यह भी एक तथ्य है कि </a:t>
              </a:r>
              <a:r>
                <a:rPr lang="en-US" sz="16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विशेष  ज़रूरतों वाले बच्चों के साथ मौखिक, शारीरिक या/और लैंगिक दुर्व्यवहार होने की संभावना अधिक होती है । ऐसा इसलिए होता है क्योंकि </a:t>
              </a:r>
              <a:r>
                <a:rPr lang="en-US" sz="1600">
                  <a:solidFill>
                    <a:schemeClr val="dk1"/>
                  </a:solidFill>
                  <a:highlight>
                    <a:schemeClr val="lt1"/>
                  </a:highlight>
                </a:rPr>
                <a:t>वह </a:t>
              </a:r>
              <a:r>
                <a:rPr lang="en-US" sz="16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अपने  ऊपर आए खतरों को समझने तथा दूसरों को  उस के बारे में बताने के लिए असमर्थ होते हैं। </a:t>
              </a:r>
              <a:endParaRPr sz="16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23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8" name="Google Shape;98;p13" descr="family-43873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99568" y="2706665"/>
              <a:ext cx="1066800" cy="106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3" descr="family-43873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200" y="4572000"/>
              <a:ext cx="1066800" cy="106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3"/>
            <p:cNvSpPr/>
            <p:nvPr/>
          </p:nvSpPr>
          <p:spPr>
            <a:xfrm>
              <a:off x="1447800" y="6248400"/>
              <a:ext cx="6019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3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22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227" name="Google Shape;227;p22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8" name="Google Shape;228;p2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9" name="Google Shape;229;p22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2"/>
            <p:cNvSpPr txBox="1"/>
            <p:nvPr/>
          </p:nvSpPr>
          <p:spPr>
            <a:xfrm>
              <a:off x="1274523" y="582461"/>
              <a:ext cx="666919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बाल सुरक्षा के विषय में जागरूकता निर्माण करें ।</a:t>
              </a:r>
              <a:endPara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2"/>
            <p:cNvSpPr txBox="1"/>
            <p:nvPr/>
          </p:nvSpPr>
          <p:spPr>
            <a:xfrm>
              <a:off x="304800" y="1066800"/>
              <a:ext cx="85344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सभी व्यक्तियों में, बाल सुरक्षा एवं उसके  आसान प्रतिबंधक उपायों के बारे में जागरूकता निर्माण करें ।</a:t>
              </a:r>
              <a:endPara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2"/>
            <p:cNvSpPr/>
            <p:nvPr/>
          </p:nvSpPr>
          <p:spPr>
            <a:xfrm>
              <a:off x="838200" y="2209800"/>
              <a:ext cx="2362200" cy="3657600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22"/>
            <p:cNvSpPr/>
            <p:nvPr/>
          </p:nvSpPr>
          <p:spPr>
            <a:xfrm>
              <a:off x="3276600" y="2209800"/>
              <a:ext cx="2286000" cy="3581400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2"/>
            <p:cNvSpPr/>
            <p:nvPr/>
          </p:nvSpPr>
          <p:spPr>
            <a:xfrm>
              <a:off x="5638800" y="2209800"/>
              <a:ext cx="2209800" cy="3505200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22"/>
            <p:cNvSpPr/>
            <p:nvPr/>
          </p:nvSpPr>
          <p:spPr>
            <a:xfrm>
              <a:off x="5638800" y="2525250"/>
              <a:ext cx="1981200" cy="83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धमकाने का विरोध सिखाने वाले </a:t>
              </a:r>
              <a:br>
                <a:rPr lang="en-US" sz="17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7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प्रशिक्षण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1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2"/>
            <p:cNvSpPr txBox="1"/>
            <p:nvPr/>
          </p:nvSpPr>
          <p:spPr>
            <a:xfrm>
              <a:off x="650310" y="2350718"/>
              <a:ext cx="2286000" cy="14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बच्चे</a:t>
              </a:r>
              <a:endParaRPr sz="17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 चिकिस्तक के  बीच</a:t>
              </a:r>
              <a:endParaRPr sz="17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मतभिन्नता का समाधान </a:t>
              </a:r>
              <a:endParaRPr sz="17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1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2"/>
            <p:cNvSpPr txBox="1"/>
            <p:nvPr/>
          </p:nvSpPr>
          <p:spPr>
            <a:xfrm>
              <a:off x="3202488" y="2450926"/>
              <a:ext cx="2057400" cy="14773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सुरक्षित व असुरक्षित स्पर्श के विषय  में नियमित जागरूकता</a:t>
              </a:r>
              <a:r>
                <a:rPr lang="en-US" sz="1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br>
                <a:rPr lang="en-US" sz="17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7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प्रशिक्षण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1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1" i="0" u="none" strike="noStrike" cap="small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8" name="Google Shape;238;p22" descr="arm-1294052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42999" y="4191000"/>
              <a:ext cx="1754909" cy="1447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p22" descr="no-admittance-98806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429000" y="4114800"/>
              <a:ext cx="1828800" cy="182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2" descr="school-children-306971_1280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5943600" y="4038600"/>
              <a:ext cx="1631324" cy="1447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1" name="Google Shape;241;p22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23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247" name="Google Shape;247;p23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8" name="Google Shape;248;p2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9" name="Google Shape;249;p23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3"/>
            <p:cNvSpPr txBox="1"/>
            <p:nvPr/>
          </p:nvSpPr>
          <p:spPr>
            <a:xfrm>
              <a:off x="1905000" y="533400"/>
              <a:ext cx="62665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अभिभावक ही बदलाव का माध्यम है !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3"/>
            <p:cNvSpPr txBox="1"/>
            <p:nvPr/>
          </p:nvSpPr>
          <p:spPr>
            <a:xfrm>
              <a:off x="304800" y="2362200"/>
              <a:ext cx="19812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यदि अभिभावक समुदाय साथ आए व बदलाव की मांग करे तो बदलाव होगा !</a:t>
              </a:r>
              <a:endParaRPr sz="17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2" name="Google Shape;252;p23" descr="people-3245739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613363" y="1253700"/>
              <a:ext cx="4504053" cy="441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3" name="Google Shape;253;p23"/>
            <p:cNvSpPr txBox="1"/>
            <p:nvPr/>
          </p:nvSpPr>
          <p:spPr>
            <a:xfrm>
              <a:off x="4200994" y="3047999"/>
              <a:ext cx="150377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अभिभावक होने के नाते अपने अधिकार का आग्रह करे !</a:t>
              </a:r>
              <a:endParaRPr sz="1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3"/>
            <p:cNvSpPr/>
            <p:nvPr/>
          </p:nvSpPr>
          <p:spPr>
            <a:xfrm>
              <a:off x="7086600" y="2209800"/>
              <a:ext cx="1905000" cy="2031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सभी अभिभावकों को मिलकर सभी चिकित्सा केंद्र / स्कूल में बाल सुरक्षा व संरक्षण के दिशा निर्देशों को अपनाने पर जोर देना चाहिए!</a:t>
              </a:r>
              <a:endParaRPr sz="17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17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23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24"/>
          <p:cNvGrpSpPr/>
          <p:nvPr/>
        </p:nvGrpSpPr>
        <p:grpSpPr>
          <a:xfrm>
            <a:off x="0" y="-476"/>
            <a:ext cx="9144000" cy="6858951"/>
            <a:chOff x="0" y="-951"/>
            <a:chExt cx="9144000" cy="6858951"/>
          </a:xfrm>
        </p:grpSpPr>
        <p:sp>
          <p:nvSpPr>
            <p:cNvPr id="261" name="Google Shape;261;p24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2" name="Google Shape;262;p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3" name="Google Shape;263;p24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4"/>
            <p:cNvSpPr txBox="1"/>
            <p:nvPr/>
          </p:nvSpPr>
          <p:spPr>
            <a:xfrm>
              <a:off x="2819400" y="609600"/>
              <a:ext cx="333116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विषय सामग्री का श्रेय !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4"/>
            <p:cNvSpPr txBox="1"/>
            <p:nvPr/>
          </p:nvSpPr>
          <p:spPr>
            <a:xfrm>
              <a:off x="4191000" y="3048000"/>
              <a:ext cx="13487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INSIST 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RIGHTS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 A PARENT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4"/>
            <p:cNvSpPr/>
            <p:nvPr/>
          </p:nvSpPr>
          <p:spPr>
            <a:xfrm>
              <a:off x="838200" y="1447800"/>
              <a:ext cx="7315200" cy="4462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रुचिका सेठी टक्कर </a:t>
              </a:r>
              <a:r>
                <a:rPr lang="en-US" sz="18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द्वारा गुरुग्राम पुलिस को 2014 में दी गई</a:t>
              </a:r>
              <a:endParaRPr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प्रस्तुति से अनुकूलित है I</a:t>
              </a:r>
              <a:endParaRPr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वह "संघटित बाल सुरक्षा नीति” व “सुरक्षित रहिए”  इन योजनाओं पर जोर देती हैं, जिन्हें अभिभावकों द्वारा अपनाने की आवश्यकता है।</a:t>
              </a:r>
              <a:endParaRPr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7" name="Google Shape;267;p24" descr="C:\Users\Ambik\AppData\Local\Microsoft\Windows\INetCache\IE\1GSYVRY9\loudspeaker-33944_640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24200" y="2590800"/>
              <a:ext cx="2438400" cy="235839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4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108" name="Google Shape;108;p14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9" name="Google Shape;109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14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</a:t>
              </a:r>
              <a:r>
                <a:rPr lang="en-US" sz="1600" i="1">
                  <a:solidFill>
                    <a:schemeClr val="lt1"/>
                  </a:solidFill>
                </a:rPr>
                <a:t>दिव्यांगता </a:t>
              </a: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4"/>
            <p:cNvSpPr txBox="1"/>
            <p:nvPr/>
          </p:nvSpPr>
          <p:spPr>
            <a:xfrm>
              <a:off x="224164" y="533400"/>
              <a:ext cx="8081636" cy="6309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बच्चों की सुरक्षा व संरक्षण के विषय में बात करना क्यों जरूरी है? 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600"/>
                <a:buFont typeface="Arial"/>
                <a:buNone/>
              </a:pPr>
              <a:endParaRPr sz="46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533400" y="1312101"/>
              <a:ext cx="8153400" cy="45243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विकलांगता के ऐसे कुछ विशिष्ट पहलू हो सकते हैं जो खतरे के प्रति उनकी जागरूकता में बाधा डाल सकते हैं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Arial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बौद्धिक एवं विकासात्मक </a:t>
              </a:r>
              <a:r>
                <a:rPr lang="en-US" sz="1550">
                  <a:solidFill>
                    <a:schemeClr val="dk1"/>
                  </a:solidFill>
                  <a:highlight>
                    <a:schemeClr val="lt1"/>
                  </a:highlight>
                </a:rPr>
                <a:t>दिव्यांगता </a:t>
              </a: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से प्रभावित अधिकांश व्यक्तियों के संवाद कौशल तथा बात करने की क्षमता बहुत ही सीमित हो सकती है I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कई व्यक्तिओं में खतरे को महसूस करने की क्षमता कम हो सकती है 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Arial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कई व्यक्तिओं में अपनी </a:t>
              </a:r>
              <a:r>
                <a:rPr lang="en-US" sz="1550">
                  <a:solidFill>
                    <a:schemeClr val="dk1"/>
                  </a:solidFill>
                  <a:highlight>
                    <a:schemeClr val="lt1"/>
                  </a:highlight>
                </a:rPr>
                <a:t>व्यक्तिगत </a:t>
              </a: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सुरक्षा के प्रति उनकी जागरूकता कम हो सकती हैI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Arial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उन में लैंगिकता या यौन व्यवहार की समझ सीमित हो सकती है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28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526092" y="956749"/>
              <a:ext cx="7356704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निम्नलिखित  वजहों से </a:t>
              </a:r>
              <a:r>
                <a:rPr lang="en-US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व विकासात्मक </a:t>
              </a:r>
              <a:r>
                <a:rPr lang="en-US" sz="1600" b="1">
                  <a:solidFill>
                    <a:schemeClr val="dk1"/>
                  </a:solidFill>
                </a:rPr>
                <a:t>दिव्यांगता </a:t>
              </a:r>
              <a:r>
                <a:rPr lang="en-US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से प्रभावित बच्चों पर दुर्व्यवहार होने की संभावना अधिक है I</a:t>
              </a:r>
              <a:endPara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endParaRPr sz="2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4" name="Google Shape;114;p14" descr="C:\Users\Ambik\AppData\Local\Microsoft\Windows\INetCache\IE\83VUSUW8\purzen_Icon_with_question_mark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227585" y="609600"/>
              <a:ext cx="459215" cy="4592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5" name="Google Shape;115;p14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15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122" name="Google Shape;122;p15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3" name="Google Shape;123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Google Shape;124;p15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</a:t>
              </a:r>
              <a:r>
                <a:rPr lang="en-US" sz="1600" i="1">
                  <a:solidFill>
                    <a:schemeClr val="lt1"/>
                  </a:solidFill>
                </a:rPr>
                <a:t>दिव्यांगता </a:t>
              </a: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5"/>
            <p:cNvSpPr txBox="1"/>
            <p:nvPr/>
          </p:nvSpPr>
          <p:spPr>
            <a:xfrm>
              <a:off x="224164" y="533400"/>
              <a:ext cx="8081636" cy="6309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बच्चों की सुरक्षा व संरक्षण के विषय में बात करना क्यों जरूरी है? 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endParaRPr sz="3500" b="1" i="0" u="none" strike="noStrike" cap="smal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5"/>
            <p:cNvSpPr txBox="1"/>
            <p:nvPr/>
          </p:nvSpPr>
          <p:spPr>
            <a:xfrm>
              <a:off x="914399" y="2127336"/>
              <a:ext cx="7891397" cy="434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सामाजिक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अलगाव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वजह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स्नेह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तलाश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सकते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,</a:t>
              </a:r>
              <a:r>
                <a:rPr lang="en-US" sz="1500" dirty="0" err="1">
                  <a:solidFill>
                    <a:schemeClr val="dk1"/>
                  </a:solidFill>
                  <a:highlight>
                    <a:schemeClr val="lt1"/>
                  </a:highlight>
                </a:rPr>
                <a:t>और</a:t>
              </a:r>
              <a:r>
                <a:rPr lang="en-US" sz="1500" dirty="0">
                  <a:solidFill>
                    <a:schemeClr val="dk1"/>
                  </a:solidFill>
                  <a:highlight>
                    <a:schemeClr val="lt1"/>
                  </a:highlight>
                </a:rPr>
                <a:t> 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वजह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आसानी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dirty="0">
                  <a:solidFill>
                    <a:schemeClr val="dk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दुर्व्यवहार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500" i="0" u="none" strike="noStrike" cap="none" dirty="0" err="1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आसान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लक्ष्य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बन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जाते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चलना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फिरना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कम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क्षमता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अपनी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कई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जरूरतों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अपने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आस-पास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व्यक्तियों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अत्यधिक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निर्भरता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कपड़े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पहनना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एवं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जैसी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निजी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ज़रूरतों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भी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दूसरों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निर्भरता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tx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उन्होंने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हमेशा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अनिवार्य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रूप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बड़ों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आज्ञा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पालन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करना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सीखा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होता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विशेषकर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देखभालकर्ता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ऐसे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वयस्क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जिनका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उनपर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अधिकार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दुर्व्यवहार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पहचान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उसका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विरोध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नहीं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सकते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और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ना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ही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किसी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बारे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जानकारी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सकते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500" b="0" i="0" u="none" strike="noStrike" cap="none" dirty="0">
                  <a:solidFill>
                    <a:schemeClr val="tx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500" b="0" i="0" u="none" strike="noStrike" cap="none" dirty="0">
                <a:solidFill>
                  <a:schemeClr val="tx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7" name="Google Shape;127;p15" descr="C:\Users\Ambik\AppData\Local\Microsoft\Windows\INetCache\IE\83VUSUW8\purzen_Icon_with_question_mark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53400" y="609600"/>
              <a:ext cx="459215" cy="4592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8" name="Google Shape;128;p15"/>
            <p:cNvSpPr/>
            <p:nvPr/>
          </p:nvSpPr>
          <p:spPr>
            <a:xfrm>
              <a:off x="258300" y="1286161"/>
              <a:ext cx="8398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निम्नलिखित  वजहों से बौद्धिक व विकासात्मक </a:t>
              </a:r>
              <a:r>
                <a:rPr lang="en-US" sz="1500" b="1">
                  <a:solidFill>
                    <a:schemeClr val="dk1"/>
                  </a:solidFill>
                  <a:highlight>
                    <a:schemeClr val="lt1"/>
                  </a:highlight>
                </a:rPr>
                <a:t>दिव्यांगता </a:t>
              </a:r>
              <a:r>
                <a:rPr lang="en-US" sz="15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से प्रभावित </a:t>
              </a:r>
              <a:r>
                <a:rPr lang="en-US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बच्चों पर दुर्व्यवहार होने की संभावना अधिक है I</a:t>
              </a:r>
              <a:endParaRPr sz="15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9" name="Google Shape;129;p15" descr="family-43873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1000" y="2203536"/>
              <a:ext cx="53340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5" descr="family-43873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1000" y="2813136"/>
              <a:ext cx="53340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5" descr="family-43873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1000" y="3422736"/>
              <a:ext cx="53340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5" descr="family-43873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1000" y="4032336"/>
              <a:ext cx="53340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5" descr="family-43873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1000" y="4718136"/>
              <a:ext cx="533400" cy="533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" name="Google Shape;134;p15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16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140" name="Google Shape;140;p16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1" name="Google Shape;141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16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6"/>
            <p:cNvSpPr txBox="1"/>
            <p:nvPr/>
          </p:nvSpPr>
          <p:spPr>
            <a:xfrm>
              <a:off x="224164" y="533400"/>
              <a:ext cx="822366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बच्चों की सुरक्षा के साथ समझौता करने से क्या होता  है ?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endParaRPr sz="3200" b="1" i="0" u="none" strike="noStrike" cap="smal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4" name="Google Shape;144;p16" descr="C:\Users\Ambik\AppData\Local\Microsoft\Windows\INetCache\IE\83VUSUW8\purzen_Icon_with_question_mark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82000" y="609600"/>
              <a:ext cx="459215" cy="4592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6"/>
            <p:cNvSpPr txBox="1"/>
            <p:nvPr/>
          </p:nvSpPr>
          <p:spPr>
            <a:xfrm>
              <a:off x="304800" y="2130263"/>
              <a:ext cx="4038600" cy="36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बच्चे में  आत्म विश्वास की कमी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बच्चे में आत्म सम्मान की कमी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अलगाव की भावना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शक्तिहीनता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चिंता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डर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निराशा ।</a:t>
              </a: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rgbClr val="00206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rgbClr val="00206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355948" y="1312102"/>
              <a:ext cx="822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बच्चों के साथ किसी प्रकार का दुर्व्यवहार, धमकी या उसके असुरक्षित जगह रहने से निम्नलिखित बातें हो सकती हैं। </a:t>
              </a:r>
              <a:endParaRPr sz="15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1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7" name="Google Shape;147;p16" descr="emotions-36365_1280.png"/>
            <p:cNvPicPr preferRelativeResize="0"/>
            <p:nvPr/>
          </p:nvPicPr>
          <p:blipFill rotWithShape="1">
            <a:blip r:embed="rId5">
              <a:alphaModFix/>
            </a:blip>
            <a:srcRect l="19167" t="33180"/>
            <a:stretch/>
          </p:blipFill>
          <p:spPr>
            <a:xfrm>
              <a:off x="3810000" y="2362200"/>
              <a:ext cx="4964164" cy="24397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8" name="Google Shape;148;p16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7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154" name="Google Shape;154;p17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5" name="Google Shape;155;p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17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152400" y="533400"/>
              <a:ext cx="793108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बाल सुरक्षा सुनिश्चित करने के लिए निवारक उपाय ।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endParaRPr sz="3200" b="1" i="0" u="none" strike="noStrike" cap="smal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304800" y="1143000"/>
              <a:ext cx="822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आप का बच्चा जहाँ हो वहां एक सुरक्षित क्षेत्र बनाने का प्रयास करें ।</a:t>
              </a:r>
              <a:endParaRPr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9" name="Google Shape;159;p17" descr="C:\Users\Ambik\AppData\Local\Microsoft\Windows\INetCache\IE\Y7D7W3Y7\bulb_on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001000" y="381000"/>
              <a:ext cx="1010348" cy="106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17"/>
            <p:cNvSpPr txBox="1"/>
            <p:nvPr/>
          </p:nvSpPr>
          <p:spPr>
            <a:xfrm>
              <a:off x="2224414" y="1828800"/>
              <a:ext cx="3800605" cy="14773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हर स्कूल, थेरेपी सेंटर, क्लिनिक  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क्रेच, प्रशिक्षण केंद्र, घर </a:t>
              </a: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1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एक सुरक्षित क्षेत्र होना चाहिए I</a:t>
              </a:r>
              <a:endPara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1" name="Google Shape;161;p17" descr="houses-1719055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33400" y="3962400"/>
              <a:ext cx="1981200" cy="990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17"/>
            <p:cNvSpPr/>
            <p:nvPr/>
          </p:nvSpPr>
          <p:spPr>
            <a:xfrm>
              <a:off x="2857500" y="3950250"/>
              <a:ext cx="2895600" cy="14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सुरक्षित क्षेत्र क्या होता है ?</a:t>
              </a:r>
              <a:endPara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एक ऐसी जगह जहाँ पर बच्चा </a:t>
              </a:r>
              <a:r>
                <a:rPr lang="en-US" sz="16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        </a:t>
              </a:r>
              <a:r>
                <a:rPr lang="en-U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सुखद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       तनाव मुक्त 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व खतरे से बाहर हो।</a:t>
              </a:r>
              <a:endParaRPr sz="16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3" name="Google Shape;163;p17" descr="map-1272165_1280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734845" y="2442575"/>
              <a:ext cx="724422" cy="4761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4" name="Google Shape;164;p17"/>
            <p:cNvSpPr/>
            <p:nvPr/>
          </p:nvSpPr>
          <p:spPr>
            <a:xfrm>
              <a:off x="2286000" y="1752600"/>
              <a:ext cx="3810000" cy="1600200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5" name="Google Shape;165;p17" descr="houses-1719055_128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4038600"/>
              <a:ext cx="1981200" cy="990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6" name="Google Shape;166;p17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8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173" name="Google Shape;173;p18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4" name="Google Shape;174;p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5" name="Google Shape;175;p18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8"/>
            <p:cNvSpPr txBox="1"/>
            <p:nvPr/>
          </p:nvSpPr>
          <p:spPr>
            <a:xfrm>
              <a:off x="152400" y="457200"/>
              <a:ext cx="88662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स्कूल या चिकित्सा केंद्र को सुरक्षित क्षेत्र बनाना ।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5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8"/>
            <p:cNvSpPr txBox="1"/>
            <p:nvPr/>
          </p:nvSpPr>
          <p:spPr>
            <a:xfrm>
              <a:off x="380999" y="990600"/>
              <a:ext cx="7980575" cy="4570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स्कूल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परिसर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निम्नलिखित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बातों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सुनिश्चिकरण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करें</a:t>
              </a:r>
              <a:r>
                <a:rPr lang="en-US" sz="15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: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स्कूल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परिधि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सुरक्षित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किया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गया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परिसर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महत्वपूर्ण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जगहों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CCTV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कैमरे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लगवाए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गये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प्रशिक्षण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हमेशा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तरह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जिन्हें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CCTV,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खिड़की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फिर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वैयक्तिक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पहुँच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माध्यम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देखा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सके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 - </a:t>
              </a:r>
              <a:r>
                <a:rPr lang="en-US" sz="1600" b="0" i="1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दरवाजा</a:t>
              </a:r>
              <a:r>
                <a:rPr lang="en-US" sz="1600" b="0" i="1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1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हमेशा</a:t>
              </a:r>
              <a:r>
                <a:rPr lang="en-US" sz="1600" b="0" i="1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1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खुला</a:t>
              </a:r>
              <a:r>
                <a:rPr lang="en-US" sz="1600" b="0" i="1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1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होना</a:t>
              </a:r>
              <a:r>
                <a:rPr lang="en-US" sz="1600" b="0" i="1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1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600" b="0" i="1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(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ओपन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डोर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पॉलिसी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) I </a:t>
              </a:r>
              <a:endParaRPr sz="1600" b="0" i="1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थेरपी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दौरान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दरवाज़े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अंदर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ताला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नहीं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लगना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थेरपी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समय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माता-पिता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उपस्थित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रहने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अधिकार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और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कभी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भी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प्रतिबंध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नहीं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लगना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स्कूल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बस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हर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समय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महिला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सहायक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अनिवार्य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❏"/>
              </a:pP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सुलभता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रैंप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रेलिंग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साथ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जैसी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विशेष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संरचनाओं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समावेश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होना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1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8" name="Google Shape;178;p18" descr="education-1545578_1280.png"/>
            <p:cNvPicPr preferRelativeResize="0"/>
            <p:nvPr/>
          </p:nvPicPr>
          <p:blipFill rotWithShape="1">
            <a:blip r:embed="rId4">
              <a:alphaModFix/>
            </a:blip>
            <a:srcRect l="38264" r="34167" b="65358"/>
            <a:stretch/>
          </p:blipFill>
          <p:spPr>
            <a:xfrm>
              <a:off x="7139836" y="4747364"/>
              <a:ext cx="2004164" cy="13217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18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Google Shape;184;p19"/>
          <p:cNvGrpSpPr/>
          <p:nvPr/>
        </p:nvGrpSpPr>
        <p:grpSpPr>
          <a:xfrm>
            <a:off x="0" y="-951"/>
            <a:ext cx="12344400" cy="6858951"/>
            <a:chOff x="0" y="-951"/>
            <a:chExt cx="12344400" cy="6858951"/>
          </a:xfrm>
        </p:grpSpPr>
        <p:sp>
          <p:nvSpPr>
            <p:cNvPr id="185" name="Google Shape;185;p19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6" name="Google Shape;186;p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19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9"/>
            <p:cNvSpPr txBox="1"/>
            <p:nvPr/>
          </p:nvSpPr>
          <p:spPr>
            <a:xfrm>
              <a:off x="381000" y="533400"/>
              <a:ext cx="7745197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ओपन डोर पॉलिसी (हमेशा दरवाजा खुला रखना) को प्रोत्साहित किया जाना चाहिए ।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9"/>
            <p:cNvSpPr/>
            <p:nvPr/>
          </p:nvSpPr>
          <p:spPr>
            <a:xfrm>
              <a:off x="317326" y="1380995"/>
              <a:ext cx="822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आप का बच्चा जहाँ भी है उस जगह को सुरक्षित क्षेत्र बनाने का प्रयास करें ।</a:t>
              </a:r>
              <a:endPara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small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0" name="Google Shape;190;p19" descr="C:\Users\Ambik\AppData\Local\Microsoft\Windows\INetCache\IE\Y7D7W3Y7\bulb_on[1]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001000" y="381000"/>
              <a:ext cx="1010348" cy="106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1" name="Google Shape;191;p19"/>
            <p:cNvSpPr/>
            <p:nvPr/>
          </p:nvSpPr>
          <p:spPr>
            <a:xfrm>
              <a:off x="212943" y="4495800"/>
              <a:ext cx="8592854" cy="14773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किसी जगह पर ओपन डोर पॉलिसी  होने  का मतलब क्या है ?</a:t>
              </a:r>
              <a:endPara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इस का मतलब वो जगह, जहाँ पर बच्चा  उपस्थित है, हर समय खुली होनी चाहिए ।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कोई भी दरवाज़ा बंद न हो ।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वह जगह जहाँ पर माता पिता को, </a:t>
              </a: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प्रशिक्षण  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के दौरान उपस्थित रहने का अधिकार है ।</a:t>
              </a:r>
              <a:endPara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2" name="Google Shape;192;p19"/>
            <p:cNvGrpSpPr/>
            <p:nvPr/>
          </p:nvGrpSpPr>
          <p:grpSpPr>
            <a:xfrm>
              <a:off x="4343400" y="2362200"/>
              <a:ext cx="8001000" cy="1600200"/>
              <a:chOff x="4876800" y="1828800"/>
              <a:chExt cx="8001000" cy="1600200"/>
            </a:xfrm>
          </p:grpSpPr>
          <p:sp>
            <p:nvSpPr>
              <p:cNvPr id="193" name="Google Shape;193;p19"/>
              <p:cNvSpPr txBox="1"/>
              <p:nvPr/>
            </p:nvSpPr>
            <p:spPr>
              <a:xfrm>
                <a:off x="4953000" y="1905000"/>
                <a:ext cx="7924800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1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हर स्कूल, थेरेपी सेंटर, क्लिनिक   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1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   क्रेच, प्रशिक्षण केंद्र, घर </a:t>
                </a:r>
                <a:endParaRPr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1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एक सुरक्षित क्षेत्र होना चाहिए I</a:t>
                </a:r>
                <a:endParaRPr sz="18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94" name="Google Shape;194;p19" descr="map-1272165_1280.pn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6019800" y="2514600"/>
                <a:ext cx="954593" cy="5429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5" name="Google Shape;195;p19"/>
              <p:cNvSpPr/>
              <p:nvPr/>
            </p:nvSpPr>
            <p:spPr>
              <a:xfrm>
                <a:off x="4876800" y="1828800"/>
                <a:ext cx="3810000" cy="1600200"/>
              </a:xfrm>
              <a:prstGeom prst="roundRect">
                <a:avLst>
                  <a:gd name="adj" fmla="val 16667"/>
                </a:avLst>
              </a:prstGeom>
              <a:noFill/>
              <a:ln w="25400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96" name="Google Shape;196;p19" descr="open-doors-1518244_1280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52400" y="2116898"/>
              <a:ext cx="3505200" cy="22610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7" name="Google Shape;197;p19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20"/>
          <p:cNvGrpSpPr/>
          <p:nvPr/>
        </p:nvGrpSpPr>
        <p:grpSpPr>
          <a:xfrm>
            <a:off x="0" y="-951"/>
            <a:ext cx="9144000" cy="6859070"/>
            <a:chOff x="0" y="-951"/>
            <a:chExt cx="9144000" cy="6859070"/>
          </a:xfrm>
        </p:grpSpPr>
        <p:sp>
          <p:nvSpPr>
            <p:cNvPr id="203" name="Google Shape;203;p20"/>
            <p:cNvSpPr/>
            <p:nvPr/>
          </p:nvSpPr>
          <p:spPr>
            <a:xfrm>
              <a:off x="0" y="6025019"/>
              <a:ext cx="9144000" cy="8331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4" name="Google Shape;204;p2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20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0"/>
            <p:cNvSpPr txBox="1"/>
            <p:nvPr/>
          </p:nvSpPr>
          <p:spPr>
            <a:xfrm>
              <a:off x="304800" y="331940"/>
              <a:ext cx="5633209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             आचरण संबंधी दिशा-निर्देश</a:t>
              </a:r>
              <a:endParaRPr sz="22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1" i="0" u="sng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0"/>
            <p:cNvSpPr txBox="1"/>
            <p:nvPr/>
          </p:nvSpPr>
          <p:spPr>
            <a:xfrm>
              <a:off x="0" y="741124"/>
              <a:ext cx="8763000" cy="5016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हर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स्कूल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बाल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संरक्षण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नीति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अपनाने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आग्रह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1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करे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600" b="1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❏"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नीति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ऐसी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सुरक्षा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योजना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समावेश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जिसमें,</a:t>
              </a:r>
              <a:r>
                <a:rPr lang="en-US" sz="1500" u="sng" dirty="0" err="1">
                  <a:solidFill>
                    <a:schemeClr val="dk1"/>
                  </a:solidFill>
                  <a:highlight>
                    <a:schemeClr val="lt1"/>
                  </a:highlight>
                </a:rPr>
                <a:t>दुर्घटना</a:t>
              </a:r>
              <a:r>
                <a:rPr lang="en-US" sz="1500" u="sng" dirty="0">
                  <a:solidFill>
                    <a:schemeClr val="dk1"/>
                  </a:solidFill>
                  <a:highlight>
                    <a:schemeClr val="lt1"/>
                  </a:highlight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या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मेडिकल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आपात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स्थिति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जैसी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घटनाओं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रोकने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उनसे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निपटने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केंद्र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द्वारा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बनाई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गई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कार्य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प्रणाली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निर्दिष्ट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किया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गया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❏"/>
              </a:pP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कर्मचारियों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पृष्ठभूमि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जाँच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एवं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सत्यापन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</a:t>
              </a:r>
              <a:endParaRPr sz="1500" b="0" i="0" u="sng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❏"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अध्यापक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सहायक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कर्मचारी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मददकर्ता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आया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इन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सभी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लिए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एक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आचार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संहिता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निर्धारित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करें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  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इससे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जुड़े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क़ानून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पहलू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व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कानून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किसी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भी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तरह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उल्लंघन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करने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वाली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कड़ी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शिक्षा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बारे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इन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सभी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अवगत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कराएं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  </a:t>
              </a:r>
              <a:endParaRPr sz="1500" b="0" i="0" u="sng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❏"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बच्चों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गरिमा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ठेस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पहुंचाए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बगैर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उन्हें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मदद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करने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बारे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में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कर्मचारियों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को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प्रशिक्षण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दिया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जाना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❏"/>
              </a:pP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माता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पिता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अनुमति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बगैर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बच्चों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किसी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भी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प्रकार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चित्रीकरण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नहीं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होना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चाहिए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-3175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alanquin Dark"/>
                <a:buChar char="❏"/>
              </a:pP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प्रति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प्रशिक्षित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होने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वजह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से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दुर्व्यवहार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अधिकांश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घटनाएँ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होती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हैं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नियमों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तक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ले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जाना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शौचालय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प्रयोग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कपडे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उतारना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1500" b="0" i="0" u="none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पहनना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b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स्वच्छता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बनाए</a:t>
              </a:r>
              <a:r>
                <a:rPr lang="en-US" sz="15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 err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रखना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)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पालन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करने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जोर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sng" strike="noStrike" cap="none" dirty="0" err="1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दे</a:t>
              </a:r>
              <a:r>
                <a:rPr lang="en-US" sz="1500" b="0" i="0" u="sng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।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b="0" i="0" u="none" strike="noStrike" cap="none" dirty="0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                      </a:t>
              </a: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Noto Sans Symbols"/>
                <a:buNone/>
              </a:pPr>
              <a:endParaRPr sz="15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8" name="Google Shape;208;p20" descr="education-1545578_1280.png"/>
            <p:cNvPicPr preferRelativeResize="0"/>
            <p:nvPr/>
          </p:nvPicPr>
          <p:blipFill rotWithShape="1">
            <a:blip r:embed="rId4">
              <a:alphaModFix/>
            </a:blip>
            <a:srcRect l="10000" t="23473" r="73333" b="56980"/>
            <a:stretch/>
          </p:blipFill>
          <p:spPr>
            <a:xfrm>
              <a:off x="7275627" y="341756"/>
              <a:ext cx="1511474" cy="8987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9" name="Google Shape;209;p20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21"/>
          <p:cNvGrpSpPr/>
          <p:nvPr/>
        </p:nvGrpSpPr>
        <p:grpSpPr>
          <a:xfrm>
            <a:off x="0" y="-951"/>
            <a:ext cx="9144000" cy="6858951"/>
            <a:chOff x="0" y="-951"/>
            <a:chExt cx="9144000" cy="6858951"/>
          </a:xfrm>
        </p:grpSpPr>
        <p:sp>
          <p:nvSpPr>
            <p:cNvPr id="215" name="Google Shape;215;p21"/>
            <p:cNvSpPr/>
            <p:nvPr/>
          </p:nvSpPr>
          <p:spPr>
            <a:xfrm>
              <a:off x="0" y="6025019"/>
              <a:ext cx="9144000" cy="832981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							www.nayi-disha.org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6" name="Google Shape;216;p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4800" y="6096000"/>
              <a:ext cx="1378925" cy="600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7" name="Google Shape;217;p21"/>
            <p:cNvSpPr/>
            <p:nvPr/>
          </p:nvSpPr>
          <p:spPr>
            <a:xfrm>
              <a:off x="0" y="-951"/>
              <a:ext cx="9144000" cy="304800"/>
            </a:xfrm>
            <a:prstGeom prst="rect">
              <a:avLst/>
            </a:prstGeom>
            <a:solidFill>
              <a:srgbClr val="27B0D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बौद्धिक और विकासात्मक विकलांगताओं के लिए एक सूचना संसाधन</a:t>
              </a:r>
              <a:endParaRPr sz="1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1"/>
            <p:cNvSpPr txBox="1"/>
            <p:nvPr/>
          </p:nvSpPr>
          <p:spPr>
            <a:xfrm>
              <a:off x="380999" y="375313"/>
              <a:ext cx="787365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स्कूल में खतरों से सुरक्षा </a:t>
              </a:r>
              <a:br>
                <a:rPr lang="en-US"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।</a:t>
              </a:r>
              <a:endPara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1"/>
            <p:cNvSpPr txBox="1"/>
            <p:nvPr/>
          </p:nvSpPr>
          <p:spPr>
            <a:xfrm>
              <a:off x="179539" y="849371"/>
              <a:ext cx="5293214" cy="44935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बच्चों की सुरक्षा के लिए खतरे साबित होने वाली भौतिक बाधाएं कम करने के उपाय -</a:t>
              </a:r>
              <a:endParaRPr sz="16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Char char="❑"/>
              </a:pPr>
              <a:r>
                <a:rPr lang="en-US" sz="160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कांच ठीक तरह से लगाई गई है या नहीं यह सुनिश्चित करना चाहिए।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-98425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सभी खिलौने एवं संवेदी उपकरण साफ़ व दुरुस्त हो एवं उसके किनारे तीक्ष्ण धार विरहित होने चाहिए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-98425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गद्दा या फोम पैड्स भी साफ़ हो एवं नियमित तौर पर धुले जाने चाहिए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-98425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यदि कक्षा अथवा सेंटर बेसमेंट (तलघर) में हो तो वहां ठीक से हवा आनी चाहिए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-98425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धूलकण एवं अस्थमा बढाने वाली चीज़े कम होनी चाहिए 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None/>
              </a:pP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-98425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50"/>
                <a:buFont typeface="Noto Sans Symbols"/>
                <a:buChar char="❑"/>
              </a:pP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परिसर व शौचालय की नियमित रूप से </a:t>
              </a:r>
              <a:r>
                <a:rPr lang="en-US" sz="1550">
                  <a:solidFill>
                    <a:schemeClr val="dk1"/>
                  </a:solidFill>
                  <a:highlight>
                    <a:schemeClr val="lt1"/>
                  </a:highlight>
                </a:rPr>
                <a:t>सफाई </a:t>
              </a:r>
              <a:r>
                <a:rPr lang="en-US" sz="1550" b="0" i="0" u="none" strike="noStrike" cap="none">
                  <a:solidFill>
                    <a:schemeClr val="dk1"/>
                  </a:solidFill>
                  <a:highlight>
                    <a:schemeClr val="lt1"/>
                  </a:highlight>
                  <a:latin typeface="Arial"/>
                  <a:ea typeface="Arial"/>
                  <a:cs typeface="Arial"/>
                  <a:sym typeface="Arial"/>
                </a:rPr>
                <a:t> हो यह सुनिश्चित करना चाहिए।</a:t>
              </a:r>
              <a:endParaRPr sz="155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9144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0" name="Google Shape;220;p21" descr="characters-696951_1280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268036" y="329851"/>
              <a:ext cx="3875964" cy="5715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p21"/>
          <p:cNvSpPr/>
          <p:nvPr/>
        </p:nvSpPr>
        <p:spPr>
          <a:xfrm>
            <a:off x="1890214" y="6334780"/>
            <a:ext cx="549322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यह सूचना पत्र रुचिका सेठी तककर द्वारा दी गई प्रस्तुति से अनुकूलित है I</a:t>
            </a:r>
            <a:endParaRPr sz="15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1673</Words>
  <Application>Microsoft Office PowerPoint</Application>
  <PresentationFormat>On-screen Show (4:3)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Palanquin Dark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Ambika Srinivasan</cp:lastModifiedBy>
  <cp:revision>1</cp:revision>
  <dcterms:modified xsi:type="dcterms:W3CDTF">2021-02-08T06:42:59Z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769076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