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Abel" panose="020B0604020202020204" charset="0"/>
      <p:regular r:id="rId16"/>
    </p:embeddedFont>
    <p:embeddedFont>
      <p:font typeface="Calibri" panose="020F0502020204030204" pitchFamily="34" charset="0"/>
      <p:regular r:id="rId17"/>
      <p:bold r:id="rId18"/>
      <p:italic r:id="rId19"/>
      <p:boldItalic r:id="rId20"/>
    </p:embeddedFont>
    <p:embeddedFont>
      <p:font typeface="Impact" panose="020B0806030902050204" pitchFamily="34" charset="0"/>
      <p:regular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38" y="3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a:t>Image source: https://pixabay.com/en/business-professional-teamwork-1219868/</a:t>
            </a:r>
            <a:endParaRPr/>
          </a:p>
        </p:txBody>
      </p:sp>
      <p:sp>
        <p:nvSpPr>
          <p:cNvPr id="543" name="Google Shape;54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8" name="Google Shape;2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nayi-disha.org/"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3"/>
          <p:cNvGrpSpPr/>
          <p:nvPr/>
        </p:nvGrpSpPr>
        <p:grpSpPr>
          <a:xfrm>
            <a:off x="0" y="0"/>
            <a:ext cx="12192000" cy="6858000"/>
            <a:chOff x="0" y="0"/>
            <a:chExt cx="12192000" cy="6858000"/>
          </a:xfrm>
        </p:grpSpPr>
        <p:sp>
          <p:nvSpPr>
            <p:cNvPr id="90" name="Google Shape;90;p13"/>
            <p:cNvSpPr/>
            <p:nvPr/>
          </p:nvSpPr>
          <p:spPr>
            <a:xfrm>
              <a:off x="0" y="0"/>
              <a:ext cx="12192000" cy="6858000"/>
            </a:xfrm>
            <a:custGeom>
              <a:avLst/>
              <a:gdLst/>
              <a:ahLst/>
              <a:cxnLst/>
              <a:rect l="l" t="t" r="r" b="b"/>
              <a:pathLst>
                <a:path w="12192000" h="6858000" extrusionOk="0">
                  <a:moveTo>
                    <a:pt x="10523226" y="0"/>
                  </a:moveTo>
                  <a:lnTo>
                    <a:pt x="12192000" y="0"/>
                  </a:lnTo>
                  <a:lnTo>
                    <a:pt x="12192000" y="4398845"/>
                  </a:lnTo>
                  <a:lnTo>
                    <a:pt x="12106031" y="4418734"/>
                  </a:lnTo>
                  <a:cubicBezTo>
                    <a:pt x="10322516" y="4806074"/>
                    <a:pt x="8860477" y="4550230"/>
                    <a:pt x="7236250" y="4634577"/>
                  </a:cubicBezTo>
                  <a:cubicBezTo>
                    <a:pt x="5752923" y="4711692"/>
                    <a:pt x="4840379" y="5522739"/>
                    <a:pt x="3877451" y="6757126"/>
                  </a:cubicBezTo>
                  <a:lnTo>
                    <a:pt x="3800340" y="6858000"/>
                  </a:lnTo>
                  <a:lnTo>
                    <a:pt x="0" y="6858000"/>
                  </a:lnTo>
                  <a:lnTo>
                    <a:pt x="0" y="3661609"/>
                  </a:lnTo>
                  <a:lnTo>
                    <a:pt x="114844" y="3648787"/>
                  </a:lnTo>
                  <a:cubicBezTo>
                    <a:pt x="570604" y="3570783"/>
                    <a:pt x="1017211" y="3302379"/>
                    <a:pt x="1443788" y="2811320"/>
                  </a:cubicBezTo>
                  <a:cubicBezTo>
                    <a:pt x="2683216" y="1395327"/>
                    <a:pt x="3839629" y="1147006"/>
                    <a:pt x="6140714" y="1459714"/>
                  </a:cubicBezTo>
                  <a:cubicBezTo>
                    <a:pt x="7035270" y="1583877"/>
                    <a:pt x="9224514" y="1167099"/>
                    <a:pt x="10415284" y="106311"/>
                  </a:cubicBezTo>
                  <a:close/>
                </a:path>
              </a:pathLst>
            </a:custGeom>
            <a:gradFill>
              <a:gsLst>
                <a:gs pos="0">
                  <a:schemeClr val="lt1"/>
                </a:gs>
                <a:gs pos="100000">
                  <a:srgbClr val="EBFCF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1800" b="0" i="0" u="none" strike="noStrike" cap="none">
                  <a:solidFill>
                    <a:schemeClr val="lt1"/>
                  </a:solidFill>
                  <a:latin typeface="Calibri"/>
                  <a:ea typeface="Calibri"/>
                  <a:cs typeface="Calibri"/>
                  <a:sym typeface="Calibri"/>
                </a:rPr>
                <a:t>v</a:t>
              </a:r>
              <a:endParaRPr/>
            </a:p>
          </p:txBody>
        </p:sp>
        <p:grpSp>
          <p:nvGrpSpPr>
            <p:cNvPr id="91" name="Google Shape;91;p13"/>
            <p:cNvGrpSpPr/>
            <p:nvPr/>
          </p:nvGrpSpPr>
          <p:grpSpPr>
            <a:xfrm>
              <a:off x="570366" y="308694"/>
              <a:ext cx="4181824" cy="1566309"/>
              <a:chOff x="1328201" y="1004168"/>
              <a:chExt cx="3457761" cy="1295108"/>
            </a:xfrm>
          </p:grpSpPr>
          <p:sp>
            <p:nvSpPr>
              <p:cNvPr id="92" name="Google Shape;92;p13"/>
              <p:cNvSpPr/>
              <p:nvPr/>
            </p:nvSpPr>
            <p:spPr>
              <a:xfrm>
                <a:off x="1741137" y="1408575"/>
                <a:ext cx="3044825" cy="8907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3200" b="0" i="0" u="none" strike="noStrike" cap="none">
                    <a:solidFill>
                      <a:schemeClr val="lt1"/>
                    </a:solidFill>
                    <a:latin typeface="Impact"/>
                    <a:ea typeface="Impact"/>
                    <a:cs typeface="Impact"/>
                    <a:sym typeface="Impact"/>
                  </a:rPr>
                  <a:t>SPECIFIC LEARNING</a:t>
                </a:r>
                <a:endParaRPr/>
              </a:p>
              <a:p>
                <a:pPr marL="0" marR="0" lvl="0" indent="0" algn="l" rtl="0">
                  <a:spcBef>
                    <a:spcPts val="0"/>
                  </a:spcBef>
                  <a:spcAft>
                    <a:spcPts val="0"/>
                  </a:spcAft>
                  <a:buNone/>
                </a:pPr>
                <a:r>
                  <a:rPr lang="hi-IN" sz="3200">
                    <a:solidFill>
                      <a:schemeClr val="lt1"/>
                    </a:solidFill>
                    <a:latin typeface="Impact"/>
                    <a:ea typeface="Impact"/>
                    <a:cs typeface="Impact"/>
                    <a:sym typeface="Impact"/>
                  </a:rPr>
                  <a:t>DISABILITIES (SLD)</a:t>
                </a:r>
                <a:endParaRPr sz="3200" cap="none">
                  <a:solidFill>
                    <a:schemeClr val="lt1"/>
                  </a:solidFill>
                  <a:latin typeface="Impact"/>
                  <a:ea typeface="Impact"/>
                  <a:cs typeface="Impact"/>
                  <a:sym typeface="Impact"/>
                </a:endParaRPr>
              </a:p>
            </p:txBody>
          </p:sp>
          <p:sp>
            <p:nvSpPr>
              <p:cNvPr id="93" name="Google Shape;93;p13"/>
              <p:cNvSpPr/>
              <p:nvPr/>
            </p:nvSpPr>
            <p:spPr>
              <a:xfrm>
                <a:off x="1328201" y="1004168"/>
                <a:ext cx="864230" cy="1171499"/>
              </a:xfrm>
              <a:custGeom>
                <a:avLst/>
                <a:gdLst/>
                <a:ahLst/>
                <a:cxnLst/>
                <a:rect l="l" t="t" r="r" b="b"/>
                <a:pathLst>
                  <a:path w="515" h="755" extrusionOk="0">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rgbClr val="92E3FC">
                  <a:alpha val="8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94" name="Google Shape;94;p13" descr="C:\Users\Ambik\AppData\Local\Microsoft\Windows\INetCache\IE\40HF0M57\child-black-silhouette-girl-1380920474ZFl[1].jpg"/>
            <p:cNvPicPr preferRelativeResize="0"/>
            <p:nvPr/>
          </p:nvPicPr>
          <p:blipFill rotWithShape="1">
            <a:blip r:embed="rId3">
              <a:alphaModFix/>
            </a:blip>
            <a:srcRect/>
            <a:stretch/>
          </p:blipFill>
          <p:spPr>
            <a:xfrm>
              <a:off x="5804716" y="3532271"/>
              <a:ext cx="2573274" cy="3109162"/>
            </a:xfrm>
            <a:prstGeom prst="rect">
              <a:avLst/>
            </a:prstGeom>
            <a:noFill/>
            <a:ln>
              <a:noFill/>
            </a:ln>
          </p:spPr>
        </p:pic>
        <p:sp>
          <p:nvSpPr>
            <p:cNvPr id="95" name="Google Shape;95;p13"/>
            <p:cNvSpPr txBox="1"/>
            <p:nvPr/>
          </p:nvSpPr>
          <p:spPr>
            <a:xfrm>
              <a:off x="674064" y="622633"/>
              <a:ext cx="5847386" cy="60016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600" dirty="0">
                  <a:solidFill>
                    <a:schemeClr val="dk1"/>
                  </a:solidFill>
                  <a:latin typeface="Calibri"/>
                  <a:ea typeface="Calibri"/>
                  <a:cs typeface="Calibri"/>
                  <a:sym typeface="Calibri"/>
                </a:rPr>
                <a:t>कुछ बच्चे बिना पाठ के बारे में जाने या उसके संदर्भ को जाने सारे शब्दों को बहुत अच्छी तरह से पढ़ सकते हैं। लेकिन वो यह नहीं समझ पाते हैं कि किस तरह अलग-अलग तरह के विचार, लोग और घटनाएँ एक दूसरे से जुड़े हुए होते हैं।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hi-IN" sz="1600" dirty="0">
                  <a:solidFill>
                    <a:schemeClr val="dk1"/>
                  </a:solidFill>
                  <a:latin typeface="Calibri"/>
                  <a:ea typeface="Calibri"/>
                  <a:cs typeface="Calibri"/>
                  <a:sym typeface="Calibri"/>
                </a:rPr>
                <a:t>ये बच्चे अपने टेस्ट की तैयारी के लिए ट्यूशन क्लासेस के जरिये अपना समय पढ़ने में लगाते हैं, लेकिन वो फिर भी फेल हो जाते हैं क्यूंकी वो यह नहीं समझ पाते हैं कि पहले क्या पढ़ना है।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hi-IN" dirty="0">
                  <a:solidFill>
                    <a:schemeClr val="dk1"/>
                  </a:solidFill>
                </a:rPr>
                <a:t>उनका लिखित कार्य साफ़ सुथरा नहीं होता है। जिसके कारण पढ़ने वालो को समझने में दिक्कत हो सकती है।  उनका लेखन में अक्षरों के असंगत आकार और अक्षरों / शब्दों के बीच अंतर के साथ अस्पष्ट हो सकता है।</a:t>
              </a:r>
              <a:endParaRPr lang="en-US" dirty="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hi-IN" sz="1600" dirty="0">
                  <a:solidFill>
                    <a:schemeClr val="dk1"/>
                  </a:solidFill>
                  <a:latin typeface="Calibri"/>
                  <a:ea typeface="Calibri"/>
                  <a:cs typeface="Calibri"/>
                  <a:sym typeface="Calibri"/>
                </a:rPr>
                <a:t>कभी-कभी यह भी समझना मुश्किल हो जाता है कि एक शब्द कहाँ से शुरू हो रहा है और कहाँ पर खत्म हो रहा है।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r>
                <a:rPr lang="hi-IN" sz="1600" dirty="0">
                  <a:solidFill>
                    <a:schemeClr val="dk1"/>
                  </a:solidFill>
                  <a:latin typeface="Calibri"/>
                  <a:ea typeface="Calibri"/>
                  <a:cs typeface="Calibri"/>
                  <a:sym typeface="Calibri"/>
                </a:rPr>
                <a:t>उन्हें काम </a:t>
              </a:r>
              <a:r>
                <a:rPr kumimoji="0" lang="hi-IN" altLang="en-US" sz="1600" b="0" i="0" u="none" strike="noStrike" cap="none" normalizeH="0" baseline="0" dirty="0">
                  <a:ln>
                    <a:noFill/>
                  </a:ln>
                  <a:solidFill>
                    <a:srgbClr val="202124"/>
                  </a:solidFill>
                  <a:effectLst/>
                  <a:latin typeface="Google Sans"/>
                  <a:cs typeface="Mangal" panose="02040503050203030202" pitchFamily="18" charset="0"/>
                </a:rPr>
                <a:t>से संबंधित</a:t>
              </a:r>
              <a:r>
                <a:rPr kumimoji="0" lang="en-US" altLang="en-US" sz="1600" b="0" i="0" u="none" strike="noStrike" cap="none" normalizeH="0" baseline="0" dirty="0">
                  <a:ln>
                    <a:noFill/>
                  </a:ln>
                  <a:solidFill>
                    <a:srgbClr val="202124"/>
                  </a:solidFill>
                  <a:effectLst/>
                  <a:latin typeface="Google Sans"/>
                  <a:cs typeface="Mangal" panose="02040503050203030202" pitchFamily="18" charset="0"/>
                </a:rPr>
                <a:t> </a:t>
              </a:r>
              <a:r>
                <a:rPr lang="hi-IN" sz="1600" dirty="0">
                  <a:solidFill>
                    <a:schemeClr val="dk1"/>
                  </a:solidFill>
                  <a:latin typeface="Calibri"/>
                  <a:ea typeface="Calibri"/>
                  <a:cs typeface="Calibri"/>
                  <a:sym typeface="Calibri"/>
                </a:rPr>
                <a:t>अलग-अलग प्रकार के स्टेप्स के बारे में समझने में और उन्हें पूरा करने में परेशानी हो सकती है</a:t>
              </a:r>
              <a:r>
                <a:rPr lang="en-US" sz="1600" dirty="0">
                  <a:solidFill>
                    <a:schemeClr val="dk1"/>
                  </a:solidFill>
                  <a:latin typeface="Calibri"/>
                  <a:ea typeface="Calibri"/>
                  <a:cs typeface="Calibri"/>
                  <a:sym typeface="Calibri"/>
                </a:rPr>
                <a:t>I</a:t>
              </a:r>
              <a:endParaRPr dirty="0"/>
            </a:p>
            <a:p>
              <a:pPr marL="0" marR="0" lvl="0" indent="0" algn="l" rtl="0">
                <a:spcBef>
                  <a:spcPts val="0"/>
                </a:spcBef>
                <a:spcAft>
                  <a:spcPts val="0"/>
                </a:spcAft>
                <a:buNone/>
              </a:pPr>
              <a:r>
                <a:rPr lang="hi-IN" sz="1600" dirty="0">
                  <a:solidFill>
                    <a:schemeClr val="dk1"/>
                  </a:solidFill>
                  <a:latin typeface="Calibri"/>
                  <a:ea typeface="Calibri"/>
                  <a:cs typeface="Calibri"/>
                  <a:sym typeface="Calibri"/>
                </a:rPr>
                <a:t>जैसे किसी गणित के सवाल को हल करने में अलग-अलग स्टेप्स का उपयोग होता है</a:t>
              </a:r>
              <a:r>
                <a:rPr lang="en-US" sz="1600" dirty="0">
                  <a:solidFill>
                    <a:schemeClr val="dk1"/>
                  </a:solidFill>
                  <a:latin typeface="Calibri"/>
                  <a:ea typeface="Calibri"/>
                  <a:cs typeface="Calibri"/>
                  <a:sym typeface="Calibri"/>
                </a:rPr>
                <a:t>, </a:t>
              </a:r>
              <a:r>
                <a:rPr lang="hi-IN" sz="1600" dirty="0">
                  <a:solidFill>
                    <a:schemeClr val="dk1"/>
                  </a:solidFill>
                  <a:latin typeface="Calibri"/>
                  <a:ea typeface="Calibri"/>
                  <a:cs typeface="Calibri"/>
                  <a:sym typeface="Calibri"/>
                </a:rPr>
                <a:t>जिन्हें हल करने के लिए दिमागी काम की ज़रूरत होती है। </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hi-IN" sz="1600" b="1" dirty="0">
                  <a:solidFill>
                    <a:srgbClr val="01A0D9"/>
                  </a:solidFill>
                  <a:latin typeface="Calibri"/>
                  <a:ea typeface="Calibri"/>
                  <a:cs typeface="Calibri"/>
                  <a:sym typeface="Calibri"/>
                </a:rPr>
                <a:t>कुछ जाना पहचाना लग रहा है?</a:t>
              </a:r>
              <a:endParaRPr sz="1600" b="1" dirty="0">
                <a:solidFill>
                  <a:srgbClr val="01A0D9"/>
                </a:solidFill>
                <a:latin typeface="Calibri"/>
                <a:ea typeface="Calibri"/>
                <a:cs typeface="Calibri"/>
                <a:sym typeface="Calibri"/>
              </a:endParaRPr>
            </a:p>
          </p:txBody>
        </p:sp>
        <p:pic>
          <p:nvPicPr>
            <p:cNvPr id="96" name="Google Shape;96;p13" descr="New Doc 2019-06-27 15.22.56.jpg"/>
            <p:cNvPicPr preferRelativeResize="0"/>
            <p:nvPr/>
          </p:nvPicPr>
          <p:blipFill rotWithShape="1">
            <a:blip r:embed="rId4">
              <a:alphaModFix/>
            </a:blip>
            <a:srcRect/>
            <a:stretch/>
          </p:blipFill>
          <p:spPr>
            <a:xfrm>
              <a:off x="7631569" y="336883"/>
              <a:ext cx="3886367" cy="4685899"/>
            </a:xfrm>
            <a:prstGeom prst="rect">
              <a:avLst/>
            </a:prstGeom>
            <a:noFill/>
            <a:ln>
              <a:noFill/>
            </a:ln>
          </p:spPr>
        </p:pic>
        <p:sp>
          <p:nvSpPr>
            <p:cNvPr id="97" name="Google Shape;97;p13"/>
            <p:cNvSpPr/>
            <p:nvPr/>
          </p:nvSpPr>
          <p:spPr>
            <a:xfrm>
              <a:off x="8057885" y="5277671"/>
              <a:ext cx="369684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b="1">
                  <a:solidFill>
                    <a:srgbClr val="01A0D9"/>
                  </a:solidFill>
                  <a:latin typeface="Calibri"/>
                  <a:ea typeface="Calibri"/>
                  <a:cs typeface="Calibri"/>
                  <a:sym typeface="Calibri"/>
                </a:rPr>
                <a:t>बच्चे की यह लिखावट </a:t>
              </a:r>
              <a:endParaRPr sz="1800" b="1">
                <a:solidFill>
                  <a:srgbClr val="01A0D9"/>
                </a:solidFill>
                <a:latin typeface="Calibri"/>
                <a:ea typeface="Calibri"/>
                <a:cs typeface="Calibri"/>
                <a:sym typeface="Calibri"/>
              </a:endParaRPr>
            </a:p>
            <a:p>
              <a:pPr marL="0" marR="0" lvl="0" indent="0" algn="ctr" rtl="0">
                <a:spcBef>
                  <a:spcPts val="0"/>
                </a:spcBef>
                <a:spcAft>
                  <a:spcPts val="0"/>
                </a:spcAft>
                <a:buNone/>
              </a:pPr>
              <a:r>
                <a:rPr lang="hi-IN" sz="1800" b="1">
                  <a:solidFill>
                    <a:srgbClr val="01A0D9"/>
                  </a:solidFill>
                  <a:latin typeface="Calibri"/>
                  <a:ea typeface="Calibri"/>
                  <a:cs typeface="Calibri"/>
                  <a:sym typeface="Calibri"/>
                </a:rPr>
                <a:t>उसकी देखने और सुनने में </a:t>
              </a:r>
              <a:endParaRPr/>
            </a:p>
            <a:p>
              <a:pPr marL="0" marR="0" lvl="0" indent="0" algn="ctr" rtl="0">
                <a:spcBef>
                  <a:spcPts val="0"/>
                </a:spcBef>
                <a:spcAft>
                  <a:spcPts val="0"/>
                </a:spcAft>
                <a:buNone/>
              </a:pPr>
              <a:r>
                <a:rPr lang="hi-IN" sz="1800" b="1">
                  <a:solidFill>
                    <a:srgbClr val="01A0D9"/>
                  </a:solidFill>
                  <a:latin typeface="Calibri"/>
                  <a:ea typeface="Calibri"/>
                  <a:cs typeface="Calibri"/>
                  <a:sym typeface="Calibri"/>
                </a:rPr>
                <a:t>होने वाली परेशानी को दिखा रही है I </a:t>
              </a:r>
              <a:endParaRPr sz="1800" b="1">
                <a:solidFill>
                  <a:srgbClr val="01A0D9"/>
                </a:solidFill>
                <a:latin typeface="Calibri"/>
                <a:ea typeface="Calibri"/>
                <a:cs typeface="Calibri"/>
                <a:sym typeface="Calibri"/>
              </a:endParaRPr>
            </a:p>
          </p:txBody>
        </p:sp>
        <p:pic>
          <p:nvPicPr>
            <p:cNvPr id="98" name="Google Shape;98;p13" descr="ND Logo + Tag.jpg"/>
            <p:cNvPicPr preferRelativeResize="0"/>
            <p:nvPr/>
          </p:nvPicPr>
          <p:blipFill rotWithShape="1">
            <a:blip r:embed="rId5">
              <a:alphaModFix/>
            </a:blip>
            <a:srcRect/>
            <a:stretch/>
          </p:blipFill>
          <p:spPr>
            <a:xfrm>
              <a:off x="10655968" y="6132095"/>
              <a:ext cx="1219200" cy="537183"/>
            </a:xfrm>
            <a:prstGeom prst="rect">
              <a:avLst/>
            </a:prstGeom>
            <a:noFill/>
            <a:ln>
              <a:noFill/>
            </a:ln>
          </p:spPr>
        </p:pic>
      </p:grpSp>
      <p:sp>
        <p:nvSpPr>
          <p:cNvPr id="99" name="Google Shape;99;p13"/>
          <p:cNvSpPr/>
          <p:nvPr/>
        </p:nvSpPr>
        <p:spPr>
          <a:xfrm>
            <a:off x="0" y="102920"/>
            <a:ext cx="65" cy="251359"/>
          </a:xfrm>
          <a:prstGeom prst="rect">
            <a:avLst/>
          </a:prstGeom>
          <a:solidFill>
            <a:srgbClr val="F8F9F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7F018014-9B21-4D2C-9843-838577C7350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i-IN"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Google Shape;420;p22"/>
          <p:cNvGrpSpPr/>
          <p:nvPr/>
        </p:nvGrpSpPr>
        <p:grpSpPr>
          <a:xfrm>
            <a:off x="893939" y="-142316"/>
            <a:ext cx="11999733" cy="6769817"/>
            <a:chOff x="917089" y="-148665"/>
            <a:chExt cx="11999733" cy="6769817"/>
          </a:xfrm>
        </p:grpSpPr>
        <p:grpSp>
          <p:nvGrpSpPr>
            <p:cNvPr id="421" name="Google Shape;421;p22"/>
            <p:cNvGrpSpPr/>
            <p:nvPr/>
          </p:nvGrpSpPr>
          <p:grpSpPr>
            <a:xfrm>
              <a:off x="2085974" y="-6349"/>
              <a:ext cx="9746362" cy="1202154"/>
              <a:chOff x="2336800" y="-6350"/>
              <a:chExt cx="7495821" cy="1374775"/>
            </a:xfrm>
          </p:grpSpPr>
          <p:sp>
            <p:nvSpPr>
              <p:cNvPr id="422" name="Google Shape;422;p22"/>
              <p:cNvSpPr/>
              <p:nvPr/>
            </p:nvSpPr>
            <p:spPr>
              <a:xfrm>
                <a:off x="2336800" y="1"/>
                <a:ext cx="7495821" cy="1282700"/>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3EDCFC"/>
                  </a:gs>
                  <a:gs pos="63000">
                    <a:srgbClr val="01A0D9"/>
                  </a:gs>
                  <a:gs pos="100000">
                    <a:srgbClr val="01A0D9"/>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22"/>
              <p:cNvSpPr/>
              <p:nvPr/>
            </p:nvSpPr>
            <p:spPr>
              <a:xfrm>
                <a:off x="2798763" y="-6350"/>
                <a:ext cx="1447800" cy="1282700"/>
              </a:xfrm>
              <a:custGeom>
                <a:avLst/>
                <a:gdLst/>
                <a:ahLst/>
                <a:cxnLst/>
                <a:rect l="l" t="t" r="r" b="b"/>
                <a:pathLst>
                  <a:path w="492" h="434" extrusionOk="0">
                    <a:moveTo>
                      <a:pt x="492" y="434"/>
                    </a:moveTo>
                    <a:cubicBezTo>
                      <a:pt x="438" y="414"/>
                      <a:pt x="391" y="378"/>
                      <a:pt x="360" y="330"/>
                    </a:cubicBezTo>
                    <a:cubicBezTo>
                      <a:pt x="320" y="267"/>
                      <a:pt x="270" y="207"/>
                      <a:pt x="217" y="139"/>
                    </a:cubicBezTo>
                    <a:cubicBezTo>
                      <a:pt x="193" y="108"/>
                      <a:pt x="169" y="82"/>
                      <a:pt x="132" y="56"/>
                    </a:cubicBezTo>
                    <a:cubicBezTo>
                      <a:pt x="106" y="38"/>
                      <a:pt x="71" y="22"/>
                      <a:pt x="41" y="11"/>
                    </a:cubicBezTo>
                    <a:cubicBezTo>
                      <a:pt x="30" y="7"/>
                      <a:pt x="15" y="4"/>
                      <a:pt x="0" y="2"/>
                    </a:cubicBezTo>
                    <a:cubicBezTo>
                      <a:pt x="70" y="0"/>
                      <a:pt x="119" y="7"/>
                      <a:pt x="151" y="22"/>
                    </a:cubicBezTo>
                    <a:cubicBezTo>
                      <a:pt x="179" y="36"/>
                      <a:pt x="213" y="55"/>
                      <a:pt x="237" y="74"/>
                    </a:cubicBezTo>
                    <a:cubicBezTo>
                      <a:pt x="271" y="103"/>
                      <a:pt x="293" y="131"/>
                      <a:pt x="314" y="164"/>
                    </a:cubicBezTo>
                    <a:cubicBezTo>
                      <a:pt x="361" y="236"/>
                      <a:pt x="405" y="300"/>
                      <a:pt x="439" y="365"/>
                    </a:cubicBezTo>
                    <a:cubicBezTo>
                      <a:pt x="453" y="391"/>
                      <a:pt x="471" y="414"/>
                      <a:pt x="492" y="434"/>
                    </a:cubicBezTo>
                    <a:close/>
                  </a:path>
                </a:pathLst>
              </a:custGeom>
              <a:solidFill>
                <a:schemeClr val="lt1"/>
              </a:solidFill>
              <a:ln>
                <a:noFill/>
              </a:ln>
              <a:effectLst>
                <a:outerShdw blurRad="1397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p:nvPr/>
            </p:nvSpPr>
            <p:spPr>
              <a:xfrm>
                <a:off x="7948613" y="0"/>
                <a:ext cx="1447800" cy="1276350"/>
              </a:xfrm>
              <a:custGeom>
                <a:avLst/>
                <a:gdLst/>
                <a:ahLst/>
                <a:cxnLst/>
                <a:rect l="l" t="t" r="r" b="b"/>
                <a:pathLst>
                  <a:path w="492" h="432" extrusionOk="0">
                    <a:moveTo>
                      <a:pt x="0" y="432"/>
                    </a:moveTo>
                    <a:cubicBezTo>
                      <a:pt x="54" y="412"/>
                      <a:pt x="101" y="376"/>
                      <a:pt x="132" y="328"/>
                    </a:cubicBezTo>
                    <a:cubicBezTo>
                      <a:pt x="171" y="265"/>
                      <a:pt x="221" y="205"/>
                      <a:pt x="275" y="137"/>
                    </a:cubicBezTo>
                    <a:cubicBezTo>
                      <a:pt x="299" y="106"/>
                      <a:pt x="323" y="80"/>
                      <a:pt x="360" y="54"/>
                    </a:cubicBezTo>
                    <a:cubicBezTo>
                      <a:pt x="385" y="36"/>
                      <a:pt x="421" y="20"/>
                      <a:pt x="450" y="9"/>
                    </a:cubicBezTo>
                    <a:cubicBezTo>
                      <a:pt x="462" y="5"/>
                      <a:pt x="476" y="2"/>
                      <a:pt x="492" y="0"/>
                    </a:cubicBezTo>
                    <a:cubicBezTo>
                      <a:pt x="428" y="0"/>
                      <a:pt x="373" y="5"/>
                      <a:pt x="341" y="20"/>
                    </a:cubicBezTo>
                    <a:cubicBezTo>
                      <a:pt x="313" y="34"/>
                      <a:pt x="279" y="53"/>
                      <a:pt x="255" y="72"/>
                    </a:cubicBezTo>
                    <a:cubicBezTo>
                      <a:pt x="221" y="101"/>
                      <a:pt x="199" y="129"/>
                      <a:pt x="178" y="162"/>
                    </a:cubicBezTo>
                    <a:cubicBezTo>
                      <a:pt x="131" y="234"/>
                      <a:pt x="86" y="298"/>
                      <a:pt x="52" y="363"/>
                    </a:cubicBezTo>
                    <a:cubicBezTo>
                      <a:pt x="39" y="389"/>
                      <a:pt x="21" y="412"/>
                      <a:pt x="0" y="432"/>
                    </a:cubicBezTo>
                    <a:close/>
                  </a:path>
                </a:pathLst>
              </a:custGeom>
              <a:solidFill>
                <a:schemeClr val="lt1"/>
              </a:solidFill>
              <a:ln>
                <a:noFill/>
              </a:ln>
              <a:effectLst>
                <a:outerShdw blurRad="1524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22"/>
              <p:cNvSpPr/>
              <p:nvPr/>
            </p:nvSpPr>
            <p:spPr>
              <a:xfrm>
                <a:off x="2819401" y="0"/>
                <a:ext cx="6565900" cy="1368425"/>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01A0D9"/>
                  </a:gs>
                  <a:gs pos="100000">
                    <a:srgbClr val="3EDCFC"/>
                  </a:gs>
                </a:gsLst>
                <a:lin ang="4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26" name="Google Shape;426;p22"/>
            <p:cNvSpPr/>
            <p:nvPr/>
          </p:nvSpPr>
          <p:spPr>
            <a:xfrm>
              <a:off x="3660110" y="-148665"/>
              <a:ext cx="6631579" cy="10156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dirty="0">
                  <a:solidFill>
                    <a:schemeClr val="lt1"/>
                  </a:solidFill>
                  <a:latin typeface="Impact"/>
                  <a:ea typeface="Impact"/>
                  <a:cs typeface="Impact"/>
                  <a:sym typeface="Impact"/>
                </a:rPr>
                <a:t>उस बच्चे को एसएलडी का जोखिम हो सकता है जो </a:t>
              </a:r>
              <a:endParaRPr sz="2800" dirty="0"/>
            </a:p>
            <a:p>
              <a:pPr marL="0" marR="0" lvl="0" indent="0" algn="ctr" rtl="0">
                <a:spcBef>
                  <a:spcPts val="0"/>
                </a:spcBef>
                <a:spcAft>
                  <a:spcPts val="0"/>
                </a:spcAft>
                <a:buNone/>
              </a:pPr>
              <a:r>
                <a:rPr lang="hi-IN" sz="2000" cap="none" dirty="0">
                  <a:solidFill>
                    <a:schemeClr val="lt1"/>
                  </a:solidFill>
                  <a:latin typeface="Impact"/>
                  <a:ea typeface="Impact"/>
                  <a:cs typeface="Impact"/>
                  <a:sym typeface="Impact"/>
                </a:rPr>
                <a:t>5 वर्ष से अधिक आयु का हो</a:t>
              </a:r>
              <a:endParaRPr sz="2000" cap="none" dirty="0">
                <a:solidFill>
                  <a:schemeClr val="lt1"/>
                </a:solidFill>
                <a:latin typeface="Impact"/>
                <a:ea typeface="Impact"/>
                <a:cs typeface="Impact"/>
                <a:sym typeface="Impact"/>
              </a:endParaRPr>
            </a:p>
          </p:txBody>
        </p:sp>
        <p:sp>
          <p:nvSpPr>
            <p:cNvPr id="427" name="Google Shape;427;p22"/>
            <p:cNvSpPr/>
            <p:nvPr/>
          </p:nvSpPr>
          <p:spPr>
            <a:xfrm>
              <a:off x="1740363" y="1816821"/>
              <a:ext cx="967058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cap="none">
                  <a:solidFill>
                    <a:schemeClr val="tx1">
                      <a:lumMod val="50000"/>
                      <a:lumOff val="50000"/>
                    </a:schemeClr>
                  </a:solidFill>
                  <a:latin typeface="Open Sans"/>
                  <a:ea typeface="Open Sans"/>
                  <a:cs typeface="Open Sans"/>
                  <a:sym typeface="Open Sans"/>
                </a:rPr>
                <a:t>कविता या एक सी ध्वनि वाले शब्दों को सीखने और याद करने या पहचानने में (जैसे सेल, बेल, वेल) आदि में परेशानी।  </a:t>
              </a:r>
              <a:endParaRPr sz="1800" cap="none">
                <a:solidFill>
                  <a:schemeClr val="tx1">
                    <a:lumMod val="50000"/>
                    <a:lumOff val="50000"/>
                  </a:schemeClr>
                </a:solidFill>
                <a:latin typeface="Open Sans"/>
                <a:ea typeface="Open Sans"/>
                <a:cs typeface="Open Sans"/>
                <a:sym typeface="Open Sans"/>
              </a:endParaRPr>
            </a:p>
          </p:txBody>
        </p:sp>
        <p:grpSp>
          <p:nvGrpSpPr>
            <p:cNvPr id="428" name="Google Shape;428;p22"/>
            <p:cNvGrpSpPr/>
            <p:nvPr/>
          </p:nvGrpSpPr>
          <p:grpSpPr>
            <a:xfrm>
              <a:off x="1127358" y="1855644"/>
              <a:ext cx="389850" cy="365760"/>
              <a:chOff x="2007314" y="2285590"/>
              <a:chExt cx="389850" cy="365760"/>
            </a:xfrm>
          </p:grpSpPr>
          <p:sp>
            <p:nvSpPr>
              <p:cNvPr id="429" name="Google Shape;429;p22"/>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2"/>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01</a:t>
                </a:r>
                <a:endParaRPr/>
              </a:p>
            </p:txBody>
          </p:sp>
        </p:grpSp>
        <p:sp>
          <p:nvSpPr>
            <p:cNvPr id="431" name="Google Shape;431;p22"/>
            <p:cNvSpPr/>
            <p:nvPr/>
          </p:nvSpPr>
          <p:spPr>
            <a:xfrm>
              <a:off x="1725113" y="2464098"/>
              <a:ext cx="773160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chemeClr val="tx1">
                      <a:lumMod val="50000"/>
                      <a:lumOff val="50000"/>
                    </a:schemeClr>
                  </a:solidFill>
                  <a:latin typeface="Open Sans"/>
                  <a:ea typeface="Open Sans"/>
                  <a:cs typeface="Open Sans"/>
                  <a:sym typeface="Open Sans"/>
                </a:rPr>
                <a:t>कुछ अक्षरों जैसे बी, पी, डी, जी, जे, यू, एल, एफ, वी, एच के सुनने में कठिनाई</a:t>
              </a:r>
              <a:endParaRPr sz="1800">
                <a:solidFill>
                  <a:schemeClr val="tx1">
                    <a:lumMod val="50000"/>
                    <a:lumOff val="50000"/>
                  </a:schemeClr>
                </a:solidFill>
                <a:latin typeface="Open Sans"/>
                <a:ea typeface="Open Sans"/>
                <a:cs typeface="Open Sans"/>
                <a:sym typeface="Open Sans"/>
              </a:endParaRPr>
            </a:p>
          </p:txBody>
        </p:sp>
        <p:grpSp>
          <p:nvGrpSpPr>
            <p:cNvPr id="432" name="Google Shape;432;p22"/>
            <p:cNvGrpSpPr/>
            <p:nvPr/>
          </p:nvGrpSpPr>
          <p:grpSpPr>
            <a:xfrm>
              <a:off x="1127358" y="2438452"/>
              <a:ext cx="389850" cy="365760"/>
              <a:chOff x="2007314" y="2285590"/>
              <a:chExt cx="389850" cy="365760"/>
            </a:xfrm>
          </p:grpSpPr>
          <p:sp>
            <p:nvSpPr>
              <p:cNvPr id="433" name="Google Shape;433;p22"/>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22"/>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02</a:t>
                </a:r>
                <a:endParaRPr/>
              </a:p>
            </p:txBody>
          </p:sp>
        </p:grpSp>
        <p:sp>
          <p:nvSpPr>
            <p:cNvPr id="435" name="Google Shape;435;p22"/>
            <p:cNvSpPr/>
            <p:nvPr/>
          </p:nvSpPr>
          <p:spPr>
            <a:xfrm>
              <a:off x="1733952" y="3045600"/>
              <a:ext cx="100142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tx1">
                      <a:lumMod val="50000"/>
                      <a:lumOff val="50000"/>
                    </a:schemeClr>
                  </a:solidFill>
                  <a:latin typeface="Open Sans"/>
                  <a:ea typeface="Open Sans"/>
                  <a:cs typeface="Open Sans"/>
                  <a:sym typeface="Open Sans"/>
                </a:rPr>
                <a:t>कहानी को सुनने में रुचि नहीं और जब उसे विस्तार से समझाया जाये तब उसको समझने में कठिनाई </a:t>
              </a:r>
              <a:endParaRPr sz="1800" dirty="0">
                <a:solidFill>
                  <a:schemeClr val="tx1">
                    <a:lumMod val="50000"/>
                    <a:lumOff val="50000"/>
                  </a:schemeClr>
                </a:solidFill>
                <a:latin typeface="Open Sans"/>
                <a:ea typeface="Open Sans"/>
                <a:cs typeface="Open Sans"/>
                <a:sym typeface="Open Sans"/>
              </a:endParaRPr>
            </a:p>
          </p:txBody>
        </p:sp>
        <p:grpSp>
          <p:nvGrpSpPr>
            <p:cNvPr id="436" name="Google Shape;436;p22"/>
            <p:cNvGrpSpPr/>
            <p:nvPr/>
          </p:nvGrpSpPr>
          <p:grpSpPr>
            <a:xfrm>
              <a:off x="1136197" y="3019954"/>
              <a:ext cx="389850" cy="365760"/>
              <a:chOff x="2007314" y="2285590"/>
              <a:chExt cx="389850" cy="365760"/>
            </a:xfrm>
          </p:grpSpPr>
          <p:sp>
            <p:nvSpPr>
              <p:cNvPr id="437" name="Google Shape;437;p22"/>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2"/>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03</a:t>
                </a:r>
                <a:endParaRPr/>
              </a:p>
            </p:txBody>
          </p:sp>
        </p:grpSp>
        <p:sp>
          <p:nvSpPr>
            <p:cNvPr id="439" name="Google Shape;439;p22"/>
            <p:cNvSpPr/>
            <p:nvPr/>
          </p:nvSpPr>
          <p:spPr>
            <a:xfrm>
              <a:off x="1733952" y="3628674"/>
              <a:ext cx="92624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tx1">
                      <a:lumMod val="50000"/>
                      <a:lumOff val="50000"/>
                    </a:schemeClr>
                  </a:solidFill>
                  <a:latin typeface="Open Sans"/>
                  <a:ea typeface="Open Sans"/>
                  <a:cs typeface="Open Sans"/>
                  <a:sym typeface="Open Sans"/>
                </a:rPr>
                <a:t>कैंची, पेंसिल पकड़ने या लाइनों के बीच में रंग भरने में - मोटर गतिविधियों में तालमेल नहीं </a:t>
              </a:r>
              <a:endParaRPr sz="1800" dirty="0">
                <a:solidFill>
                  <a:schemeClr val="tx1">
                    <a:lumMod val="50000"/>
                    <a:lumOff val="50000"/>
                  </a:schemeClr>
                </a:solidFill>
                <a:latin typeface="Open Sans"/>
                <a:ea typeface="Open Sans"/>
                <a:cs typeface="Open Sans"/>
                <a:sym typeface="Open Sans"/>
              </a:endParaRPr>
            </a:p>
          </p:txBody>
        </p:sp>
        <p:grpSp>
          <p:nvGrpSpPr>
            <p:cNvPr id="440" name="Google Shape;440;p22"/>
            <p:cNvGrpSpPr/>
            <p:nvPr/>
          </p:nvGrpSpPr>
          <p:grpSpPr>
            <a:xfrm>
              <a:off x="1136197" y="3603028"/>
              <a:ext cx="389850" cy="365760"/>
              <a:chOff x="2007314" y="2285590"/>
              <a:chExt cx="389850" cy="365760"/>
            </a:xfrm>
          </p:grpSpPr>
          <p:sp>
            <p:nvSpPr>
              <p:cNvPr id="441" name="Google Shape;441;p22"/>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22"/>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04</a:t>
                </a:r>
                <a:endParaRPr/>
              </a:p>
            </p:txBody>
          </p:sp>
        </p:grpSp>
        <p:sp>
          <p:nvSpPr>
            <p:cNvPr id="443" name="Google Shape;443;p22"/>
            <p:cNvSpPr/>
            <p:nvPr/>
          </p:nvSpPr>
          <p:spPr>
            <a:xfrm>
              <a:off x="1733952" y="4164695"/>
              <a:ext cx="725711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tx1">
                      <a:lumMod val="50000"/>
                      <a:lumOff val="50000"/>
                    </a:schemeClr>
                  </a:solidFill>
                  <a:latin typeface="Open Sans"/>
                  <a:ea typeface="Open Sans"/>
                  <a:cs typeface="Open Sans"/>
                  <a:sym typeface="Open Sans"/>
                </a:rPr>
                <a:t>किस हाथ को कब इस्तेमाल करना है, इसका निर्णय न ले पाना </a:t>
              </a:r>
              <a:endParaRPr sz="1800" dirty="0">
                <a:solidFill>
                  <a:schemeClr val="tx1">
                    <a:lumMod val="50000"/>
                    <a:lumOff val="50000"/>
                  </a:schemeClr>
                </a:solidFill>
                <a:latin typeface="Open Sans"/>
                <a:ea typeface="Open Sans"/>
                <a:cs typeface="Open Sans"/>
                <a:sym typeface="Open Sans"/>
              </a:endParaRPr>
            </a:p>
          </p:txBody>
        </p:sp>
        <p:grpSp>
          <p:nvGrpSpPr>
            <p:cNvPr id="444" name="Google Shape;444;p22"/>
            <p:cNvGrpSpPr/>
            <p:nvPr/>
          </p:nvGrpSpPr>
          <p:grpSpPr>
            <a:xfrm>
              <a:off x="1136197" y="4139049"/>
              <a:ext cx="389850" cy="365760"/>
              <a:chOff x="2007314" y="2285590"/>
              <a:chExt cx="389850" cy="365760"/>
            </a:xfrm>
          </p:grpSpPr>
          <p:sp>
            <p:nvSpPr>
              <p:cNvPr id="445" name="Google Shape;445;p22"/>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22"/>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05</a:t>
                </a:r>
                <a:endParaRPr/>
              </a:p>
            </p:txBody>
          </p:sp>
        </p:grpSp>
        <p:sp>
          <p:nvSpPr>
            <p:cNvPr id="447" name="Google Shape;447;p22"/>
            <p:cNvSpPr/>
            <p:nvPr/>
          </p:nvSpPr>
          <p:spPr>
            <a:xfrm>
              <a:off x="1733952" y="4676343"/>
              <a:ext cx="696857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tx1">
                      <a:lumMod val="50000"/>
                      <a:lumOff val="50000"/>
                    </a:schemeClr>
                  </a:solidFill>
                  <a:latin typeface="Open Sans"/>
                  <a:ea typeface="Open Sans"/>
                  <a:cs typeface="Open Sans"/>
                  <a:sym typeface="Open Sans"/>
                </a:rPr>
                <a:t>क्रम से रखने और मिलन करने वाले खेलों में परेशानी का अनुभव होना </a:t>
              </a:r>
              <a:endParaRPr sz="1800" dirty="0">
                <a:solidFill>
                  <a:schemeClr val="tx1">
                    <a:lumMod val="50000"/>
                    <a:lumOff val="50000"/>
                  </a:schemeClr>
                </a:solidFill>
                <a:latin typeface="Open Sans"/>
                <a:ea typeface="Open Sans"/>
                <a:cs typeface="Open Sans"/>
                <a:sym typeface="Open Sans"/>
              </a:endParaRPr>
            </a:p>
          </p:txBody>
        </p:sp>
        <p:grpSp>
          <p:nvGrpSpPr>
            <p:cNvPr id="448" name="Google Shape;448;p22"/>
            <p:cNvGrpSpPr/>
            <p:nvPr/>
          </p:nvGrpSpPr>
          <p:grpSpPr>
            <a:xfrm>
              <a:off x="1136197" y="4650697"/>
              <a:ext cx="389850" cy="365760"/>
              <a:chOff x="2007314" y="2285590"/>
              <a:chExt cx="389850" cy="365760"/>
            </a:xfrm>
          </p:grpSpPr>
          <p:sp>
            <p:nvSpPr>
              <p:cNvPr id="449" name="Google Shape;449;p22"/>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22"/>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06</a:t>
                </a:r>
                <a:endParaRPr/>
              </a:p>
            </p:txBody>
          </p:sp>
        </p:grpSp>
        <p:sp>
          <p:nvSpPr>
            <p:cNvPr id="451" name="Google Shape;451;p22"/>
            <p:cNvSpPr/>
            <p:nvPr/>
          </p:nvSpPr>
          <p:spPr>
            <a:xfrm>
              <a:off x="1733952" y="5179954"/>
              <a:ext cx="715131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tx1">
                      <a:lumMod val="50000"/>
                      <a:lumOff val="50000"/>
                    </a:schemeClr>
                  </a:solidFill>
                  <a:latin typeface="Open Sans"/>
                  <a:ea typeface="Open Sans"/>
                  <a:cs typeface="Open Sans"/>
                  <a:sym typeface="Open Sans"/>
                </a:rPr>
                <a:t>कपड़े पहनना, बटन लगाना, शू</a:t>
              </a:r>
              <a:r>
                <a:rPr lang="en-US" sz="1800" dirty="0">
                  <a:solidFill>
                    <a:schemeClr val="tx1">
                      <a:lumMod val="50000"/>
                      <a:lumOff val="50000"/>
                    </a:schemeClr>
                  </a:solidFill>
                  <a:latin typeface="Open Sans"/>
                  <a:ea typeface="Open Sans"/>
                  <a:cs typeface="Open Sans"/>
                  <a:sym typeface="Open Sans"/>
                </a:rPr>
                <a:t> </a:t>
              </a:r>
              <a:r>
                <a:rPr lang="hi-IN" sz="1800" dirty="0">
                  <a:solidFill>
                    <a:schemeClr val="tx1">
                      <a:lumMod val="50000"/>
                      <a:lumOff val="50000"/>
                    </a:schemeClr>
                  </a:solidFill>
                  <a:latin typeface="Open Sans"/>
                  <a:ea typeface="Open Sans"/>
                  <a:cs typeface="Open Sans"/>
                  <a:sym typeface="Open Sans"/>
                </a:rPr>
                <a:t>लेस लगाना जैसे कामों में मुश्किल होना</a:t>
              </a:r>
              <a:endParaRPr sz="1800" dirty="0">
                <a:solidFill>
                  <a:schemeClr val="tx1">
                    <a:lumMod val="50000"/>
                    <a:lumOff val="50000"/>
                  </a:schemeClr>
                </a:solidFill>
                <a:latin typeface="Open Sans"/>
                <a:ea typeface="Open Sans"/>
                <a:cs typeface="Open Sans"/>
                <a:sym typeface="Open Sans"/>
              </a:endParaRPr>
            </a:p>
          </p:txBody>
        </p:sp>
        <p:grpSp>
          <p:nvGrpSpPr>
            <p:cNvPr id="452" name="Google Shape;452;p22"/>
            <p:cNvGrpSpPr/>
            <p:nvPr/>
          </p:nvGrpSpPr>
          <p:grpSpPr>
            <a:xfrm>
              <a:off x="1136197" y="5181740"/>
              <a:ext cx="389850" cy="365760"/>
              <a:chOff x="2007314" y="2285590"/>
              <a:chExt cx="389850" cy="365760"/>
            </a:xfrm>
          </p:grpSpPr>
          <p:sp>
            <p:nvSpPr>
              <p:cNvPr id="453" name="Google Shape;453;p22"/>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22"/>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07</a:t>
                </a:r>
                <a:endParaRPr/>
              </a:p>
            </p:txBody>
          </p:sp>
        </p:grpSp>
        <p:sp>
          <p:nvSpPr>
            <p:cNvPr id="455" name="Google Shape;455;p22"/>
            <p:cNvSpPr/>
            <p:nvPr/>
          </p:nvSpPr>
          <p:spPr>
            <a:xfrm>
              <a:off x="1733952" y="5703524"/>
              <a:ext cx="1118287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chemeClr val="tx1">
                      <a:lumMod val="50000"/>
                      <a:lumOff val="50000"/>
                    </a:schemeClr>
                  </a:solidFill>
                  <a:latin typeface="Open Sans"/>
                  <a:ea typeface="Open Sans"/>
                  <a:cs typeface="Open Sans"/>
                  <a:sym typeface="Open Sans"/>
                </a:rPr>
                <a:t>बोर्ड पर से नकल उतारते समय परेशानी होना। इसमें या तो लाइनें छूट जाती हैं या फिर नंबर अदल-बदल जाते हैं।  </a:t>
              </a:r>
              <a:endParaRPr sz="1800">
                <a:solidFill>
                  <a:schemeClr val="tx1">
                    <a:lumMod val="50000"/>
                    <a:lumOff val="50000"/>
                  </a:schemeClr>
                </a:solidFill>
                <a:latin typeface="Open Sans"/>
                <a:ea typeface="Open Sans"/>
                <a:cs typeface="Open Sans"/>
                <a:sym typeface="Open Sans"/>
              </a:endParaRPr>
            </a:p>
          </p:txBody>
        </p:sp>
        <p:grpSp>
          <p:nvGrpSpPr>
            <p:cNvPr id="456" name="Google Shape;456;p22"/>
            <p:cNvGrpSpPr/>
            <p:nvPr/>
          </p:nvGrpSpPr>
          <p:grpSpPr>
            <a:xfrm>
              <a:off x="1136197" y="5705310"/>
              <a:ext cx="389850" cy="365760"/>
              <a:chOff x="2007314" y="2285590"/>
              <a:chExt cx="389850" cy="365760"/>
            </a:xfrm>
          </p:grpSpPr>
          <p:sp>
            <p:nvSpPr>
              <p:cNvPr id="457" name="Google Shape;457;p22"/>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22"/>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08</a:t>
                </a:r>
                <a:endParaRPr/>
              </a:p>
            </p:txBody>
          </p:sp>
        </p:grpSp>
        <p:sp>
          <p:nvSpPr>
            <p:cNvPr id="459" name="Google Shape;459;p22"/>
            <p:cNvSpPr/>
            <p:nvPr/>
          </p:nvSpPr>
          <p:spPr>
            <a:xfrm>
              <a:off x="1735523" y="6214141"/>
              <a:ext cx="627768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tx1">
                      <a:lumMod val="50000"/>
                      <a:lumOff val="50000"/>
                    </a:schemeClr>
                  </a:solidFill>
                  <a:latin typeface="Open Sans"/>
                  <a:ea typeface="Open Sans"/>
                  <a:cs typeface="Open Sans"/>
                  <a:sym typeface="Open Sans"/>
                </a:rPr>
                <a:t>लिखते समय अक्षर, शब्द और अंकों का क्रम उल्टा होना</a:t>
              </a:r>
              <a:endParaRPr sz="1800" dirty="0">
                <a:solidFill>
                  <a:schemeClr val="tx1">
                    <a:lumMod val="50000"/>
                    <a:lumOff val="50000"/>
                  </a:schemeClr>
                </a:solidFill>
                <a:latin typeface="Open Sans"/>
                <a:ea typeface="Open Sans"/>
                <a:cs typeface="Open Sans"/>
                <a:sym typeface="Open Sans"/>
              </a:endParaRPr>
            </a:p>
          </p:txBody>
        </p:sp>
        <p:grpSp>
          <p:nvGrpSpPr>
            <p:cNvPr id="460" name="Google Shape;460;p22"/>
            <p:cNvGrpSpPr/>
            <p:nvPr/>
          </p:nvGrpSpPr>
          <p:grpSpPr>
            <a:xfrm>
              <a:off x="1137768" y="6215927"/>
              <a:ext cx="389850" cy="365760"/>
              <a:chOff x="2007314" y="2285590"/>
              <a:chExt cx="389850" cy="365760"/>
            </a:xfrm>
          </p:grpSpPr>
          <p:sp>
            <p:nvSpPr>
              <p:cNvPr id="461" name="Google Shape;461;p22"/>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22"/>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09</a:t>
                </a:r>
                <a:endParaRPr/>
              </a:p>
            </p:txBody>
          </p:sp>
        </p:grpSp>
        <p:sp>
          <p:nvSpPr>
            <p:cNvPr id="463" name="Google Shape;463;p22"/>
            <p:cNvSpPr txBox="1"/>
            <p:nvPr/>
          </p:nvSpPr>
          <p:spPr>
            <a:xfrm>
              <a:off x="917089" y="1251172"/>
              <a:ext cx="1062026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i="1" dirty="0">
                  <a:solidFill>
                    <a:schemeClr val="dk1"/>
                  </a:solidFill>
                  <a:latin typeface="Calibri"/>
                  <a:ea typeface="Calibri"/>
                  <a:cs typeface="Calibri"/>
                  <a:sym typeface="Calibri"/>
                </a:rPr>
                <a:t>शारीरिक कौशल का देर से आना, भाषा संबंधी परेशानियाँ, अनुभव होने में परेशानी और खराब सामाजिक कौशल कुछ ऐसे प्रारम्भिक लक्षण हैं जो सीखने में होने वाली परेशानियों की संभावना को बताते हैं</a:t>
              </a:r>
              <a:endParaRPr sz="1800" i="1" dirty="0">
                <a:solidFill>
                  <a:schemeClr val="dk1"/>
                </a:solidFill>
                <a:latin typeface="Calibri"/>
                <a:ea typeface="Calibri"/>
                <a:cs typeface="Calibri"/>
                <a:sym typeface="Calibri"/>
              </a:endParaRPr>
            </a:p>
          </p:txBody>
        </p:sp>
        <p:pic>
          <p:nvPicPr>
            <p:cNvPr id="464" name="Google Shape;464;p22" descr="ND Logo + Tag.jpg"/>
            <p:cNvPicPr preferRelativeResize="0"/>
            <p:nvPr/>
          </p:nvPicPr>
          <p:blipFill rotWithShape="1">
            <a:blip r:embed="rId3">
              <a:alphaModFix/>
            </a:blip>
            <a:srcRect/>
            <a:stretch/>
          </p:blipFill>
          <p:spPr>
            <a:xfrm>
              <a:off x="10487526" y="6083969"/>
              <a:ext cx="1219200" cy="537183"/>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pSp>
        <p:nvGrpSpPr>
          <p:cNvPr id="469" name="Google Shape;469;p23"/>
          <p:cNvGrpSpPr/>
          <p:nvPr/>
        </p:nvGrpSpPr>
        <p:grpSpPr>
          <a:xfrm>
            <a:off x="870333" y="-6349"/>
            <a:ext cx="10962003" cy="6627501"/>
            <a:chOff x="870333" y="-6349"/>
            <a:chExt cx="10962003" cy="6627501"/>
          </a:xfrm>
        </p:grpSpPr>
        <p:grpSp>
          <p:nvGrpSpPr>
            <p:cNvPr id="470" name="Google Shape;470;p23"/>
            <p:cNvGrpSpPr/>
            <p:nvPr/>
          </p:nvGrpSpPr>
          <p:grpSpPr>
            <a:xfrm>
              <a:off x="2085974" y="-6349"/>
              <a:ext cx="9746362" cy="1202154"/>
              <a:chOff x="2336800" y="-6350"/>
              <a:chExt cx="7495821" cy="1374775"/>
            </a:xfrm>
          </p:grpSpPr>
          <p:sp>
            <p:nvSpPr>
              <p:cNvPr id="471" name="Google Shape;471;p23"/>
              <p:cNvSpPr/>
              <p:nvPr/>
            </p:nvSpPr>
            <p:spPr>
              <a:xfrm>
                <a:off x="2336800" y="1"/>
                <a:ext cx="7495821" cy="1282700"/>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3EDCFC"/>
                  </a:gs>
                  <a:gs pos="63000">
                    <a:srgbClr val="01A0D9"/>
                  </a:gs>
                  <a:gs pos="100000">
                    <a:srgbClr val="01A0D9"/>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23"/>
              <p:cNvSpPr/>
              <p:nvPr/>
            </p:nvSpPr>
            <p:spPr>
              <a:xfrm>
                <a:off x="2798763" y="-6350"/>
                <a:ext cx="1447800" cy="1282700"/>
              </a:xfrm>
              <a:custGeom>
                <a:avLst/>
                <a:gdLst/>
                <a:ahLst/>
                <a:cxnLst/>
                <a:rect l="l" t="t" r="r" b="b"/>
                <a:pathLst>
                  <a:path w="492" h="434" extrusionOk="0">
                    <a:moveTo>
                      <a:pt x="492" y="434"/>
                    </a:moveTo>
                    <a:cubicBezTo>
                      <a:pt x="438" y="414"/>
                      <a:pt x="391" y="378"/>
                      <a:pt x="360" y="330"/>
                    </a:cubicBezTo>
                    <a:cubicBezTo>
                      <a:pt x="320" y="267"/>
                      <a:pt x="270" y="207"/>
                      <a:pt x="217" y="139"/>
                    </a:cubicBezTo>
                    <a:cubicBezTo>
                      <a:pt x="193" y="108"/>
                      <a:pt x="169" y="82"/>
                      <a:pt x="132" y="56"/>
                    </a:cubicBezTo>
                    <a:cubicBezTo>
                      <a:pt x="106" y="38"/>
                      <a:pt x="71" y="22"/>
                      <a:pt x="41" y="11"/>
                    </a:cubicBezTo>
                    <a:cubicBezTo>
                      <a:pt x="30" y="7"/>
                      <a:pt x="15" y="4"/>
                      <a:pt x="0" y="2"/>
                    </a:cubicBezTo>
                    <a:cubicBezTo>
                      <a:pt x="70" y="0"/>
                      <a:pt x="119" y="7"/>
                      <a:pt x="151" y="22"/>
                    </a:cubicBezTo>
                    <a:cubicBezTo>
                      <a:pt x="179" y="36"/>
                      <a:pt x="213" y="55"/>
                      <a:pt x="237" y="74"/>
                    </a:cubicBezTo>
                    <a:cubicBezTo>
                      <a:pt x="271" y="103"/>
                      <a:pt x="293" y="131"/>
                      <a:pt x="314" y="164"/>
                    </a:cubicBezTo>
                    <a:cubicBezTo>
                      <a:pt x="361" y="236"/>
                      <a:pt x="405" y="300"/>
                      <a:pt x="439" y="365"/>
                    </a:cubicBezTo>
                    <a:cubicBezTo>
                      <a:pt x="453" y="391"/>
                      <a:pt x="471" y="414"/>
                      <a:pt x="492" y="434"/>
                    </a:cubicBezTo>
                    <a:close/>
                  </a:path>
                </a:pathLst>
              </a:custGeom>
              <a:solidFill>
                <a:schemeClr val="lt1"/>
              </a:solidFill>
              <a:ln>
                <a:noFill/>
              </a:ln>
              <a:effectLst>
                <a:outerShdw blurRad="1397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23"/>
              <p:cNvSpPr/>
              <p:nvPr/>
            </p:nvSpPr>
            <p:spPr>
              <a:xfrm>
                <a:off x="7948613" y="0"/>
                <a:ext cx="1447800" cy="1276350"/>
              </a:xfrm>
              <a:custGeom>
                <a:avLst/>
                <a:gdLst/>
                <a:ahLst/>
                <a:cxnLst/>
                <a:rect l="l" t="t" r="r" b="b"/>
                <a:pathLst>
                  <a:path w="492" h="432" extrusionOk="0">
                    <a:moveTo>
                      <a:pt x="0" y="432"/>
                    </a:moveTo>
                    <a:cubicBezTo>
                      <a:pt x="54" y="412"/>
                      <a:pt x="101" y="376"/>
                      <a:pt x="132" y="328"/>
                    </a:cubicBezTo>
                    <a:cubicBezTo>
                      <a:pt x="171" y="265"/>
                      <a:pt x="221" y="205"/>
                      <a:pt x="275" y="137"/>
                    </a:cubicBezTo>
                    <a:cubicBezTo>
                      <a:pt x="299" y="106"/>
                      <a:pt x="323" y="80"/>
                      <a:pt x="360" y="54"/>
                    </a:cubicBezTo>
                    <a:cubicBezTo>
                      <a:pt x="385" y="36"/>
                      <a:pt x="421" y="20"/>
                      <a:pt x="450" y="9"/>
                    </a:cubicBezTo>
                    <a:cubicBezTo>
                      <a:pt x="462" y="5"/>
                      <a:pt x="476" y="2"/>
                      <a:pt x="492" y="0"/>
                    </a:cubicBezTo>
                    <a:cubicBezTo>
                      <a:pt x="428" y="0"/>
                      <a:pt x="373" y="5"/>
                      <a:pt x="341" y="20"/>
                    </a:cubicBezTo>
                    <a:cubicBezTo>
                      <a:pt x="313" y="34"/>
                      <a:pt x="279" y="53"/>
                      <a:pt x="255" y="72"/>
                    </a:cubicBezTo>
                    <a:cubicBezTo>
                      <a:pt x="221" y="101"/>
                      <a:pt x="199" y="129"/>
                      <a:pt x="178" y="162"/>
                    </a:cubicBezTo>
                    <a:cubicBezTo>
                      <a:pt x="131" y="234"/>
                      <a:pt x="86" y="298"/>
                      <a:pt x="52" y="363"/>
                    </a:cubicBezTo>
                    <a:cubicBezTo>
                      <a:pt x="39" y="389"/>
                      <a:pt x="21" y="412"/>
                      <a:pt x="0" y="432"/>
                    </a:cubicBezTo>
                    <a:close/>
                  </a:path>
                </a:pathLst>
              </a:custGeom>
              <a:solidFill>
                <a:schemeClr val="lt1"/>
              </a:solidFill>
              <a:ln>
                <a:noFill/>
              </a:ln>
              <a:effectLst>
                <a:outerShdw blurRad="1524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23"/>
              <p:cNvSpPr/>
              <p:nvPr/>
            </p:nvSpPr>
            <p:spPr>
              <a:xfrm>
                <a:off x="2819401" y="0"/>
                <a:ext cx="6565900" cy="1368425"/>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01A0D9"/>
                  </a:gs>
                  <a:gs pos="100000">
                    <a:srgbClr val="3EDCFC"/>
                  </a:gs>
                </a:gsLst>
                <a:lin ang="4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75" name="Google Shape;475;p23"/>
            <p:cNvSpPr/>
            <p:nvPr/>
          </p:nvSpPr>
          <p:spPr>
            <a:xfrm>
              <a:off x="3666108" y="87093"/>
              <a:ext cx="6619584" cy="7078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dirty="0">
                  <a:solidFill>
                    <a:schemeClr val="lt1"/>
                  </a:solidFill>
                  <a:latin typeface="Impact"/>
                  <a:ea typeface="Impact"/>
                  <a:cs typeface="Impact"/>
                  <a:sym typeface="Impact"/>
                </a:rPr>
                <a:t>उस बच्चे को एसएलडी का जोखिम हो सकता है जो </a:t>
              </a:r>
              <a:endParaRPr sz="2800" dirty="0"/>
            </a:p>
            <a:p>
              <a:pPr marL="0" marR="0" lvl="0" indent="0" algn="ctr" rtl="0">
                <a:spcBef>
                  <a:spcPts val="0"/>
                </a:spcBef>
                <a:spcAft>
                  <a:spcPts val="0"/>
                </a:spcAft>
                <a:buNone/>
              </a:pPr>
              <a:r>
                <a:rPr lang="hi-IN" sz="2000" cap="none" dirty="0">
                  <a:solidFill>
                    <a:schemeClr val="lt1"/>
                  </a:solidFill>
                  <a:latin typeface="Impact"/>
                  <a:ea typeface="Impact"/>
                  <a:cs typeface="Impact"/>
                  <a:sym typeface="Impact"/>
                </a:rPr>
                <a:t>5 वर्ष से अधिक आयु का हो</a:t>
              </a:r>
              <a:endParaRPr sz="2000" cap="none" dirty="0">
                <a:solidFill>
                  <a:schemeClr val="lt1"/>
                </a:solidFill>
                <a:latin typeface="Impact"/>
                <a:ea typeface="Impact"/>
                <a:cs typeface="Impact"/>
                <a:sym typeface="Impact"/>
              </a:endParaRPr>
            </a:p>
          </p:txBody>
        </p:sp>
        <p:sp>
          <p:nvSpPr>
            <p:cNvPr id="476" name="Google Shape;476;p23"/>
            <p:cNvSpPr/>
            <p:nvPr/>
          </p:nvSpPr>
          <p:spPr>
            <a:xfrm>
              <a:off x="1725113" y="1881290"/>
              <a:ext cx="901760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cap="none" dirty="0">
                  <a:solidFill>
                    <a:srgbClr val="595959"/>
                  </a:solidFill>
                  <a:latin typeface="Open Sans"/>
                  <a:ea typeface="Open Sans"/>
                  <a:cs typeface="Open Sans"/>
                  <a:sym typeface="Open Sans"/>
                </a:rPr>
                <a:t>हफ्ते, महीने और सालों के नामों को क्रम से नहीं जानना </a:t>
              </a:r>
              <a:endParaRPr sz="1800" cap="none" dirty="0">
                <a:solidFill>
                  <a:srgbClr val="595959"/>
                </a:solidFill>
                <a:latin typeface="Open Sans"/>
                <a:ea typeface="Open Sans"/>
                <a:cs typeface="Open Sans"/>
                <a:sym typeface="Open Sans"/>
              </a:endParaRPr>
            </a:p>
          </p:txBody>
        </p:sp>
        <p:grpSp>
          <p:nvGrpSpPr>
            <p:cNvPr id="477" name="Google Shape;477;p23"/>
            <p:cNvGrpSpPr/>
            <p:nvPr/>
          </p:nvGrpSpPr>
          <p:grpSpPr>
            <a:xfrm>
              <a:off x="1127358" y="1855644"/>
              <a:ext cx="383438" cy="365760"/>
              <a:chOff x="2007314" y="2285590"/>
              <a:chExt cx="383438" cy="365760"/>
            </a:xfrm>
          </p:grpSpPr>
          <p:sp>
            <p:nvSpPr>
              <p:cNvPr id="478" name="Google Shape;478;p23"/>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3"/>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10</a:t>
                </a:r>
                <a:endParaRPr sz="1200" dirty="0"/>
              </a:p>
            </p:txBody>
          </p:sp>
        </p:grpSp>
        <p:sp>
          <p:nvSpPr>
            <p:cNvPr id="480" name="Google Shape;480;p23"/>
            <p:cNvSpPr/>
            <p:nvPr/>
          </p:nvSpPr>
          <p:spPr>
            <a:xfrm>
              <a:off x="1706861" y="2209116"/>
              <a:ext cx="664316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hi-IN" sz="1800" dirty="0">
                <a:solidFill>
                  <a:srgbClr val="595959"/>
                </a:solidFill>
                <a:latin typeface="Open Sans"/>
                <a:ea typeface="Open Sans"/>
                <a:cs typeface="Open Sans"/>
                <a:sym typeface="Open Sans"/>
              </a:endParaRPr>
            </a:p>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अगर पृष्ठ पर छपाई और चित्र दोनों हैं तब उसे समझने से भ्रमित होना </a:t>
              </a:r>
              <a:endParaRPr sz="1800" dirty="0">
                <a:solidFill>
                  <a:srgbClr val="595959"/>
                </a:solidFill>
                <a:latin typeface="Open Sans"/>
                <a:ea typeface="Open Sans"/>
                <a:cs typeface="Open Sans"/>
                <a:sym typeface="Open Sans"/>
              </a:endParaRPr>
            </a:p>
          </p:txBody>
        </p:sp>
        <p:grpSp>
          <p:nvGrpSpPr>
            <p:cNvPr id="481" name="Google Shape;481;p23"/>
            <p:cNvGrpSpPr/>
            <p:nvPr/>
          </p:nvGrpSpPr>
          <p:grpSpPr>
            <a:xfrm>
              <a:off x="1127358" y="2438452"/>
              <a:ext cx="374600" cy="365760"/>
              <a:chOff x="2007314" y="2285590"/>
              <a:chExt cx="374600" cy="365760"/>
            </a:xfrm>
          </p:grpSpPr>
          <p:sp>
            <p:nvSpPr>
              <p:cNvPr id="482" name="Google Shape;482;p23"/>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23"/>
              <p:cNvSpPr/>
              <p:nvPr/>
            </p:nvSpPr>
            <p:spPr>
              <a:xfrm>
                <a:off x="2007314" y="2314582"/>
                <a:ext cx="373564"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11</a:t>
                </a:r>
                <a:endParaRPr sz="1200" dirty="0"/>
              </a:p>
            </p:txBody>
          </p:sp>
        </p:grpSp>
        <p:sp>
          <p:nvSpPr>
            <p:cNvPr id="484" name="Google Shape;484;p23"/>
            <p:cNvSpPr/>
            <p:nvPr/>
          </p:nvSpPr>
          <p:spPr>
            <a:xfrm>
              <a:off x="1733952" y="3045600"/>
              <a:ext cx="935544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किसी एक विषय में प्रदर्शन अच्छा होना लेकिन शेष विषयों में प्रदर्शन खराब होना</a:t>
              </a:r>
              <a:endParaRPr sz="1800" dirty="0">
                <a:solidFill>
                  <a:srgbClr val="595959"/>
                </a:solidFill>
                <a:latin typeface="Open Sans"/>
                <a:ea typeface="Open Sans"/>
                <a:cs typeface="Open Sans"/>
                <a:sym typeface="Open Sans"/>
              </a:endParaRPr>
            </a:p>
          </p:txBody>
        </p:sp>
        <p:grpSp>
          <p:nvGrpSpPr>
            <p:cNvPr id="485" name="Google Shape;485;p23"/>
            <p:cNvGrpSpPr/>
            <p:nvPr/>
          </p:nvGrpSpPr>
          <p:grpSpPr>
            <a:xfrm>
              <a:off x="1136197" y="3019954"/>
              <a:ext cx="383438" cy="365760"/>
              <a:chOff x="2007314" y="2285590"/>
              <a:chExt cx="383438" cy="365760"/>
            </a:xfrm>
          </p:grpSpPr>
          <p:sp>
            <p:nvSpPr>
              <p:cNvPr id="486" name="Google Shape;486;p23"/>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23"/>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12</a:t>
                </a:r>
                <a:endParaRPr sz="1200" dirty="0"/>
              </a:p>
            </p:txBody>
          </p:sp>
        </p:grpSp>
        <p:sp>
          <p:nvSpPr>
            <p:cNvPr id="488" name="Google Shape;488;p23"/>
            <p:cNvSpPr/>
            <p:nvPr/>
          </p:nvSpPr>
          <p:spPr>
            <a:xfrm>
              <a:off x="1742790" y="3295251"/>
              <a:ext cx="5372904"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hi-IN" sz="1800" dirty="0">
                  <a:solidFill>
                    <a:schemeClr val="tx1">
                      <a:lumMod val="65000"/>
                      <a:lumOff val="35000"/>
                    </a:schemeClr>
                  </a:solidFill>
                </a:rPr>
              </a:br>
              <a:r>
                <a:rPr lang="hi-IN" sz="1800" b="0" i="0" dirty="0">
                  <a:solidFill>
                    <a:schemeClr val="tx1">
                      <a:lumMod val="65000"/>
                      <a:lumOff val="35000"/>
                    </a:schemeClr>
                  </a:solidFill>
                  <a:effectLst/>
                  <a:latin typeface="Google Sans"/>
                </a:rPr>
                <a:t>दिनचर्या में बदलाव से परेशान रहना</a:t>
              </a:r>
              <a:endParaRPr lang="hi-IN" sz="1800" dirty="0">
                <a:solidFill>
                  <a:schemeClr val="tx1">
                    <a:lumMod val="65000"/>
                    <a:lumOff val="35000"/>
                  </a:schemeClr>
                </a:solidFill>
                <a:latin typeface="Open Sans"/>
                <a:ea typeface="Open Sans"/>
                <a:cs typeface="Open Sans"/>
                <a:sym typeface="Open Sans"/>
              </a:endParaRPr>
            </a:p>
          </p:txBody>
        </p:sp>
        <p:grpSp>
          <p:nvGrpSpPr>
            <p:cNvPr id="489" name="Google Shape;489;p23"/>
            <p:cNvGrpSpPr/>
            <p:nvPr/>
          </p:nvGrpSpPr>
          <p:grpSpPr>
            <a:xfrm>
              <a:off x="1136197" y="3603028"/>
              <a:ext cx="383438" cy="365760"/>
              <a:chOff x="2007314" y="2285590"/>
              <a:chExt cx="383438" cy="365760"/>
            </a:xfrm>
          </p:grpSpPr>
          <p:sp>
            <p:nvSpPr>
              <p:cNvPr id="490" name="Google Shape;490;p23"/>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23"/>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13</a:t>
                </a:r>
                <a:endParaRPr sz="1200" dirty="0"/>
              </a:p>
            </p:txBody>
          </p:sp>
        </p:grpSp>
        <p:sp>
          <p:nvSpPr>
            <p:cNvPr id="492" name="Google Shape;492;p23"/>
            <p:cNvSpPr/>
            <p:nvPr/>
          </p:nvSpPr>
          <p:spPr>
            <a:xfrm>
              <a:off x="1733952" y="3860971"/>
              <a:ext cx="43781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hi-IN" sz="1800" dirty="0">
                  <a:solidFill>
                    <a:schemeClr val="tx1">
                      <a:lumMod val="65000"/>
                      <a:lumOff val="35000"/>
                    </a:schemeClr>
                  </a:solidFill>
                </a:rPr>
              </a:br>
              <a:r>
                <a:rPr lang="hi-IN" sz="1800" b="0" i="0" dirty="0">
                  <a:solidFill>
                    <a:schemeClr val="tx1">
                      <a:lumMod val="65000"/>
                      <a:lumOff val="35000"/>
                    </a:schemeClr>
                  </a:solidFill>
                  <a:effectLst/>
                  <a:latin typeface="Google Sans"/>
                </a:rPr>
                <a:t>भाषण या भाषा के विकास में देरी</a:t>
              </a:r>
              <a:endParaRPr sz="1800" dirty="0">
                <a:solidFill>
                  <a:schemeClr val="tx1">
                    <a:lumMod val="65000"/>
                    <a:lumOff val="35000"/>
                  </a:schemeClr>
                </a:solidFill>
                <a:latin typeface="Open Sans"/>
                <a:ea typeface="Open Sans"/>
                <a:cs typeface="Open Sans"/>
                <a:sym typeface="Open Sans"/>
              </a:endParaRPr>
            </a:p>
          </p:txBody>
        </p:sp>
        <p:grpSp>
          <p:nvGrpSpPr>
            <p:cNvPr id="493" name="Google Shape;493;p23"/>
            <p:cNvGrpSpPr/>
            <p:nvPr/>
          </p:nvGrpSpPr>
          <p:grpSpPr>
            <a:xfrm>
              <a:off x="1136197" y="4139049"/>
              <a:ext cx="383438" cy="365760"/>
              <a:chOff x="2007314" y="2285590"/>
              <a:chExt cx="383438" cy="365760"/>
            </a:xfrm>
          </p:grpSpPr>
          <p:sp>
            <p:nvSpPr>
              <p:cNvPr id="494" name="Google Shape;494;p23"/>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23"/>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14</a:t>
                </a:r>
                <a:endParaRPr sz="1200" dirty="0"/>
              </a:p>
            </p:txBody>
          </p:sp>
        </p:grpSp>
        <p:sp>
          <p:nvSpPr>
            <p:cNvPr id="496" name="Google Shape;496;p23"/>
            <p:cNvSpPr/>
            <p:nvPr/>
          </p:nvSpPr>
          <p:spPr>
            <a:xfrm>
              <a:off x="1733952" y="4676343"/>
              <a:ext cx="66543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 अकों के साथ गिनती करते समय क्रम से रखने में परेशानी होना </a:t>
              </a:r>
            </a:p>
          </p:txBody>
        </p:sp>
        <p:grpSp>
          <p:nvGrpSpPr>
            <p:cNvPr id="497" name="Google Shape;497;p23"/>
            <p:cNvGrpSpPr/>
            <p:nvPr/>
          </p:nvGrpSpPr>
          <p:grpSpPr>
            <a:xfrm>
              <a:off x="1136197" y="4650697"/>
              <a:ext cx="383438" cy="365760"/>
              <a:chOff x="2007314" y="2285590"/>
              <a:chExt cx="383438" cy="365760"/>
            </a:xfrm>
          </p:grpSpPr>
          <p:sp>
            <p:nvSpPr>
              <p:cNvPr id="498" name="Google Shape;498;p23"/>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3"/>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15</a:t>
                </a:r>
                <a:endParaRPr sz="1200" dirty="0"/>
              </a:p>
            </p:txBody>
          </p:sp>
        </p:grpSp>
        <p:sp>
          <p:nvSpPr>
            <p:cNvPr id="500" name="Google Shape;500;p23"/>
            <p:cNvSpPr/>
            <p:nvPr/>
          </p:nvSpPr>
          <p:spPr>
            <a:xfrm>
              <a:off x="1733952" y="5179954"/>
              <a:ext cx="519405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संख्या तालिकाओं को याद रखने में कठिनाई होना </a:t>
              </a:r>
              <a:endParaRPr sz="1800" dirty="0">
                <a:solidFill>
                  <a:srgbClr val="595959"/>
                </a:solidFill>
                <a:latin typeface="Open Sans"/>
                <a:ea typeface="Open Sans"/>
                <a:cs typeface="Open Sans"/>
                <a:sym typeface="Open Sans"/>
              </a:endParaRPr>
            </a:p>
          </p:txBody>
        </p:sp>
        <p:grpSp>
          <p:nvGrpSpPr>
            <p:cNvPr id="501" name="Google Shape;501;p23"/>
            <p:cNvGrpSpPr/>
            <p:nvPr/>
          </p:nvGrpSpPr>
          <p:grpSpPr>
            <a:xfrm>
              <a:off x="1136197" y="5181740"/>
              <a:ext cx="383438" cy="365760"/>
              <a:chOff x="2007314" y="2285590"/>
              <a:chExt cx="383438" cy="365760"/>
            </a:xfrm>
          </p:grpSpPr>
          <p:sp>
            <p:nvSpPr>
              <p:cNvPr id="502" name="Google Shape;502;p23"/>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03" name="Google Shape;503;p23"/>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16</a:t>
                </a:r>
                <a:endParaRPr sz="1200" dirty="0"/>
              </a:p>
            </p:txBody>
          </p:sp>
        </p:grpSp>
        <p:sp>
          <p:nvSpPr>
            <p:cNvPr id="504" name="Google Shape;504;p23"/>
            <p:cNvSpPr/>
            <p:nvPr/>
          </p:nvSpPr>
          <p:spPr>
            <a:xfrm>
              <a:off x="1733952" y="5703524"/>
              <a:ext cx="516359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लिखित काम को पूरा करने में मुश्किल होना</a:t>
              </a:r>
              <a:endParaRPr sz="1800" dirty="0">
                <a:solidFill>
                  <a:srgbClr val="595959"/>
                </a:solidFill>
                <a:latin typeface="Open Sans"/>
                <a:ea typeface="Open Sans"/>
                <a:cs typeface="Open Sans"/>
                <a:sym typeface="Open Sans"/>
              </a:endParaRPr>
            </a:p>
          </p:txBody>
        </p:sp>
        <p:grpSp>
          <p:nvGrpSpPr>
            <p:cNvPr id="505" name="Google Shape;505;p23"/>
            <p:cNvGrpSpPr/>
            <p:nvPr/>
          </p:nvGrpSpPr>
          <p:grpSpPr>
            <a:xfrm>
              <a:off x="1136197" y="5705310"/>
              <a:ext cx="383438" cy="365760"/>
              <a:chOff x="2007314" y="2285590"/>
              <a:chExt cx="383438" cy="365760"/>
            </a:xfrm>
          </p:grpSpPr>
          <p:sp>
            <p:nvSpPr>
              <p:cNvPr id="506" name="Google Shape;506;p23"/>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23"/>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17</a:t>
                </a:r>
                <a:endParaRPr sz="1200" dirty="0"/>
              </a:p>
            </p:txBody>
          </p:sp>
        </p:grpSp>
        <p:sp>
          <p:nvSpPr>
            <p:cNvPr id="508" name="Google Shape;508;p23"/>
            <p:cNvSpPr/>
            <p:nvPr/>
          </p:nvSpPr>
          <p:spPr>
            <a:xfrm>
              <a:off x="1735523" y="6214141"/>
              <a:ext cx="30780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rgbClr val="595959"/>
                  </a:solidFill>
                  <a:latin typeface="Open Sans"/>
                  <a:ea typeface="Open Sans"/>
                  <a:cs typeface="Open Sans"/>
                  <a:sym typeface="Open Sans"/>
                </a:rPr>
                <a:t>कम सहनशक्ति या झुंझलाहट </a:t>
              </a:r>
              <a:endParaRPr sz="1800">
                <a:solidFill>
                  <a:srgbClr val="595959"/>
                </a:solidFill>
                <a:latin typeface="Open Sans"/>
                <a:ea typeface="Open Sans"/>
                <a:cs typeface="Open Sans"/>
                <a:sym typeface="Open Sans"/>
              </a:endParaRPr>
            </a:p>
          </p:txBody>
        </p:sp>
        <p:grpSp>
          <p:nvGrpSpPr>
            <p:cNvPr id="509" name="Google Shape;509;p23"/>
            <p:cNvGrpSpPr/>
            <p:nvPr/>
          </p:nvGrpSpPr>
          <p:grpSpPr>
            <a:xfrm>
              <a:off x="1137768" y="6215927"/>
              <a:ext cx="383438" cy="365760"/>
              <a:chOff x="2007314" y="2285590"/>
              <a:chExt cx="383438" cy="365760"/>
            </a:xfrm>
          </p:grpSpPr>
          <p:sp>
            <p:nvSpPr>
              <p:cNvPr id="510" name="Google Shape;510;p23"/>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23"/>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18</a:t>
                </a:r>
                <a:endParaRPr sz="1200" dirty="0"/>
              </a:p>
            </p:txBody>
          </p:sp>
        </p:grpSp>
        <p:sp>
          <p:nvSpPr>
            <p:cNvPr id="512" name="Google Shape;512;p23"/>
            <p:cNvSpPr txBox="1"/>
            <p:nvPr/>
          </p:nvSpPr>
          <p:spPr>
            <a:xfrm>
              <a:off x="870333" y="1178806"/>
              <a:ext cx="1062026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i="1">
                  <a:solidFill>
                    <a:schemeClr val="dk1"/>
                  </a:solidFill>
                  <a:latin typeface="Calibri"/>
                  <a:ea typeface="Calibri"/>
                  <a:cs typeface="Calibri"/>
                  <a:sym typeface="Calibri"/>
                </a:rPr>
                <a:t>शारीरिक कौशल का देर से आना, भाषा संबंधी परेशानियाँ, अनुभव होने में परेशानी और खराब सामाजिक कौशल कुछ ऐसे प्रारम्भिक लक्षण हैं जो सीखने में होने वाली परेशानियों की संभावना को बताते हैं</a:t>
              </a:r>
              <a:endParaRPr sz="1800" i="1">
                <a:solidFill>
                  <a:schemeClr val="dk1"/>
                </a:solidFill>
                <a:latin typeface="Calibri"/>
                <a:ea typeface="Calibri"/>
                <a:cs typeface="Calibri"/>
                <a:sym typeface="Calibri"/>
              </a:endParaRPr>
            </a:p>
          </p:txBody>
        </p:sp>
        <p:pic>
          <p:nvPicPr>
            <p:cNvPr id="513" name="Google Shape;513;p23" descr="ND Logo + Tag.jpg"/>
            <p:cNvPicPr preferRelativeResize="0"/>
            <p:nvPr/>
          </p:nvPicPr>
          <p:blipFill rotWithShape="1">
            <a:blip r:embed="rId3">
              <a:alphaModFix/>
            </a:blip>
            <a:srcRect/>
            <a:stretch/>
          </p:blipFill>
          <p:spPr>
            <a:xfrm>
              <a:off x="10487526" y="6083969"/>
              <a:ext cx="1219200" cy="537183"/>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grpSp>
        <p:nvGrpSpPr>
          <p:cNvPr id="518" name="Google Shape;518;p24"/>
          <p:cNvGrpSpPr/>
          <p:nvPr/>
        </p:nvGrpSpPr>
        <p:grpSpPr>
          <a:xfrm>
            <a:off x="894396" y="-6349"/>
            <a:ext cx="11272184" cy="6627501"/>
            <a:chOff x="894396" y="-6349"/>
            <a:chExt cx="11272184" cy="6627501"/>
          </a:xfrm>
        </p:grpSpPr>
        <p:grpSp>
          <p:nvGrpSpPr>
            <p:cNvPr id="519" name="Google Shape;519;p24"/>
            <p:cNvGrpSpPr/>
            <p:nvPr/>
          </p:nvGrpSpPr>
          <p:grpSpPr>
            <a:xfrm>
              <a:off x="2085974" y="-6349"/>
              <a:ext cx="9746362" cy="1202154"/>
              <a:chOff x="2336800" y="-6350"/>
              <a:chExt cx="7495821" cy="1374775"/>
            </a:xfrm>
          </p:grpSpPr>
          <p:sp>
            <p:nvSpPr>
              <p:cNvPr id="520" name="Google Shape;520;p24"/>
              <p:cNvSpPr/>
              <p:nvPr/>
            </p:nvSpPr>
            <p:spPr>
              <a:xfrm>
                <a:off x="2336800" y="1"/>
                <a:ext cx="7495821" cy="1282700"/>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3EDCFC"/>
                  </a:gs>
                  <a:gs pos="63000">
                    <a:srgbClr val="01A0D9"/>
                  </a:gs>
                  <a:gs pos="100000">
                    <a:srgbClr val="01A0D9"/>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24"/>
              <p:cNvSpPr/>
              <p:nvPr/>
            </p:nvSpPr>
            <p:spPr>
              <a:xfrm>
                <a:off x="2798763" y="-6350"/>
                <a:ext cx="1447800" cy="1282700"/>
              </a:xfrm>
              <a:custGeom>
                <a:avLst/>
                <a:gdLst/>
                <a:ahLst/>
                <a:cxnLst/>
                <a:rect l="l" t="t" r="r" b="b"/>
                <a:pathLst>
                  <a:path w="492" h="434" extrusionOk="0">
                    <a:moveTo>
                      <a:pt x="492" y="434"/>
                    </a:moveTo>
                    <a:cubicBezTo>
                      <a:pt x="438" y="414"/>
                      <a:pt x="391" y="378"/>
                      <a:pt x="360" y="330"/>
                    </a:cubicBezTo>
                    <a:cubicBezTo>
                      <a:pt x="320" y="267"/>
                      <a:pt x="270" y="207"/>
                      <a:pt x="217" y="139"/>
                    </a:cubicBezTo>
                    <a:cubicBezTo>
                      <a:pt x="193" y="108"/>
                      <a:pt x="169" y="82"/>
                      <a:pt x="132" y="56"/>
                    </a:cubicBezTo>
                    <a:cubicBezTo>
                      <a:pt x="106" y="38"/>
                      <a:pt x="71" y="22"/>
                      <a:pt x="41" y="11"/>
                    </a:cubicBezTo>
                    <a:cubicBezTo>
                      <a:pt x="30" y="7"/>
                      <a:pt x="15" y="4"/>
                      <a:pt x="0" y="2"/>
                    </a:cubicBezTo>
                    <a:cubicBezTo>
                      <a:pt x="70" y="0"/>
                      <a:pt x="119" y="7"/>
                      <a:pt x="151" y="22"/>
                    </a:cubicBezTo>
                    <a:cubicBezTo>
                      <a:pt x="179" y="36"/>
                      <a:pt x="213" y="55"/>
                      <a:pt x="237" y="74"/>
                    </a:cubicBezTo>
                    <a:cubicBezTo>
                      <a:pt x="271" y="103"/>
                      <a:pt x="293" y="131"/>
                      <a:pt x="314" y="164"/>
                    </a:cubicBezTo>
                    <a:cubicBezTo>
                      <a:pt x="361" y="236"/>
                      <a:pt x="405" y="300"/>
                      <a:pt x="439" y="365"/>
                    </a:cubicBezTo>
                    <a:cubicBezTo>
                      <a:pt x="453" y="391"/>
                      <a:pt x="471" y="414"/>
                      <a:pt x="492" y="434"/>
                    </a:cubicBezTo>
                    <a:close/>
                  </a:path>
                </a:pathLst>
              </a:custGeom>
              <a:solidFill>
                <a:schemeClr val="lt1"/>
              </a:solidFill>
              <a:ln>
                <a:noFill/>
              </a:ln>
              <a:effectLst>
                <a:outerShdw blurRad="1397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24"/>
              <p:cNvSpPr/>
              <p:nvPr/>
            </p:nvSpPr>
            <p:spPr>
              <a:xfrm>
                <a:off x="7948613" y="0"/>
                <a:ext cx="1447800" cy="1276350"/>
              </a:xfrm>
              <a:custGeom>
                <a:avLst/>
                <a:gdLst/>
                <a:ahLst/>
                <a:cxnLst/>
                <a:rect l="l" t="t" r="r" b="b"/>
                <a:pathLst>
                  <a:path w="492" h="432" extrusionOk="0">
                    <a:moveTo>
                      <a:pt x="0" y="432"/>
                    </a:moveTo>
                    <a:cubicBezTo>
                      <a:pt x="54" y="412"/>
                      <a:pt x="101" y="376"/>
                      <a:pt x="132" y="328"/>
                    </a:cubicBezTo>
                    <a:cubicBezTo>
                      <a:pt x="171" y="265"/>
                      <a:pt x="221" y="205"/>
                      <a:pt x="275" y="137"/>
                    </a:cubicBezTo>
                    <a:cubicBezTo>
                      <a:pt x="299" y="106"/>
                      <a:pt x="323" y="80"/>
                      <a:pt x="360" y="54"/>
                    </a:cubicBezTo>
                    <a:cubicBezTo>
                      <a:pt x="385" y="36"/>
                      <a:pt x="421" y="20"/>
                      <a:pt x="450" y="9"/>
                    </a:cubicBezTo>
                    <a:cubicBezTo>
                      <a:pt x="462" y="5"/>
                      <a:pt x="476" y="2"/>
                      <a:pt x="492" y="0"/>
                    </a:cubicBezTo>
                    <a:cubicBezTo>
                      <a:pt x="428" y="0"/>
                      <a:pt x="373" y="5"/>
                      <a:pt x="341" y="20"/>
                    </a:cubicBezTo>
                    <a:cubicBezTo>
                      <a:pt x="313" y="34"/>
                      <a:pt x="279" y="53"/>
                      <a:pt x="255" y="72"/>
                    </a:cubicBezTo>
                    <a:cubicBezTo>
                      <a:pt x="221" y="101"/>
                      <a:pt x="199" y="129"/>
                      <a:pt x="178" y="162"/>
                    </a:cubicBezTo>
                    <a:cubicBezTo>
                      <a:pt x="131" y="234"/>
                      <a:pt x="86" y="298"/>
                      <a:pt x="52" y="363"/>
                    </a:cubicBezTo>
                    <a:cubicBezTo>
                      <a:pt x="39" y="389"/>
                      <a:pt x="21" y="412"/>
                      <a:pt x="0" y="432"/>
                    </a:cubicBezTo>
                    <a:close/>
                  </a:path>
                </a:pathLst>
              </a:custGeom>
              <a:solidFill>
                <a:schemeClr val="lt1"/>
              </a:solidFill>
              <a:ln>
                <a:noFill/>
              </a:ln>
              <a:effectLst>
                <a:outerShdw blurRad="1524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24"/>
              <p:cNvSpPr/>
              <p:nvPr/>
            </p:nvSpPr>
            <p:spPr>
              <a:xfrm>
                <a:off x="2819401" y="0"/>
                <a:ext cx="6565900" cy="1368425"/>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01A0D9"/>
                  </a:gs>
                  <a:gs pos="100000">
                    <a:srgbClr val="3EDCFC"/>
                  </a:gs>
                </a:gsLst>
                <a:lin ang="4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24" name="Google Shape;524;p24"/>
            <p:cNvSpPr/>
            <p:nvPr/>
          </p:nvSpPr>
          <p:spPr>
            <a:xfrm>
              <a:off x="3646460" y="61793"/>
              <a:ext cx="6677458" cy="7078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dirty="0">
                  <a:solidFill>
                    <a:schemeClr val="lt1"/>
                  </a:solidFill>
                  <a:latin typeface="Impact"/>
                  <a:ea typeface="Impact"/>
                  <a:cs typeface="Impact"/>
                  <a:sym typeface="Impact"/>
                </a:rPr>
                <a:t>उस बच्चे को एसएलडी का जोखिम हो सकता है जो </a:t>
              </a:r>
              <a:endParaRPr sz="2800" dirty="0"/>
            </a:p>
            <a:p>
              <a:pPr marL="0" marR="0" lvl="0" indent="0" algn="ctr" rtl="0">
                <a:spcBef>
                  <a:spcPts val="0"/>
                </a:spcBef>
                <a:spcAft>
                  <a:spcPts val="0"/>
                </a:spcAft>
                <a:buNone/>
              </a:pPr>
              <a:r>
                <a:rPr lang="hi-IN" sz="2000" cap="none" dirty="0">
                  <a:solidFill>
                    <a:schemeClr val="lt1"/>
                  </a:solidFill>
                  <a:latin typeface="Impact"/>
                  <a:ea typeface="Impact"/>
                  <a:cs typeface="Impact"/>
                  <a:sym typeface="Impact"/>
                </a:rPr>
                <a:t>5 वर्ष से अधिक आयु का हो</a:t>
              </a:r>
              <a:endParaRPr sz="2000" cap="none" dirty="0">
                <a:solidFill>
                  <a:schemeClr val="lt1"/>
                </a:solidFill>
                <a:latin typeface="Impact"/>
                <a:ea typeface="Impact"/>
                <a:cs typeface="Impact"/>
                <a:sym typeface="Impact"/>
              </a:endParaRPr>
            </a:p>
          </p:txBody>
        </p:sp>
        <p:sp>
          <p:nvSpPr>
            <p:cNvPr id="525" name="Google Shape;525;p24"/>
            <p:cNvSpPr/>
            <p:nvPr/>
          </p:nvSpPr>
          <p:spPr>
            <a:xfrm>
              <a:off x="1676987" y="2145985"/>
              <a:ext cx="901760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cap="none" dirty="0">
                  <a:solidFill>
                    <a:srgbClr val="595959"/>
                  </a:solidFill>
                  <a:latin typeface="Open Sans"/>
                  <a:ea typeface="Open Sans"/>
                  <a:cs typeface="Open Sans"/>
                  <a:sym typeface="Open Sans"/>
                </a:rPr>
                <a:t>उतावला और बेरोकटोक/आवेगपूर्ण व्यवहार वाला प्रतीत होना </a:t>
              </a:r>
              <a:endParaRPr sz="1800" cap="none" dirty="0">
                <a:solidFill>
                  <a:srgbClr val="595959"/>
                </a:solidFill>
                <a:latin typeface="Open Sans"/>
                <a:ea typeface="Open Sans"/>
                <a:cs typeface="Open Sans"/>
                <a:sym typeface="Open Sans"/>
              </a:endParaRPr>
            </a:p>
          </p:txBody>
        </p:sp>
        <p:grpSp>
          <p:nvGrpSpPr>
            <p:cNvPr id="526" name="Google Shape;526;p24"/>
            <p:cNvGrpSpPr/>
            <p:nvPr/>
          </p:nvGrpSpPr>
          <p:grpSpPr>
            <a:xfrm>
              <a:off x="1079232" y="2120339"/>
              <a:ext cx="383438" cy="365760"/>
              <a:chOff x="2007314" y="2285590"/>
              <a:chExt cx="383438" cy="365760"/>
            </a:xfrm>
          </p:grpSpPr>
          <p:sp>
            <p:nvSpPr>
              <p:cNvPr id="527" name="Google Shape;527;p24"/>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24"/>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19</a:t>
                </a:r>
                <a:endParaRPr sz="1200" dirty="0"/>
              </a:p>
            </p:txBody>
          </p:sp>
        </p:grpSp>
        <p:sp>
          <p:nvSpPr>
            <p:cNvPr id="529" name="Google Shape;529;p24"/>
            <p:cNvSpPr/>
            <p:nvPr/>
          </p:nvSpPr>
          <p:spPr>
            <a:xfrm>
              <a:off x="1676987" y="2728793"/>
              <a:ext cx="751359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काल्पनिक विचारों की तुलना में यथार्थवादी विचार अच्छी तरह समझ लेना </a:t>
              </a:r>
              <a:endParaRPr sz="1800" dirty="0">
                <a:solidFill>
                  <a:srgbClr val="595959"/>
                </a:solidFill>
                <a:latin typeface="Open Sans"/>
                <a:ea typeface="Open Sans"/>
                <a:cs typeface="Open Sans"/>
                <a:sym typeface="Open Sans"/>
              </a:endParaRPr>
            </a:p>
          </p:txBody>
        </p:sp>
        <p:grpSp>
          <p:nvGrpSpPr>
            <p:cNvPr id="530" name="Google Shape;530;p24"/>
            <p:cNvGrpSpPr/>
            <p:nvPr/>
          </p:nvGrpSpPr>
          <p:grpSpPr>
            <a:xfrm>
              <a:off x="1079232" y="2703147"/>
              <a:ext cx="383438" cy="365760"/>
              <a:chOff x="2007314" y="2285590"/>
              <a:chExt cx="383438" cy="365760"/>
            </a:xfrm>
          </p:grpSpPr>
          <p:sp>
            <p:nvSpPr>
              <p:cNvPr id="531" name="Google Shape;531;p24"/>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24"/>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20</a:t>
                </a:r>
                <a:endParaRPr sz="1200" dirty="0"/>
              </a:p>
            </p:txBody>
          </p:sp>
        </p:grpSp>
        <p:sp>
          <p:nvSpPr>
            <p:cNvPr id="533" name="Google Shape;533;p24"/>
            <p:cNvSpPr/>
            <p:nvPr/>
          </p:nvSpPr>
          <p:spPr>
            <a:xfrm>
              <a:off x="1685826" y="3310295"/>
              <a:ext cx="104807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मौखिक रूप से पढ़ाई गलत हो जाना। एक-एक शब्द मिलाकर पढ़ना। विरामचिन्हों पर कोई ध्यान न देना। </a:t>
              </a:r>
              <a:endParaRPr sz="1800" dirty="0">
                <a:solidFill>
                  <a:srgbClr val="595959"/>
                </a:solidFill>
                <a:latin typeface="Open Sans"/>
                <a:ea typeface="Open Sans"/>
                <a:cs typeface="Open Sans"/>
                <a:sym typeface="Open Sans"/>
              </a:endParaRPr>
            </a:p>
          </p:txBody>
        </p:sp>
        <p:grpSp>
          <p:nvGrpSpPr>
            <p:cNvPr id="534" name="Google Shape;534;p24"/>
            <p:cNvGrpSpPr/>
            <p:nvPr/>
          </p:nvGrpSpPr>
          <p:grpSpPr>
            <a:xfrm>
              <a:off x="1088071" y="3284649"/>
              <a:ext cx="383438" cy="365760"/>
              <a:chOff x="2007314" y="2285590"/>
              <a:chExt cx="383438" cy="365760"/>
            </a:xfrm>
          </p:grpSpPr>
          <p:sp>
            <p:nvSpPr>
              <p:cNvPr id="535" name="Google Shape;535;p24"/>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24"/>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21</a:t>
                </a:r>
                <a:endParaRPr sz="1200" dirty="0"/>
              </a:p>
            </p:txBody>
          </p:sp>
        </p:grpSp>
        <p:sp>
          <p:nvSpPr>
            <p:cNvPr id="537" name="Google Shape;537;p24"/>
            <p:cNvSpPr txBox="1"/>
            <p:nvPr/>
          </p:nvSpPr>
          <p:spPr>
            <a:xfrm>
              <a:off x="894396" y="1335217"/>
              <a:ext cx="1062026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i="1">
                  <a:solidFill>
                    <a:schemeClr val="dk1"/>
                  </a:solidFill>
                  <a:latin typeface="Calibri"/>
                  <a:ea typeface="Calibri"/>
                  <a:cs typeface="Calibri"/>
                  <a:sym typeface="Calibri"/>
                </a:rPr>
                <a:t>शारीरिक कौशल का देर से आना, भाषा संबंधी परेशानियाँ, अनुभव होने में परेशानी और खराब सामाजिक कौशल कुछ ऐसे प्रारम्भिक लक्षण हैं जो सीखने में होने वाली परेशानियों की संभावना को बताते हैं</a:t>
              </a:r>
              <a:endParaRPr sz="1800" i="1">
                <a:solidFill>
                  <a:schemeClr val="dk1"/>
                </a:solidFill>
                <a:latin typeface="Calibri"/>
                <a:ea typeface="Calibri"/>
                <a:cs typeface="Calibri"/>
                <a:sym typeface="Calibri"/>
              </a:endParaRPr>
            </a:p>
          </p:txBody>
        </p:sp>
        <p:sp>
          <p:nvSpPr>
            <p:cNvPr id="538" name="Google Shape;538;p24"/>
            <p:cNvSpPr txBox="1"/>
            <p:nvPr/>
          </p:nvSpPr>
          <p:spPr>
            <a:xfrm>
              <a:off x="1336693" y="3953352"/>
              <a:ext cx="9914020" cy="1706668"/>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dirty="0">
                  <a:solidFill>
                    <a:schemeClr val="tx1">
                      <a:lumMod val="65000"/>
                      <a:lumOff val="35000"/>
                    </a:schemeClr>
                  </a:solidFill>
                  <a:latin typeface="Calibri"/>
                  <a:ea typeface="Calibri"/>
                  <a:cs typeface="Calibri"/>
                  <a:sym typeface="Calibri"/>
                </a:rPr>
                <a:t>एस एल डी से प्रभावित हर बच्चे में ये सभी लक्षण हों, यह ज़रूरी नहीं है, फिर भी प्रत्येक बच्चे में एक से अधिक का लक्षणों का समूह तो हो ही सकता है। </a:t>
              </a:r>
              <a:endParaRPr lang="hi-IN" sz="1800" dirty="0">
                <a:solidFill>
                  <a:schemeClr val="tx1">
                    <a:lumMod val="65000"/>
                    <a:lumOff val="35000"/>
                  </a:schemeClr>
                </a:solidFill>
              </a:endParaRPr>
            </a:p>
            <a:p>
              <a:pPr marL="0" marR="0" lvl="0" indent="0" algn="ctr" rtl="0">
                <a:spcBef>
                  <a:spcPts val="0"/>
                </a:spcBef>
                <a:spcAft>
                  <a:spcPts val="0"/>
                </a:spcAft>
                <a:buNone/>
              </a:pPr>
              <a:r>
                <a:rPr lang="hi-IN" sz="1800" dirty="0">
                  <a:solidFill>
                    <a:schemeClr val="tx1">
                      <a:lumMod val="65000"/>
                      <a:lumOff val="35000"/>
                    </a:schemeClr>
                  </a:solidFill>
                  <a:latin typeface="Calibri"/>
                  <a:ea typeface="Calibri"/>
                  <a:cs typeface="Calibri"/>
                  <a:sym typeface="Calibri"/>
                </a:rPr>
                <a:t>स्कूल में सबसे पहले तीन आधारभूत कौशल रीडिंग(</a:t>
              </a:r>
              <a:r>
                <a:rPr kumimoji="0" lang="hi-IN" altLang="en-US" sz="1800" i="0" u="none" strike="noStrike" cap="none" normalizeH="0" baseline="0" dirty="0">
                  <a:ln>
                    <a:noFill/>
                  </a:ln>
                  <a:solidFill>
                    <a:schemeClr val="tx1">
                      <a:lumMod val="65000"/>
                      <a:lumOff val="35000"/>
                    </a:schemeClr>
                  </a:solidFill>
                  <a:effectLst/>
                  <a:latin typeface="Google Sans"/>
                  <a:cs typeface="Mangal" panose="02040503050203030202" pitchFamily="18" charset="0"/>
                </a:rPr>
                <a:t>पढ़ना</a:t>
              </a:r>
              <a:r>
                <a:rPr lang="hi-IN" sz="1800" dirty="0">
                  <a:solidFill>
                    <a:schemeClr val="tx1">
                      <a:lumMod val="65000"/>
                      <a:lumOff val="35000"/>
                    </a:schemeClr>
                  </a:solidFill>
                  <a:latin typeface="Calibri"/>
                  <a:ea typeface="Calibri"/>
                  <a:cs typeface="Calibri"/>
                  <a:sym typeface="Calibri"/>
                </a:rPr>
                <a:t>), राइटिंग (</a:t>
              </a:r>
              <a:r>
                <a:rPr kumimoji="0" lang="hi-IN" altLang="en-US" sz="1800" i="0" u="none" strike="noStrike" cap="none" normalizeH="0" baseline="0" dirty="0">
                  <a:ln>
                    <a:noFill/>
                  </a:ln>
                  <a:solidFill>
                    <a:schemeClr val="tx1">
                      <a:lumMod val="65000"/>
                      <a:lumOff val="35000"/>
                    </a:schemeClr>
                  </a:solidFill>
                  <a:effectLst/>
                  <a:latin typeface="Google Sans"/>
                  <a:cs typeface="Mangal" panose="02040503050203030202" pitchFamily="18" charset="0"/>
                </a:rPr>
                <a:t>लिखना</a:t>
              </a:r>
              <a:r>
                <a:rPr lang="hi-IN" sz="1800" dirty="0">
                  <a:solidFill>
                    <a:schemeClr val="tx1">
                      <a:lumMod val="65000"/>
                      <a:lumOff val="35000"/>
                    </a:schemeClr>
                  </a:solidFill>
                  <a:latin typeface="Calibri"/>
                  <a:ea typeface="Calibri"/>
                  <a:cs typeface="Calibri"/>
                  <a:sym typeface="Calibri"/>
                </a:rPr>
                <a:t>), और अर्थमेटिक(गणित) रूप में तीन ‘</a:t>
              </a:r>
              <a:r>
                <a:rPr lang="en-US" sz="1800" dirty="0">
                  <a:solidFill>
                    <a:schemeClr val="tx1">
                      <a:lumMod val="65000"/>
                      <a:lumOff val="35000"/>
                    </a:schemeClr>
                  </a:solidFill>
                  <a:latin typeface="Calibri"/>
                  <a:ea typeface="Calibri"/>
                  <a:cs typeface="Calibri"/>
                  <a:sym typeface="Calibri"/>
                </a:rPr>
                <a:t>R’ </a:t>
              </a:r>
              <a:r>
                <a:rPr lang="hi-IN" sz="1800" dirty="0">
                  <a:solidFill>
                    <a:schemeClr val="tx1">
                      <a:lumMod val="65000"/>
                      <a:lumOff val="35000"/>
                    </a:schemeClr>
                  </a:solidFill>
                  <a:latin typeface="Calibri"/>
                  <a:ea typeface="Calibri"/>
                  <a:cs typeface="Calibri"/>
                  <a:sym typeface="Calibri"/>
                </a:rPr>
                <a:t>सिखाये जाते हैं। </a:t>
              </a:r>
              <a:endParaRPr lang="hi-IN" sz="1800" dirty="0">
                <a:solidFill>
                  <a:schemeClr val="tx1">
                    <a:lumMod val="65000"/>
                    <a:lumOff val="35000"/>
                  </a:schemeClr>
                </a:solidFill>
              </a:endParaRPr>
            </a:p>
            <a:p>
              <a:pPr marL="0" marR="0" lvl="0" indent="0" algn="ctr" rtl="0">
                <a:spcBef>
                  <a:spcPts val="0"/>
                </a:spcBef>
                <a:spcAft>
                  <a:spcPts val="0"/>
                </a:spcAft>
                <a:buNone/>
              </a:pPr>
              <a:r>
                <a:rPr lang="hi-IN" sz="1800" dirty="0">
                  <a:solidFill>
                    <a:schemeClr val="tx1">
                      <a:lumMod val="65000"/>
                      <a:lumOff val="35000"/>
                    </a:schemeClr>
                  </a:solidFill>
                  <a:latin typeface="Calibri"/>
                  <a:ea typeface="Calibri"/>
                  <a:cs typeface="Calibri"/>
                  <a:sym typeface="Calibri"/>
                </a:rPr>
                <a:t>छोटे बच्चों जो शारीरिक और मानसिक रूप से तैयार नहीं है, इन्हे ये 3</a:t>
              </a:r>
              <a:r>
                <a:rPr lang="en-US" sz="1800" dirty="0">
                  <a:solidFill>
                    <a:schemeClr val="tx1">
                      <a:lumMod val="65000"/>
                      <a:lumOff val="35000"/>
                    </a:schemeClr>
                  </a:solidFill>
                  <a:latin typeface="Calibri"/>
                  <a:ea typeface="Calibri"/>
                  <a:cs typeface="Calibri"/>
                  <a:sym typeface="Calibri"/>
                </a:rPr>
                <a:t>R </a:t>
              </a:r>
              <a:r>
                <a:rPr lang="hi-IN" sz="1800" dirty="0">
                  <a:solidFill>
                    <a:schemeClr val="tx1">
                      <a:lumMod val="65000"/>
                      <a:lumOff val="35000"/>
                    </a:schemeClr>
                  </a:solidFill>
                  <a:latin typeface="Calibri"/>
                  <a:ea typeface="Calibri"/>
                  <a:cs typeface="Calibri"/>
                  <a:sym typeface="Calibri"/>
                </a:rPr>
                <a:t>सीखना न केवल समय की बर्बादी होती है, बल्कि इससे बच्चों को भावनात्मक रूप से भी नुकसान पहुंचता है और उनके आत्मसम्मान को भी चोट पहुँचती है। </a:t>
              </a:r>
              <a:endParaRPr lang="hi-IN" sz="1800" dirty="0">
                <a:solidFill>
                  <a:schemeClr val="tx1">
                    <a:lumMod val="65000"/>
                    <a:lumOff val="35000"/>
                  </a:schemeClr>
                </a:solidFill>
              </a:endParaRPr>
            </a:p>
          </p:txBody>
        </p:sp>
        <p:pic>
          <p:nvPicPr>
            <p:cNvPr id="539" name="Google Shape;539;p24" descr="ND Logo + Tag.jpg"/>
            <p:cNvPicPr preferRelativeResize="0"/>
            <p:nvPr/>
          </p:nvPicPr>
          <p:blipFill rotWithShape="1">
            <a:blip r:embed="rId3">
              <a:alphaModFix/>
            </a:blip>
            <a:srcRect/>
            <a:stretch/>
          </p:blipFill>
          <p:spPr>
            <a:xfrm>
              <a:off x="10487526" y="6083969"/>
              <a:ext cx="1219200" cy="537183"/>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545" name="Google Shape;545;p25"/>
          <p:cNvGrpSpPr/>
          <p:nvPr/>
        </p:nvGrpSpPr>
        <p:grpSpPr>
          <a:xfrm>
            <a:off x="0" y="0"/>
            <a:ext cx="12192000" cy="7013574"/>
            <a:chOff x="0" y="0"/>
            <a:chExt cx="12192000" cy="7013574"/>
          </a:xfrm>
        </p:grpSpPr>
        <p:sp>
          <p:nvSpPr>
            <p:cNvPr id="546" name="Google Shape;546;p25"/>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25"/>
            <p:cNvSpPr/>
            <p:nvPr/>
          </p:nvSpPr>
          <p:spPr>
            <a:xfrm>
              <a:off x="3354781" y="0"/>
              <a:ext cx="8463260" cy="6858000"/>
            </a:xfrm>
            <a:custGeom>
              <a:avLst/>
              <a:gdLst/>
              <a:ahLst/>
              <a:cxnLst/>
              <a:rect l="l" t="t" r="r" b="b"/>
              <a:pathLst>
                <a:path w="6411" h="5195" extrusionOk="0">
                  <a:moveTo>
                    <a:pt x="2988" y="5195"/>
                  </a:moveTo>
                  <a:lnTo>
                    <a:pt x="0" y="5195"/>
                  </a:lnTo>
                  <a:lnTo>
                    <a:pt x="3423" y="0"/>
                  </a:lnTo>
                  <a:lnTo>
                    <a:pt x="6411" y="0"/>
                  </a:lnTo>
                  <a:lnTo>
                    <a:pt x="2988" y="5195"/>
                  </a:lnTo>
                  <a:close/>
                </a:path>
              </a:pathLst>
            </a:custGeom>
            <a:gradFill>
              <a:gsLst>
                <a:gs pos="0">
                  <a:srgbClr val="A5A5A5">
                    <a:alpha val="45882"/>
                  </a:srgbClr>
                </a:gs>
                <a:gs pos="50300">
                  <a:srgbClr val="ED7D31">
                    <a:alpha val="29803"/>
                  </a:srgbClr>
                </a:gs>
                <a:gs pos="100000">
                  <a:srgbClr val="4472C4">
                    <a:alpha val="29803"/>
                  </a:srgbClr>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25"/>
            <p:cNvSpPr/>
            <p:nvPr/>
          </p:nvSpPr>
          <p:spPr>
            <a:xfrm>
              <a:off x="373960" y="0"/>
              <a:ext cx="7689673" cy="6858000"/>
            </a:xfrm>
            <a:custGeom>
              <a:avLst/>
              <a:gdLst/>
              <a:ahLst/>
              <a:cxnLst/>
              <a:rect l="l" t="t" r="r" b="b"/>
              <a:pathLst>
                <a:path w="5825" h="5195" extrusionOk="0">
                  <a:moveTo>
                    <a:pt x="2837" y="5195"/>
                  </a:moveTo>
                  <a:lnTo>
                    <a:pt x="5825" y="5195"/>
                  </a:lnTo>
                  <a:lnTo>
                    <a:pt x="2988" y="0"/>
                  </a:lnTo>
                  <a:lnTo>
                    <a:pt x="0" y="0"/>
                  </a:lnTo>
                  <a:lnTo>
                    <a:pt x="2837" y="5195"/>
                  </a:lnTo>
                  <a:close/>
                </a:path>
              </a:pathLst>
            </a:custGeom>
            <a:gradFill>
              <a:gsLst>
                <a:gs pos="0">
                  <a:srgbClr val="FFFFFF">
                    <a:alpha val="7843"/>
                  </a:srgbClr>
                </a:gs>
                <a:gs pos="100000">
                  <a:srgbClr val="FFFFFF">
                    <a:alpha val="0"/>
                  </a:srgbClr>
                </a:gs>
              </a:gsLst>
              <a:lin ang="15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25"/>
            <p:cNvSpPr/>
            <p:nvPr/>
          </p:nvSpPr>
          <p:spPr>
            <a:xfrm>
              <a:off x="3808197" y="0"/>
              <a:ext cx="7689673" cy="6858000"/>
            </a:xfrm>
            <a:custGeom>
              <a:avLst/>
              <a:gdLst/>
              <a:ahLst/>
              <a:cxnLst/>
              <a:rect l="l" t="t" r="r" b="b"/>
              <a:pathLst>
                <a:path w="5825" h="5195" extrusionOk="0">
                  <a:moveTo>
                    <a:pt x="2837" y="5195"/>
                  </a:moveTo>
                  <a:lnTo>
                    <a:pt x="5825" y="5195"/>
                  </a:lnTo>
                  <a:lnTo>
                    <a:pt x="2988" y="0"/>
                  </a:lnTo>
                  <a:lnTo>
                    <a:pt x="0" y="0"/>
                  </a:lnTo>
                  <a:lnTo>
                    <a:pt x="2837" y="5195"/>
                  </a:lnTo>
                  <a:close/>
                </a:path>
              </a:pathLst>
            </a:custGeom>
            <a:gradFill>
              <a:gsLst>
                <a:gs pos="0">
                  <a:srgbClr val="FFFFFF">
                    <a:alpha val="7843"/>
                  </a:srgbClr>
                </a:gs>
                <a:gs pos="100000">
                  <a:srgbClr val="FFFFFF">
                    <a:alpha val="0"/>
                  </a:srgbClr>
                </a:gs>
              </a:gsLst>
              <a:lin ang="15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0" name="Google Shape;550;p25"/>
            <p:cNvGrpSpPr/>
            <p:nvPr/>
          </p:nvGrpSpPr>
          <p:grpSpPr>
            <a:xfrm>
              <a:off x="187569" y="152400"/>
              <a:ext cx="9095852" cy="6861174"/>
              <a:chOff x="-71398" y="-3175"/>
              <a:chExt cx="8735974" cy="6589713"/>
            </a:xfrm>
          </p:grpSpPr>
          <p:sp>
            <p:nvSpPr>
              <p:cNvPr id="551" name="Google Shape;551;p25"/>
              <p:cNvSpPr/>
              <p:nvPr/>
            </p:nvSpPr>
            <p:spPr>
              <a:xfrm>
                <a:off x="-15043" y="-3175"/>
                <a:ext cx="8636000" cy="3592513"/>
              </a:xfrm>
              <a:custGeom>
                <a:avLst/>
                <a:gdLst/>
                <a:ahLst/>
                <a:cxnLst/>
                <a:rect l="l" t="t" r="r" b="b"/>
                <a:pathLst>
                  <a:path w="2653" h="1150" extrusionOk="0">
                    <a:moveTo>
                      <a:pt x="2561" y="263"/>
                    </a:moveTo>
                    <a:cubicBezTo>
                      <a:pt x="2495" y="339"/>
                      <a:pt x="2401" y="385"/>
                      <a:pt x="2295" y="390"/>
                    </a:cubicBezTo>
                    <a:cubicBezTo>
                      <a:pt x="2295" y="390"/>
                      <a:pt x="2295" y="390"/>
                      <a:pt x="2295" y="390"/>
                    </a:cubicBezTo>
                    <a:cubicBezTo>
                      <a:pt x="2253" y="392"/>
                      <a:pt x="2209" y="388"/>
                      <a:pt x="2164" y="377"/>
                    </a:cubicBezTo>
                    <a:cubicBezTo>
                      <a:pt x="2101" y="363"/>
                      <a:pt x="2050" y="356"/>
                      <a:pt x="2009" y="358"/>
                    </a:cubicBezTo>
                    <a:cubicBezTo>
                      <a:pt x="1952" y="361"/>
                      <a:pt x="1916" y="379"/>
                      <a:pt x="1890" y="419"/>
                    </a:cubicBezTo>
                    <a:cubicBezTo>
                      <a:pt x="1840" y="494"/>
                      <a:pt x="1881" y="591"/>
                      <a:pt x="1935" y="652"/>
                    </a:cubicBezTo>
                    <a:cubicBezTo>
                      <a:pt x="2033" y="762"/>
                      <a:pt x="2195" y="909"/>
                      <a:pt x="2292" y="1144"/>
                    </a:cubicBezTo>
                    <a:cubicBezTo>
                      <a:pt x="1920" y="1145"/>
                      <a:pt x="1920" y="1145"/>
                      <a:pt x="1920" y="1145"/>
                    </a:cubicBezTo>
                    <a:cubicBezTo>
                      <a:pt x="0" y="1150"/>
                      <a:pt x="0" y="1150"/>
                      <a:pt x="0" y="1150"/>
                    </a:cubicBezTo>
                    <a:cubicBezTo>
                      <a:pt x="0" y="0"/>
                      <a:pt x="0" y="0"/>
                      <a:pt x="0" y="0"/>
                    </a:cubicBezTo>
                    <a:cubicBezTo>
                      <a:pt x="2649" y="0"/>
                      <a:pt x="2649" y="0"/>
                      <a:pt x="2649" y="0"/>
                    </a:cubicBezTo>
                    <a:cubicBezTo>
                      <a:pt x="2653" y="98"/>
                      <a:pt x="2621" y="191"/>
                      <a:pt x="2561" y="263"/>
                    </a:cubicBezTo>
                    <a:close/>
                  </a:path>
                </a:pathLst>
              </a:custGeom>
              <a:solidFill>
                <a:srgbClr val="FFFFFF"/>
              </a:solidFill>
              <a:ln>
                <a:noFill/>
              </a:ln>
              <a:effectLst>
                <a:outerShdw blurRad="152400" dist="50800" dir="2700000" algn="tl" rotWithShape="0">
                  <a:srgbClr val="000000">
                    <a:alpha val="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25"/>
              <p:cNvSpPr/>
              <p:nvPr/>
            </p:nvSpPr>
            <p:spPr>
              <a:xfrm>
                <a:off x="-71398" y="2834474"/>
                <a:ext cx="7421564" cy="3386138"/>
              </a:xfrm>
              <a:custGeom>
                <a:avLst/>
                <a:gdLst/>
                <a:ahLst/>
                <a:cxnLst/>
                <a:rect l="l" t="t" r="r" b="b"/>
                <a:pathLst>
                  <a:path w="2280" h="1084" extrusionOk="0">
                    <a:moveTo>
                      <a:pt x="2280" y="713"/>
                    </a:moveTo>
                    <a:cubicBezTo>
                      <a:pt x="2262" y="750"/>
                      <a:pt x="2241" y="785"/>
                      <a:pt x="2216" y="819"/>
                    </a:cubicBezTo>
                    <a:cubicBezTo>
                      <a:pt x="2096" y="984"/>
                      <a:pt x="1911" y="1080"/>
                      <a:pt x="1708" y="1083"/>
                    </a:cubicBezTo>
                    <a:cubicBezTo>
                      <a:pt x="1571" y="1084"/>
                      <a:pt x="1439" y="1043"/>
                      <a:pt x="1325" y="962"/>
                    </a:cubicBezTo>
                    <a:cubicBezTo>
                      <a:pt x="1034" y="756"/>
                      <a:pt x="811" y="600"/>
                      <a:pt x="624" y="473"/>
                    </a:cubicBezTo>
                    <a:cubicBezTo>
                      <a:pt x="545" y="420"/>
                      <a:pt x="458" y="391"/>
                      <a:pt x="379" y="392"/>
                    </a:cubicBezTo>
                    <a:cubicBezTo>
                      <a:pt x="194" y="395"/>
                      <a:pt x="0" y="612"/>
                      <a:pt x="5" y="953"/>
                    </a:cubicBezTo>
                    <a:cubicBezTo>
                      <a:pt x="4" y="952"/>
                      <a:pt x="4" y="952"/>
                      <a:pt x="4" y="952"/>
                    </a:cubicBezTo>
                    <a:cubicBezTo>
                      <a:pt x="4" y="0"/>
                      <a:pt x="4" y="0"/>
                      <a:pt x="4" y="0"/>
                    </a:cubicBezTo>
                    <a:cubicBezTo>
                      <a:pt x="1928" y="41"/>
                      <a:pt x="1928" y="41"/>
                      <a:pt x="1928" y="41"/>
                    </a:cubicBezTo>
                    <a:cubicBezTo>
                      <a:pt x="1924" y="199"/>
                      <a:pt x="1924" y="199"/>
                      <a:pt x="1924" y="199"/>
                    </a:cubicBezTo>
                    <a:cubicBezTo>
                      <a:pt x="1913" y="706"/>
                      <a:pt x="1913" y="706"/>
                      <a:pt x="1913" y="706"/>
                    </a:cubicBezTo>
                    <a:lnTo>
                      <a:pt x="2280" y="713"/>
                    </a:lnTo>
                    <a:close/>
                  </a:path>
                </a:pathLst>
              </a:custGeom>
              <a:solidFill>
                <a:srgbClr val="FFFFFF"/>
              </a:solidFill>
              <a:ln>
                <a:noFill/>
              </a:ln>
              <a:effectLst>
                <a:outerShdw blurRad="152400" dist="50800" dir="5400000" algn="tl" rotWithShape="0">
                  <a:srgbClr val="000000">
                    <a:alpha val="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25"/>
              <p:cNvSpPr/>
              <p:nvPr/>
            </p:nvSpPr>
            <p:spPr>
              <a:xfrm>
                <a:off x="-3175" y="2930525"/>
                <a:ext cx="6818313" cy="3656013"/>
              </a:xfrm>
              <a:custGeom>
                <a:avLst/>
                <a:gdLst/>
                <a:ahLst/>
                <a:cxnLst/>
                <a:rect l="l" t="t" r="r" b="b"/>
                <a:pathLst>
                  <a:path w="2095" h="1171" extrusionOk="0">
                    <a:moveTo>
                      <a:pt x="2095" y="950"/>
                    </a:moveTo>
                    <a:cubicBezTo>
                      <a:pt x="1749" y="945"/>
                      <a:pt x="1617" y="901"/>
                      <a:pt x="1459" y="781"/>
                    </a:cubicBezTo>
                    <a:cubicBezTo>
                      <a:pt x="1297" y="656"/>
                      <a:pt x="946" y="316"/>
                      <a:pt x="652" y="161"/>
                    </a:cubicBezTo>
                    <a:cubicBezTo>
                      <a:pt x="346" y="0"/>
                      <a:pt x="0" y="146"/>
                      <a:pt x="0" y="480"/>
                    </a:cubicBezTo>
                    <a:cubicBezTo>
                      <a:pt x="0" y="790"/>
                      <a:pt x="0" y="803"/>
                      <a:pt x="0" y="803"/>
                    </a:cubicBezTo>
                    <a:cubicBezTo>
                      <a:pt x="0" y="803"/>
                      <a:pt x="26" y="586"/>
                      <a:pt x="87" y="494"/>
                    </a:cubicBezTo>
                    <a:cubicBezTo>
                      <a:pt x="150" y="400"/>
                      <a:pt x="346" y="263"/>
                      <a:pt x="576" y="418"/>
                    </a:cubicBezTo>
                    <a:cubicBezTo>
                      <a:pt x="798" y="568"/>
                      <a:pt x="1257" y="851"/>
                      <a:pt x="1360" y="926"/>
                    </a:cubicBezTo>
                    <a:cubicBezTo>
                      <a:pt x="1461" y="1000"/>
                      <a:pt x="1792" y="1171"/>
                      <a:pt x="2095" y="950"/>
                    </a:cubicBezTo>
                    <a:close/>
                  </a:path>
                </a:pathLst>
              </a:custGeom>
              <a:gradFill>
                <a:gsLst>
                  <a:gs pos="0">
                    <a:srgbClr val="4472C4">
                      <a:alpha val="29803"/>
                    </a:srgbClr>
                  </a:gs>
                  <a:gs pos="50300">
                    <a:srgbClr val="ED7D31">
                      <a:alpha val="23921"/>
                    </a:srgbClr>
                  </a:gs>
                  <a:gs pos="100000">
                    <a:srgbClr val="A5A5A5">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25"/>
              <p:cNvSpPr/>
              <p:nvPr/>
            </p:nvSpPr>
            <p:spPr>
              <a:xfrm>
                <a:off x="-3175" y="2211388"/>
                <a:ext cx="6818313" cy="3657600"/>
              </a:xfrm>
              <a:custGeom>
                <a:avLst/>
                <a:gdLst/>
                <a:ahLst/>
                <a:cxnLst/>
                <a:rect l="l" t="t" r="r" b="b"/>
                <a:pathLst>
                  <a:path w="2095" h="1171" extrusionOk="0">
                    <a:moveTo>
                      <a:pt x="2095" y="950"/>
                    </a:moveTo>
                    <a:cubicBezTo>
                      <a:pt x="1749" y="945"/>
                      <a:pt x="1617" y="902"/>
                      <a:pt x="1459" y="781"/>
                    </a:cubicBezTo>
                    <a:cubicBezTo>
                      <a:pt x="1297" y="656"/>
                      <a:pt x="946" y="316"/>
                      <a:pt x="652" y="161"/>
                    </a:cubicBezTo>
                    <a:cubicBezTo>
                      <a:pt x="346" y="0"/>
                      <a:pt x="0" y="146"/>
                      <a:pt x="0" y="480"/>
                    </a:cubicBezTo>
                    <a:cubicBezTo>
                      <a:pt x="0" y="790"/>
                      <a:pt x="0" y="803"/>
                      <a:pt x="0" y="803"/>
                    </a:cubicBezTo>
                    <a:cubicBezTo>
                      <a:pt x="0" y="803"/>
                      <a:pt x="26" y="586"/>
                      <a:pt x="87" y="494"/>
                    </a:cubicBezTo>
                    <a:cubicBezTo>
                      <a:pt x="150" y="400"/>
                      <a:pt x="346" y="263"/>
                      <a:pt x="576" y="418"/>
                    </a:cubicBezTo>
                    <a:cubicBezTo>
                      <a:pt x="798" y="568"/>
                      <a:pt x="1257" y="851"/>
                      <a:pt x="1360" y="926"/>
                    </a:cubicBezTo>
                    <a:cubicBezTo>
                      <a:pt x="1461" y="1000"/>
                      <a:pt x="1792" y="1171"/>
                      <a:pt x="2095" y="950"/>
                    </a:cubicBezTo>
                    <a:close/>
                  </a:path>
                </a:pathLst>
              </a:custGeom>
              <a:gradFill>
                <a:gsLst>
                  <a:gs pos="0">
                    <a:srgbClr val="4472C4">
                      <a:alpha val="29803"/>
                    </a:srgbClr>
                  </a:gs>
                  <a:gs pos="50300">
                    <a:srgbClr val="ED7D31">
                      <a:alpha val="23921"/>
                    </a:srgbClr>
                  </a:gs>
                  <a:gs pos="100000">
                    <a:srgbClr val="A5A5A5">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25"/>
              <p:cNvSpPr/>
              <p:nvPr/>
            </p:nvSpPr>
            <p:spPr>
              <a:xfrm>
                <a:off x="6002338" y="3175"/>
                <a:ext cx="2662238" cy="1214438"/>
              </a:xfrm>
              <a:custGeom>
                <a:avLst/>
                <a:gdLst/>
                <a:ahLst/>
                <a:cxnLst/>
                <a:rect l="l" t="t" r="r" b="b"/>
                <a:pathLst>
                  <a:path w="818" h="389" extrusionOk="0">
                    <a:moveTo>
                      <a:pt x="712" y="0"/>
                    </a:moveTo>
                    <a:cubicBezTo>
                      <a:pt x="712" y="144"/>
                      <a:pt x="646" y="275"/>
                      <a:pt x="480" y="259"/>
                    </a:cubicBezTo>
                    <a:cubicBezTo>
                      <a:pt x="315" y="243"/>
                      <a:pt x="72" y="192"/>
                      <a:pt x="0" y="384"/>
                    </a:cubicBezTo>
                    <a:cubicBezTo>
                      <a:pt x="0" y="384"/>
                      <a:pt x="128" y="307"/>
                      <a:pt x="206" y="320"/>
                    </a:cubicBezTo>
                    <a:cubicBezTo>
                      <a:pt x="283" y="334"/>
                      <a:pt x="458" y="389"/>
                      <a:pt x="564" y="347"/>
                    </a:cubicBezTo>
                    <a:cubicBezTo>
                      <a:pt x="670" y="305"/>
                      <a:pt x="787" y="244"/>
                      <a:pt x="818" y="0"/>
                    </a:cubicBezTo>
                    <a:lnTo>
                      <a:pt x="712" y="0"/>
                    </a:lnTo>
                    <a:close/>
                  </a:path>
                </a:pathLst>
              </a:custGeom>
              <a:gradFill>
                <a:gsLst>
                  <a:gs pos="0">
                    <a:srgbClr val="A5A5A5">
                      <a:alpha val="0"/>
                    </a:srgbClr>
                  </a:gs>
                  <a:gs pos="50300">
                    <a:srgbClr val="ED7D31">
                      <a:alpha val="40000"/>
                    </a:srgbClr>
                  </a:gs>
                  <a:gs pos="100000">
                    <a:schemeClr val="accent1"/>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56" name="Google Shape;556;p25"/>
            <p:cNvGrpSpPr/>
            <p:nvPr/>
          </p:nvGrpSpPr>
          <p:grpSpPr>
            <a:xfrm>
              <a:off x="7127632" y="3192598"/>
              <a:ext cx="3819631" cy="2733833"/>
              <a:chOff x="7545375" y="2699458"/>
              <a:chExt cx="3819630" cy="2733833"/>
            </a:xfrm>
          </p:grpSpPr>
          <p:grpSp>
            <p:nvGrpSpPr>
              <p:cNvPr id="557" name="Google Shape;557;p25"/>
              <p:cNvGrpSpPr/>
              <p:nvPr/>
            </p:nvGrpSpPr>
            <p:grpSpPr>
              <a:xfrm>
                <a:off x="7555151" y="2699458"/>
                <a:ext cx="897229" cy="895444"/>
                <a:chOff x="7558353" y="2781090"/>
                <a:chExt cx="796924" cy="795338"/>
              </a:xfrm>
            </p:grpSpPr>
            <p:sp>
              <p:nvSpPr>
                <p:cNvPr id="558" name="Google Shape;558;p25"/>
                <p:cNvSpPr/>
                <p:nvPr/>
              </p:nvSpPr>
              <p:spPr>
                <a:xfrm>
                  <a:off x="7558353" y="2781090"/>
                  <a:ext cx="796924" cy="7953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25"/>
                <p:cNvSpPr/>
                <p:nvPr/>
              </p:nvSpPr>
              <p:spPr>
                <a:xfrm>
                  <a:off x="7632966" y="2855702"/>
                  <a:ext cx="647699" cy="646113"/>
                </a:xfrm>
                <a:prstGeom prst="ellipse">
                  <a:avLst/>
                </a:prstGeom>
                <a:gradFill>
                  <a:gsLst>
                    <a:gs pos="0">
                      <a:schemeClr val="accent1"/>
                    </a:gs>
                    <a:gs pos="50300">
                      <a:schemeClr val="accent2"/>
                    </a:gs>
                    <a:gs pos="100000">
                      <a:schemeClr val="accent3"/>
                    </a:gs>
                  </a:gsLst>
                  <a:lin ang="81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25"/>
                <p:cNvSpPr/>
                <p:nvPr/>
              </p:nvSpPr>
              <p:spPr>
                <a:xfrm>
                  <a:off x="7891555" y="3058050"/>
                  <a:ext cx="131763" cy="249238"/>
                </a:xfrm>
                <a:custGeom>
                  <a:avLst/>
                  <a:gdLst/>
                  <a:ahLst/>
                  <a:cxnLst/>
                  <a:rect l="l" t="t" r="r" b="b"/>
                  <a:pathLst>
                    <a:path w="42" h="80" extrusionOk="0">
                      <a:moveTo>
                        <a:pt x="27" y="18"/>
                      </a:moveTo>
                      <a:cubicBezTo>
                        <a:pt x="27" y="29"/>
                        <a:pt x="27" y="29"/>
                        <a:pt x="27" y="29"/>
                      </a:cubicBezTo>
                      <a:cubicBezTo>
                        <a:pt x="41" y="29"/>
                        <a:pt x="41" y="29"/>
                        <a:pt x="41" y="29"/>
                      </a:cubicBezTo>
                      <a:cubicBezTo>
                        <a:pt x="39" y="43"/>
                        <a:pt x="39" y="43"/>
                        <a:pt x="39" y="43"/>
                      </a:cubicBezTo>
                      <a:cubicBezTo>
                        <a:pt x="27" y="43"/>
                        <a:pt x="27" y="43"/>
                        <a:pt x="27" y="43"/>
                      </a:cubicBezTo>
                      <a:cubicBezTo>
                        <a:pt x="27" y="80"/>
                        <a:pt x="27" y="80"/>
                        <a:pt x="27" y="80"/>
                      </a:cubicBezTo>
                      <a:cubicBezTo>
                        <a:pt x="12" y="80"/>
                        <a:pt x="12" y="80"/>
                        <a:pt x="12" y="80"/>
                      </a:cubicBezTo>
                      <a:cubicBezTo>
                        <a:pt x="12" y="43"/>
                        <a:pt x="12" y="43"/>
                        <a:pt x="12" y="43"/>
                      </a:cubicBezTo>
                      <a:cubicBezTo>
                        <a:pt x="0" y="43"/>
                        <a:pt x="0" y="43"/>
                        <a:pt x="0" y="43"/>
                      </a:cubicBezTo>
                      <a:cubicBezTo>
                        <a:pt x="0" y="29"/>
                        <a:pt x="0" y="29"/>
                        <a:pt x="0" y="29"/>
                      </a:cubicBezTo>
                      <a:cubicBezTo>
                        <a:pt x="12" y="29"/>
                        <a:pt x="12" y="29"/>
                        <a:pt x="12" y="29"/>
                      </a:cubicBezTo>
                      <a:cubicBezTo>
                        <a:pt x="12" y="16"/>
                        <a:pt x="12" y="16"/>
                        <a:pt x="12" y="16"/>
                      </a:cubicBezTo>
                      <a:cubicBezTo>
                        <a:pt x="12" y="7"/>
                        <a:pt x="20" y="0"/>
                        <a:pt x="29" y="0"/>
                      </a:cubicBezTo>
                      <a:cubicBezTo>
                        <a:pt x="42" y="0"/>
                        <a:pt x="42" y="0"/>
                        <a:pt x="42" y="0"/>
                      </a:cubicBezTo>
                      <a:cubicBezTo>
                        <a:pt x="42" y="13"/>
                        <a:pt x="42" y="13"/>
                        <a:pt x="42" y="13"/>
                      </a:cubicBezTo>
                      <a:cubicBezTo>
                        <a:pt x="32" y="13"/>
                        <a:pt x="32" y="13"/>
                        <a:pt x="32" y="13"/>
                      </a:cubicBezTo>
                      <a:cubicBezTo>
                        <a:pt x="30" y="13"/>
                        <a:pt x="27" y="15"/>
                        <a:pt x="27" y="1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61" name="Google Shape;561;p25"/>
              <p:cNvGrpSpPr/>
              <p:nvPr/>
            </p:nvGrpSpPr>
            <p:grpSpPr>
              <a:xfrm>
                <a:off x="7555160" y="3613856"/>
                <a:ext cx="897230" cy="895444"/>
                <a:chOff x="7346169" y="3607550"/>
                <a:chExt cx="796925" cy="795338"/>
              </a:xfrm>
            </p:grpSpPr>
            <p:sp>
              <p:nvSpPr>
                <p:cNvPr id="562" name="Google Shape;562;p25"/>
                <p:cNvSpPr/>
                <p:nvPr/>
              </p:nvSpPr>
              <p:spPr>
                <a:xfrm>
                  <a:off x="7346169" y="3607550"/>
                  <a:ext cx="796925" cy="79533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25"/>
                <p:cNvSpPr/>
                <p:nvPr/>
              </p:nvSpPr>
              <p:spPr>
                <a:xfrm>
                  <a:off x="7420776" y="3682164"/>
                  <a:ext cx="647699" cy="646113"/>
                </a:xfrm>
                <a:prstGeom prst="ellipse">
                  <a:avLst/>
                </a:prstGeom>
                <a:gradFill>
                  <a:gsLst>
                    <a:gs pos="0">
                      <a:schemeClr val="accent1"/>
                    </a:gs>
                    <a:gs pos="50300">
                      <a:schemeClr val="accent2"/>
                    </a:gs>
                    <a:gs pos="100000">
                      <a:schemeClr val="accent3"/>
                    </a:gs>
                  </a:gsLst>
                  <a:lin ang="18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25"/>
                <p:cNvSpPr/>
                <p:nvPr/>
              </p:nvSpPr>
              <p:spPr>
                <a:xfrm>
                  <a:off x="7608100" y="3896476"/>
                  <a:ext cx="274637" cy="214313"/>
                </a:xfrm>
                <a:custGeom>
                  <a:avLst/>
                  <a:gdLst/>
                  <a:ahLst/>
                  <a:cxnLst/>
                  <a:rect l="l" t="t" r="r" b="b"/>
                  <a:pathLst>
                    <a:path w="88" h="69" extrusionOk="0">
                      <a:moveTo>
                        <a:pt x="88" y="8"/>
                      </a:moveTo>
                      <a:cubicBezTo>
                        <a:pt x="85" y="9"/>
                        <a:pt x="81" y="10"/>
                        <a:pt x="78" y="11"/>
                      </a:cubicBezTo>
                      <a:cubicBezTo>
                        <a:pt x="82" y="9"/>
                        <a:pt x="84" y="5"/>
                        <a:pt x="86" y="1"/>
                      </a:cubicBezTo>
                      <a:cubicBezTo>
                        <a:pt x="82" y="3"/>
                        <a:pt x="78" y="5"/>
                        <a:pt x="74" y="5"/>
                      </a:cubicBezTo>
                      <a:cubicBezTo>
                        <a:pt x="71" y="2"/>
                        <a:pt x="66" y="0"/>
                        <a:pt x="61" y="0"/>
                      </a:cubicBezTo>
                      <a:cubicBezTo>
                        <a:pt x="51" y="0"/>
                        <a:pt x="43" y="8"/>
                        <a:pt x="43" y="17"/>
                      </a:cubicBezTo>
                      <a:cubicBezTo>
                        <a:pt x="43" y="19"/>
                        <a:pt x="43" y="20"/>
                        <a:pt x="44" y="21"/>
                      </a:cubicBezTo>
                      <a:cubicBezTo>
                        <a:pt x="28" y="21"/>
                        <a:pt x="15" y="14"/>
                        <a:pt x="6" y="3"/>
                      </a:cubicBezTo>
                      <a:cubicBezTo>
                        <a:pt x="5" y="6"/>
                        <a:pt x="4" y="9"/>
                        <a:pt x="4" y="12"/>
                      </a:cubicBezTo>
                      <a:cubicBezTo>
                        <a:pt x="4" y="18"/>
                        <a:pt x="7" y="23"/>
                        <a:pt x="12" y="26"/>
                      </a:cubicBezTo>
                      <a:cubicBezTo>
                        <a:pt x="9" y="26"/>
                        <a:pt x="6" y="26"/>
                        <a:pt x="4" y="24"/>
                      </a:cubicBezTo>
                      <a:cubicBezTo>
                        <a:pt x="4" y="24"/>
                        <a:pt x="4" y="24"/>
                        <a:pt x="4" y="24"/>
                      </a:cubicBezTo>
                      <a:cubicBezTo>
                        <a:pt x="4" y="33"/>
                        <a:pt x="10" y="40"/>
                        <a:pt x="18" y="42"/>
                      </a:cubicBezTo>
                      <a:cubicBezTo>
                        <a:pt x="17" y="42"/>
                        <a:pt x="15" y="42"/>
                        <a:pt x="13" y="42"/>
                      </a:cubicBezTo>
                      <a:cubicBezTo>
                        <a:pt x="12" y="42"/>
                        <a:pt x="11" y="42"/>
                        <a:pt x="10" y="42"/>
                      </a:cubicBezTo>
                      <a:cubicBezTo>
                        <a:pt x="12" y="49"/>
                        <a:pt x="19" y="54"/>
                        <a:pt x="27" y="54"/>
                      </a:cubicBezTo>
                      <a:cubicBezTo>
                        <a:pt x="21" y="59"/>
                        <a:pt x="13" y="62"/>
                        <a:pt x="4" y="62"/>
                      </a:cubicBezTo>
                      <a:cubicBezTo>
                        <a:pt x="3" y="62"/>
                        <a:pt x="2" y="62"/>
                        <a:pt x="0" y="61"/>
                      </a:cubicBezTo>
                      <a:cubicBezTo>
                        <a:pt x="8" y="66"/>
                        <a:pt x="18" y="69"/>
                        <a:pt x="28" y="69"/>
                      </a:cubicBezTo>
                      <a:cubicBezTo>
                        <a:pt x="61" y="69"/>
                        <a:pt x="79" y="43"/>
                        <a:pt x="79" y="19"/>
                      </a:cubicBezTo>
                      <a:cubicBezTo>
                        <a:pt x="79" y="17"/>
                        <a:pt x="79" y="17"/>
                        <a:pt x="79" y="17"/>
                      </a:cubicBezTo>
                      <a:cubicBezTo>
                        <a:pt x="83" y="15"/>
                        <a:pt x="86" y="12"/>
                        <a:pt x="88" y="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65" name="Google Shape;565;p25"/>
              <p:cNvGrpSpPr/>
              <p:nvPr/>
            </p:nvGrpSpPr>
            <p:grpSpPr>
              <a:xfrm>
                <a:off x="7545375" y="4536061"/>
                <a:ext cx="897229" cy="897230"/>
                <a:chOff x="7028968" y="4487052"/>
                <a:chExt cx="796924" cy="796925"/>
              </a:xfrm>
            </p:grpSpPr>
            <p:sp>
              <p:nvSpPr>
                <p:cNvPr id="566" name="Google Shape;566;p25"/>
                <p:cNvSpPr/>
                <p:nvPr/>
              </p:nvSpPr>
              <p:spPr>
                <a:xfrm>
                  <a:off x="7028968" y="4487052"/>
                  <a:ext cx="796924" cy="79692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25"/>
                <p:cNvSpPr/>
                <p:nvPr/>
              </p:nvSpPr>
              <p:spPr>
                <a:xfrm>
                  <a:off x="7103578" y="4561663"/>
                  <a:ext cx="647699" cy="647700"/>
                </a:xfrm>
                <a:prstGeom prst="ellipse">
                  <a:avLst/>
                </a:prstGeom>
                <a:gradFill>
                  <a:gsLst>
                    <a:gs pos="0">
                      <a:schemeClr val="accent1"/>
                    </a:gs>
                    <a:gs pos="50300">
                      <a:schemeClr val="accent2"/>
                    </a:gs>
                    <a:gs pos="100000">
                      <a:schemeClr val="accent3"/>
                    </a:gs>
                  </a:gsLst>
                  <a:lin ang="18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25"/>
                <p:cNvSpPr/>
                <p:nvPr/>
              </p:nvSpPr>
              <p:spPr>
                <a:xfrm>
                  <a:off x="7290905" y="4755340"/>
                  <a:ext cx="273050" cy="260350"/>
                </a:xfrm>
                <a:custGeom>
                  <a:avLst/>
                  <a:gdLst/>
                  <a:ahLst/>
                  <a:cxnLst/>
                  <a:rect l="l" t="t" r="r" b="b"/>
                  <a:pathLst>
                    <a:path w="88" h="84" extrusionOk="0">
                      <a:moveTo>
                        <a:pt x="88" y="51"/>
                      </a:moveTo>
                      <a:cubicBezTo>
                        <a:pt x="88" y="84"/>
                        <a:pt x="88" y="84"/>
                        <a:pt x="88" y="84"/>
                      </a:cubicBezTo>
                      <a:cubicBezTo>
                        <a:pt x="69" y="84"/>
                        <a:pt x="69" y="84"/>
                        <a:pt x="69" y="84"/>
                      </a:cubicBezTo>
                      <a:cubicBezTo>
                        <a:pt x="69" y="53"/>
                        <a:pt x="69" y="53"/>
                        <a:pt x="69" y="53"/>
                      </a:cubicBezTo>
                      <a:cubicBezTo>
                        <a:pt x="69" y="46"/>
                        <a:pt x="66" y="40"/>
                        <a:pt x="60" y="40"/>
                      </a:cubicBezTo>
                      <a:cubicBezTo>
                        <a:pt x="54" y="40"/>
                        <a:pt x="51" y="44"/>
                        <a:pt x="50" y="47"/>
                      </a:cubicBezTo>
                      <a:cubicBezTo>
                        <a:pt x="49" y="49"/>
                        <a:pt x="49" y="50"/>
                        <a:pt x="49" y="52"/>
                      </a:cubicBezTo>
                      <a:cubicBezTo>
                        <a:pt x="49" y="84"/>
                        <a:pt x="49" y="84"/>
                        <a:pt x="49" y="84"/>
                      </a:cubicBezTo>
                      <a:cubicBezTo>
                        <a:pt x="30" y="84"/>
                        <a:pt x="30" y="84"/>
                        <a:pt x="30" y="84"/>
                      </a:cubicBezTo>
                      <a:cubicBezTo>
                        <a:pt x="30" y="84"/>
                        <a:pt x="31" y="32"/>
                        <a:pt x="30" y="27"/>
                      </a:cubicBezTo>
                      <a:cubicBezTo>
                        <a:pt x="49" y="27"/>
                        <a:pt x="49" y="27"/>
                        <a:pt x="49" y="27"/>
                      </a:cubicBezTo>
                      <a:cubicBezTo>
                        <a:pt x="49" y="35"/>
                        <a:pt x="49" y="35"/>
                        <a:pt x="49" y="35"/>
                      </a:cubicBezTo>
                      <a:cubicBezTo>
                        <a:pt x="49" y="35"/>
                        <a:pt x="49" y="35"/>
                        <a:pt x="49" y="35"/>
                      </a:cubicBezTo>
                      <a:cubicBezTo>
                        <a:pt x="49" y="35"/>
                        <a:pt x="49" y="35"/>
                        <a:pt x="49" y="35"/>
                      </a:cubicBezTo>
                      <a:cubicBezTo>
                        <a:pt x="49" y="35"/>
                        <a:pt x="49" y="35"/>
                        <a:pt x="49" y="35"/>
                      </a:cubicBezTo>
                      <a:cubicBezTo>
                        <a:pt x="52" y="31"/>
                        <a:pt x="56" y="26"/>
                        <a:pt x="66" y="26"/>
                      </a:cubicBezTo>
                      <a:cubicBezTo>
                        <a:pt x="79" y="26"/>
                        <a:pt x="88" y="34"/>
                        <a:pt x="88" y="51"/>
                      </a:cubicBezTo>
                      <a:close/>
                      <a:moveTo>
                        <a:pt x="11" y="0"/>
                      </a:moveTo>
                      <a:cubicBezTo>
                        <a:pt x="4" y="0"/>
                        <a:pt x="0" y="4"/>
                        <a:pt x="0" y="9"/>
                      </a:cubicBezTo>
                      <a:cubicBezTo>
                        <a:pt x="0" y="15"/>
                        <a:pt x="4" y="19"/>
                        <a:pt x="10" y="19"/>
                      </a:cubicBezTo>
                      <a:cubicBezTo>
                        <a:pt x="11" y="19"/>
                        <a:pt x="11" y="19"/>
                        <a:pt x="11" y="19"/>
                      </a:cubicBezTo>
                      <a:cubicBezTo>
                        <a:pt x="17" y="19"/>
                        <a:pt x="21" y="15"/>
                        <a:pt x="21" y="9"/>
                      </a:cubicBezTo>
                      <a:cubicBezTo>
                        <a:pt x="21" y="4"/>
                        <a:pt x="17" y="0"/>
                        <a:pt x="11" y="0"/>
                      </a:cubicBezTo>
                      <a:close/>
                      <a:moveTo>
                        <a:pt x="1" y="84"/>
                      </a:moveTo>
                      <a:cubicBezTo>
                        <a:pt x="20" y="84"/>
                        <a:pt x="20" y="84"/>
                        <a:pt x="20" y="84"/>
                      </a:cubicBezTo>
                      <a:cubicBezTo>
                        <a:pt x="20" y="27"/>
                        <a:pt x="20" y="27"/>
                        <a:pt x="20" y="27"/>
                      </a:cubicBezTo>
                      <a:cubicBezTo>
                        <a:pt x="1" y="27"/>
                        <a:pt x="1" y="27"/>
                        <a:pt x="1" y="27"/>
                      </a:cubicBezTo>
                      <a:lnTo>
                        <a:pt x="1" y="8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69" name="Google Shape;569;p25"/>
              <p:cNvSpPr/>
              <p:nvPr/>
            </p:nvSpPr>
            <p:spPr>
              <a:xfrm flipH="1">
                <a:off x="8483220" y="2859661"/>
                <a:ext cx="288178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chemeClr val="lt1"/>
                    </a:solidFill>
                    <a:latin typeface="Abel"/>
                    <a:ea typeface="Abel"/>
                    <a:cs typeface="Abel"/>
                    <a:sym typeface="Abel"/>
                  </a:rPr>
                  <a:t>फेसबुक पर जुड़ें </a:t>
                </a:r>
                <a:endParaRPr sz="1800">
                  <a:solidFill>
                    <a:schemeClr val="lt1"/>
                  </a:solidFill>
                  <a:latin typeface="Abel"/>
                  <a:ea typeface="Abel"/>
                  <a:cs typeface="Abel"/>
                  <a:sym typeface="Abel"/>
                </a:endParaRPr>
              </a:p>
            </p:txBody>
          </p:sp>
          <p:sp>
            <p:nvSpPr>
              <p:cNvPr id="570" name="Google Shape;570;p25"/>
              <p:cNvSpPr/>
              <p:nvPr/>
            </p:nvSpPr>
            <p:spPr>
              <a:xfrm flipH="1">
                <a:off x="8456493" y="3910027"/>
                <a:ext cx="288178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chemeClr val="lt1"/>
                    </a:solidFill>
                    <a:latin typeface="Abel"/>
                    <a:ea typeface="Abel"/>
                    <a:cs typeface="Abel"/>
                    <a:sym typeface="Abel"/>
                  </a:rPr>
                  <a:t>ट्विटर पर जुड़ें </a:t>
                </a:r>
                <a:endParaRPr sz="1800">
                  <a:solidFill>
                    <a:schemeClr val="lt1"/>
                  </a:solidFill>
                  <a:latin typeface="Abel"/>
                  <a:ea typeface="Abel"/>
                  <a:cs typeface="Abel"/>
                  <a:sym typeface="Abel"/>
                </a:endParaRPr>
              </a:p>
            </p:txBody>
          </p:sp>
          <p:sp>
            <p:nvSpPr>
              <p:cNvPr id="571" name="Google Shape;571;p25"/>
              <p:cNvSpPr/>
              <p:nvPr/>
            </p:nvSpPr>
            <p:spPr>
              <a:xfrm flipH="1">
                <a:off x="8483220" y="4764661"/>
                <a:ext cx="288178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chemeClr val="lt1"/>
                    </a:solidFill>
                    <a:latin typeface="Abel"/>
                    <a:ea typeface="Abel"/>
                    <a:cs typeface="Abel"/>
                    <a:sym typeface="Abel"/>
                  </a:rPr>
                  <a:t>लिंकडीन पर जुड़े</a:t>
                </a:r>
                <a:endParaRPr sz="1800">
                  <a:solidFill>
                    <a:schemeClr val="lt1"/>
                  </a:solidFill>
                  <a:latin typeface="Abel"/>
                  <a:ea typeface="Abel"/>
                  <a:cs typeface="Abel"/>
                  <a:sym typeface="Abel"/>
                </a:endParaRPr>
              </a:p>
            </p:txBody>
          </p:sp>
        </p:grpSp>
        <p:sp>
          <p:nvSpPr>
            <p:cNvPr id="572" name="Google Shape;572;p25"/>
            <p:cNvSpPr/>
            <p:nvPr/>
          </p:nvSpPr>
          <p:spPr>
            <a:xfrm>
              <a:off x="528926" y="5385091"/>
              <a:ext cx="795337" cy="646113"/>
            </a:xfrm>
            <a:custGeom>
              <a:avLst/>
              <a:gdLst/>
              <a:ahLst/>
              <a:cxnLst/>
              <a:rect l="l" t="t" r="r" b="b"/>
              <a:pathLst>
                <a:path w="501" h="407" extrusionOk="0">
                  <a:moveTo>
                    <a:pt x="501" y="0"/>
                  </a:moveTo>
                  <a:lnTo>
                    <a:pt x="0" y="0"/>
                  </a:lnTo>
                  <a:lnTo>
                    <a:pt x="0" y="407"/>
                  </a:lnTo>
                </a:path>
              </a:pathLst>
            </a:custGeom>
            <a:noFill/>
            <a:ln w="44450" cap="flat" cmpd="sng">
              <a:solidFill>
                <a:srgbClr val="FFFFFF"/>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73" name="Google Shape;573;p25"/>
            <p:cNvCxnSpPr/>
            <p:nvPr/>
          </p:nvCxnSpPr>
          <p:spPr>
            <a:xfrm>
              <a:off x="1430626" y="5385089"/>
              <a:ext cx="249237" cy="0"/>
            </a:xfrm>
            <a:prstGeom prst="straightConnector1">
              <a:avLst/>
            </a:prstGeom>
            <a:noFill/>
            <a:ln w="44450" cap="flat" cmpd="sng">
              <a:solidFill>
                <a:srgbClr val="FFFFFF"/>
              </a:solidFill>
              <a:prstDash val="solid"/>
              <a:miter lim="800000"/>
              <a:headEnd type="none" w="med" len="med"/>
              <a:tailEnd type="none" w="med" len="med"/>
            </a:ln>
          </p:spPr>
        </p:cxnSp>
        <p:cxnSp>
          <p:nvCxnSpPr>
            <p:cNvPr id="574" name="Google Shape;574;p25"/>
            <p:cNvCxnSpPr/>
            <p:nvPr/>
          </p:nvCxnSpPr>
          <p:spPr>
            <a:xfrm>
              <a:off x="528926" y="6121689"/>
              <a:ext cx="0" cy="76200"/>
            </a:xfrm>
            <a:prstGeom prst="straightConnector1">
              <a:avLst/>
            </a:prstGeom>
            <a:noFill/>
            <a:ln w="44450" cap="flat" cmpd="sng">
              <a:solidFill>
                <a:srgbClr val="FFFFFF"/>
              </a:solidFill>
              <a:prstDash val="solid"/>
              <a:miter lim="800000"/>
              <a:headEnd type="none" w="med" len="med"/>
              <a:tailEnd type="none" w="med" len="med"/>
            </a:ln>
          </p:spPr>
        </p:cxnSp>
        <p:sp>
          <p:nvSpPr>
            <p:cNvPr id="575" name="Google Shape;575;p25"/>
            <p:cNvSpPr/>
            <p:nvPr/>
          </p:nvSpPr>
          <p:spPr>
            <a:xfrm flipH="1">
              <a:off x="562708" y="5791200"/>
              <a:ext cx="3729567"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2100" b="1">
                  <a:solidFill>
                    <a:schemeClr val="lt1"/>
                  </a:solidFill>
                  <a:latin typeface="Calibri"/>
                  <a:ea typeface="Calibri"/>
                  <a:cs typeface="Calibri"/>
                  <a:sym typeface="Calibri"/>
                </a:rPr>
                <a:t>WWW.NAYI-DISHA.ORG</a:t>
              </a:r>
              <a:endParaRPr/>
            </a:p>
          </p:txBody>
        </p:sp>
        <p:grpSp>
          <p:nvGrpSpPr>
            <p:cNvPr id="576" name="Google Shape;576;p25"/>
            <p:cNvGrpSpPr/>
            <p:nvPr/>
          </p:nvGrpSpPr>
          <p:grpSpPr>
            <a:xfrm>
              <a:off x="8221977" y="1437356"/>
              <a:ext cx="2605634" cy="1610644"/>
              <a:chOff x="8230600" y="1224026"/>
              <a:chExt cx="3002094" cy="1855711"/>
            </a:xfrm>
          </p:grpSpPr>
          <p:sp>
            <p:nvSpPr>
              <p:cNvPr id="577" name="Google Shape;577;p25"/>
              <p:cNvSpPr/>
              <p:nvPr/>
            </p:nvSpPr>
            <p:spPr>
              <a:xfrm>
                <a:off x="8589376" y="1224026"/>
                <a:ext cx="2525907" cy="1199595"/>
              </a:xfrm>
              <a:prstGeom prst="rect">
                <a:avLst/>
              </a:prstGeom>
              <a:noFill/>
              <a:ln w="381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5"/>
              <p:cNvSpPr/>
              <p:nvPr/>
            </p:nvSpPr>
            <p:spPr>
              <a:xfrm>
                <a:off x="8230600" y="1403783"/>
                <a:ext cx="2625254" cy="1675954"/>
              </a:xfrm>
              <a:custGeom>
                <a:avLst/>
                <a:gdLst/>
                <a:ahLst/>
                <a:cxnLst/>
                <a:rect l="l" t="t" r="r" b="b"/>
                <a:pathLst>
                  <a:path w="591" h="173" extrusionOk="0">
                    <a:moveTo>
                      <a:pt x="581" y="173"/>
                    </a:moveTo>
                    <a:cubicBezTo>
                      <a:pt x="10" y="173"/>
                      <a:pt x="10" y="173"/>
                      <a:pt x="10" y="173"/>
                    </a:cubicBezTo>
                    <a:cubicBezTo>
                      <a:pt x="4" y="173"/>
                      <a:pt x="0" y="169"/>
                      <a:pt x="0" y="163"/>
                    </a:cubicBezTo>
                    <a:cubicBezTo>
                      <a:pt x="0" y="10"/>
                      <a:pt x="0" y="10"/>
                      <a:pt x="0" y="10"/>
                    </a:cubicBezTo>
                    <a:cubicBezTo>
                      <a:pt x="0" y="5"/>
                      <a:pt x="4" y="0"/>
                      <a:pt x="10" y="0"/>
                    </a:cubicBezTo>
                    <a:cubicBezTo>
                      <a:pt x="581" y="0"/>
                      <a:pt x="581" y="0"/>
                      <a:pt x="581" y="0"/>
                    </a:cubicBezTo>
                    <a:cubicBezTo>
                      <a:pt x="586" y="0"/>
                      <a:pt x="591" y="5"/>
                      <a:pt x="591" y="10"/>
                    </a:cubicBezTo>
                    <a:cubicBezTo>
                      <a:pt x="591" y="163"/>
                      <a:pt x="591" y="163"/>
                      <a:pt x="591" y="163"/>
                    </a:cubicBezTo>
                    <a:cubicBezTo>
                      <a:pt x="591" y="169"/>
                      <a:pt x="586" y="173"/>
                      <a:pt x="581" y="1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25"/>
              <p:cNvSpPr/>
              <p:nvPr/>
            </p:nvSpPr>
            <p:spPr>
              <a:xfrm flipH="1">
                <a:off x="8350909" y="1577603"/>
                <a:ext cx="2881785" cy="14893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2600">
                    <a:solidFill>
                      <a:schemeClr val="accent2"/>
                    </a:solidFill>
                    <a:latin typeface="Impact"/>
                    <a:ea typeface="Impact"/>
                    <a:cs typeface="Impact"/>
                    <a:sym typeface="Impact"/>
                  </a:rPr>
                  <a:t>नयी </a:t>
                </a:r>
                <a:endParaRPr/>
              </a:p>
              <a:p>
                <a:pPr marL="0" marR="0" lvl="0" indent="0" algn="l" rtl="0">
                  <a:spcBef>
                    <a:spcPts val="0"/>
                  </a:spcBef>
                  <a:spcAft>
                    <a:spcPts val="0"/>
                  </a:spcAft>
                  <a:buNone/>
                </a:pPr>
                <a:r>
                  <a:rPr lang="hi-IN" sz="2600">
                    <a:solidFill>
                      <a:schemeClr val="accent2"/>
                    </a:solidFill>
                    <a:latin typeface="Impact"/>
                    <a:ea typeface="Impact"/>
                    <a:cs typeface="Impact"/>
                    <a:sym typeface="Impact"/>
                  </a:rPr>
                  <a:t>दिशा </a:t>
                </a:r>
                <a:endParaRPr/>
              </a:p>
              <a:p>
                <a:pPr marL="0" marR="0" lvl="0" indent="0" algn="l" rtl="0">
                  <a:spcBef>
                    <a:spcPts val="0"/>
                  </a:spcBef>
                  <a:spcAft>
                    <a:spcPts val="0"/>
                  </a:spcAft>
                  <a:buNone/>
                </a:pPr>
                <a:r>
                  <a:rPr lang="hi-IN" sz="2600">
                    <a:solidFill>
                      <a:schemeClr val="accent2"/>
                    </a:solidFill>
                    <a:latin typeface="Impact"/>
                    <a:ea typeface="Impact"/>
                    <a:cs typeface="Impact"/>
                    <a:sym typeface="Impact"/>
                  </a:rPr>
                  <a:t>रिसोर्स सेंटर </a:t>
                </a:r>
                <a:endParaRPr sz="2600">
                  <a:solidFill>
                    <a:schemeClr val="accent2"/>
                  </a:solidFill>
                  <a:latin typeface="Impact"/>
                  <a:ea typeface="Impact"/>
                  <a:cs typeface="Impact"/>
                  <a:sym typeface="Impact"/>
                </a:endParaRPr>
              </a:p>
            </p:txBody>
          </p:sp>
        </p:grpSp>
        <p:sp>
          <p:nvSpPr>
            <p:cNvPr id="580" name="Google Shape;580;p25"/>
            <p:cNvSpPr/>
            <p:nvPr/>
          </p:nvSpPr>
          <p:spPr>
            <a:xfrm flipH="1">
              <a:off x="562708" y="5486400"/>
              <a:ext cx="28817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b="1">
                  <a:solidFill>
                    <a:schemeClr val="lt1"/>
                  </a:solidFill>
                  <a:latin typeface="Abel"/>
                  <a:ea typeface="Abel"/>
                  <a:cs typeface="Abel"/>
                  <a:sym typeface="Abel"/>
                </a:rPr>
                <a:t>Visit us at </a:t>
              </a:r>
              <a:endParaRPr/>
            </a:p>
          </p:txBody>
        </p:sp>
        <p:pic>
          <p:nvPicPr>
            <p:cNvPr id="581" name="Google Shape;581;p25" descr="ND_logo.png"/>
            <p:cNvPicPr preferRelativeResize="0"/>
            <p:nvPr/>
          </p:nvPicPr>
          <p:blipFill rotWithShape="1">
            <a:blip r:embed="rId3">
              <a:alphaModFix/>
            </a:blip>
            <a:srcRect/>
            <a:stretch/>
          </p:blipFill>
          <p:spPr>
            <a:xfrm>
              <a:off x="2295610" y="2200465"/>
              <a:ext cx="1512587" cy="617621"/>
            </a:xfrm>
            <a:prstGeom prst="rect">
              <a:avLst/>
            </a:prstGeom>
            <a:noFill/>
            <a:ln>
              <a:noFill/>
            </a:ln>
          </p:spPr>
        </p:pic>
        <p:pic>
          <p:nvPicPr>
            <p:cNvPr id="582" name="Google Shape;582;p25" descr="business-3189797_1920.png"/>
            <p:cNvPicPr preferRelativeResize="0"/>
            <p:nvPr/>
          </p:nvPicPr>
          <p:blipFill rotWithShape="1">
            <a:blip r:embed="rId4">
              <a:alphaModFix/>
            </a:blip>
            <a:srcRect l="9999" t="12691" r="74615" b="65385"/>
            <a:stretch/>
          </p:blipFill>
          <p:spPr>
            <a:xfrm>
              <a:off x="375139" y="1219200"/>
              <a:ext cx="1184649" cy="914400"/>
            </a:xfrm>
            <a:prstGeom prst="rect">
              <a:avLst/>
            </a:prstGeom>
            <a:noFill/>
            <a:ln>
              <a:noFill/>
            </a:ln>
          </p:spPr>
        </p:pic>
        <p:sp>
          <p:nvSpPr>
            <p:cNvPr id="583" name="Google Shape;583;p25"/>
            <p:cNvSpPr/>
            <p:nvPr/>
          </p:nvSpPr>
          <p:spPr>
            <a:xfrm>
              <a:off x="337977" y="159938"/>
              <a:ext cx="6128119" cy="20629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hi-IN" sz="1800" dirty="0">
                  <a:solidFill>
                    <a:schemeClr val="dk1"/>
                  </a:solidFill>
                  <a:latin typeface="Calibri"/>
                  <a:ea typeface="Calibri"/>
                  <a:cs typeface="Calibri"/>
                  <a:sym typeface="Calibri"/>
                </a:rPr>
                <a:t>	इस सामग्री का निर्माण रेमेडियल एंड स्पेशल एडुकेटर (Remedial &amp; Special Educator) </a:t>
              </a:r>
              <a:r>
                <a:rPr lang="hi-IN" sz="1800" u="sng" dirty="0">
                  <a:solidFill>
                    <a:srgbClr val="C00000"/>
                  </a:solidFill>
                  <a:latin typeface="Calibri"/>
                  <a:ea typeface="Calibri"/>
                  <a:cs typeface="Calibri"/>
                  <a:sym typeface="Calibri"/>
                </a:rPr>
                <a:t>फरीदा राज </a:t>
              </a:r>
              <a:r>
                <a:rPr lang="hi-IN" sz="1800" dirty="0">
                  <a:solidFill>
                    <a:schemeClr val="dk1"/>
                  </a:solidFill>
                  <a:latin typeface="Calibri"/>
                  <a:ea typeface="Calibri"/>
                  <a:cs typeface="Calibri"/>
                  <a:sym typeface="Calibri"/>
                </a:rPr>
                <a:t>के सहयोग के साथ किया गया है। यह अंश उनकी किताब ''Breaking Through" से लेकर और उनकी अनुमति से पुनः रूपांतरित किया गया है जो लर्निंग डिसेबिलिटी ग्रस्त बच्चों के माता-पिता और अध्यापकों के लिए एक दिशानिर्देशिका के रूप में काम करती है। </a:t>
              </a:r>
              <a:endParaRPr sz="1800" dirty="0"/>
            </a:p>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600" u="sng" dirty="0">
                <a:solidFill>
                  <a:schemeClr val="hlink"/>
                </a:solidFill>
                <a:latin typeface="Calibri"/>
                <a:ea typeface="Calibri"/>
                <a:cs typeface="Calibri"/>
                <a:sym typeface="Calibri"/>
                <a:hlinkClick r:id="rId5"/>
              </a:endParaRPr>
            </a:p>
            <a:p>
              <a:pPr marL="0" marR="0" lvl="0" indent="0" algn="l" rtl="0">
                <a:spcBef>
                  <a:spcPts val="0"/>
                </a:spcBef>
                <a:spcAft>
                  <a:spcPts val="0"/>
                </a:spcAft>
                <a:buNone/>
              </a:pPr>
              <a:endParaRPr lang="en-US" sz="1600" u="sng" dirty="0">
                <a:solidFill>
                  <a:schemeClr val="hlink"/>
                </a:solidFill>
                <a:latin typeface="Calibri"/>
                <a:ea typeface="Calibri"/>
                <a:cs typeface="Calibri"/>
                <a:sym typeface="Calibri"/>
                <a:hlinkClick r:id="rId5"/>
              </a:endParaRPr>
            </a:p>
          </p:txBody>
        </p:sp>
      </p:grpSp>
      <p:sp>
        <p:nvSpPr>
          <p:cNvPr id="42" name="TextBox 41">
            <a:extLst>
              <a:ext uri="{FF2B5EF4-FFF2-40B4-BE49-F238E27FC236}">
                <a16:creationId xmlns:a16="http://schemas.microsoft.com/office/drawing/2014/main" id="{205AE44D-FF78-4893-93C1-DFF765740F98}"/>
              </a:ext>
            </a:extLst>
          </p:cNvPr>
          <p:cNvSpPr txBox="1"/>
          <p:nvPr/>
        </p:nvSpPr>
        <p:spPr>
          <a:xfrm>
            <a:off x="518894" y="2317783"/>
            <a:ext cx="6279266" cy="2185214"/>
          </a:xfrm>
          <a:prstGeom prst="rect">
            <a:avLst/>
          </a:prstGeom>
          <a:noFill/>
        </p:spPr>
        <p:txBody>
          <a:bodyPr wrap="square">
            <a:spAutoFit/>
          </a:bodyPr>
          <a:lstStyle/>
          <a:p>
            <a:pPr marL="0" marR="0" lvl="0" indent="0" algn="l" rtl="0">
              <a:spcBef>
                <a:spcPts val="0"/>
              </a:spcBef>
              <a:spcAft>
                <a:spcPts val="0"/>
              </a:spcAft>
              <a:buNone/>
            </a:pPr>
            <a:endParaRPr lang="hi-IN" sz="1400" u="sng" dirty="0">
              <a:solidFill>
                <a:schemeClr val="hlink"/>
              </a:solidFill>
              <a:latin typeface="Calibri"/>
              <a:ea typeface="Calibri"/>
              <a:cs typeface="Calibri"/>
              <a:sym typeface="Calibri"/>
              <a:hlinkClick r:id="rId5"/>
            </a:endParaRPr>
          </a:p>
          <a:p>
            <a:pPr marL="0" marR="0" lvl="0" indent="0" algn="l" rtl="0">
              <a:spcBef>
                <a:spcPts val="0"/>
              </a:spcBef>
              <a:spcAft>
                <a:spcPts val="0"/>
              </a:spcAft>
              <a:buNone/>
            </a:pPr>
            <a:endParaRPr lang="hi-IN" sz="1400" u="sng" dirty="0">
              <a:solidFill>
                <a:schemeClr val="hlink"/>
              </a:solidFill>
              <a:latin typeface="Calibri"/>
              <a:ea typeface="Calibri"/>
              <a:cs typeface="Calibri"/>
              <a:sym typeface="Calibri"/>
              <a:hlinkClick r:id="rId5"/>
            </a:endParaRPr>
          </a:p>
          <a:p>
            <a:pPr marL="0" marR="0" lvl="0" indent="0" algn="l" rtl="0">
              <a:spcBef>
                <a:spcPts val="0"/>
              </a:spcBef>
              <a:spcAft>
                <a:spcPts val="0"/>
              </a:spcAft>
              <a:buNone/>
            </a:pPr>
            <a:endParaRPr lang="hi-IN" sz="1800" u="sng" dirty="0">
              <a:solidFill>
                <a:schemeClr val="hlink"/>
              </a:solidFill>
              <a:latin typeface="Calibri"/>
              <a:ea typeface="Calibri"/>
              <a:cs typeface="Calibri"/>
              <a:sym typeface="Calibri"/>
              <a:hlinkClick r:id="rId5"/>
            </a:endParaRPr>
          </a:p>
          <a:p>
            <a:pPr marL="0" marR="0" lvl="0" indent="0" algn="l" rtl="0">
              <a:spcBef>
                <a:spcPts val="0"/>
              </a:spcBef>
              <a:spcAft>
                <a:spcPts val="0"/>
              </a:spcAft>
              <a:buNone/>
            </a:pPr>
            <a:r>
              <a:rPr lang="hi-IN" sz="1800" u="sng" dirty="0">
                <a:solidFill>
                  <a:srgbClr val="00B0F0"/>
                </a:solidFill>
                <a:latin typeface="Calibri"/>
                <a:ea typeface="Calibri"/>
                <a:cs typeface="Calibri"/>
                <a:sym typeface="Calibri"/>
              </a:rPr>
              <a:t>नयी दिशा रिसोर्स सेंटर</a:t>
            </a:r>
            <a:r>
              <a:rPr lang="hi-IN" sz="1800" dirty="0">
                <a:solidFill>
                  <a:schemeClr val="dk1"/>
                </a:solidFill>
                <a:latin typeface="Calibri"/>
                <a:ea typeface="Calibri"/>
                <a:cs typeface="Calibri"/>
                <a:sym typeface="Calibri"/>
              </a:rPr>
              <a:t> एक ऑनलाइन इन्फोर्मेशन रिसोर्स प्लेटफॉर्म है जो विशिष्ट सीखने में कठिनाई, बौद्धिक एवं विकासात्मक विकलांगक्ता(स्पेसिफिक लर्निंग डिसेबिलिटी, इंटल्ल्क्चुयल एंड देवेलोपमेंटल डिसेबिलिटी)से ग्रस्त व्यक्तियों के परिवारों की सहायता करता 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14"/>
          <p:cNvGrpSpPr/>
          <p:nvPr/>
        </p:nvGrpSpPr>
        <p:grpSpPr>
          <a:xfrm>
            <a:off x="-336550" y="-314410"/>
            <a:ext cx="12192000" cy="7019808"/>
            <a:chOff x="-336550" y="-314410"/>
            <a:chExt cx="12192000" cy="7019808"/>
          </a:xfrm>
        </p:grpSpPr>
        <p:sp>
          <p:nvSpPr>
            <p:cNvPr id="105" name="Google Shape;105;p14"/>
            <p:cNvSpPr/>
            <p:nvPr/>
          </p:nvSpPr>
          <p:spPr>
            <a:xfrm>
              <a:off x="-336550" y="-314410"/>
              <a:ext cx="12192000" cy="6858000"/>
            </a:xfrm>
            <a:custGeom>
              <a:avLst/>
              <a:gdLst/>
              <a:ahLst/>
              <a:cxnLst/>
              <a:rect l="l" t="t" r="r" b="b"/>
              <a:pathLst>
                <a:path w="12192000" h="6858000" extrusionOk="0">
                  <a:moveTo>
                    <a:pt x="10523226" y="0"/>
                  </a:moveTo>
                  <a:lnTo>
                    <a:pt x="12192000" y="0"/>
                  </a:lnTo>
                  <a:lnTo>
                    <a:pt x="12192000" y="4398845"/>
                  </a:lnTo>
                  <a:lnTo>
                    <a:pt x="12106031" y="4418734"/>
                  </a:lnTo>
                  <a:cubicBezTo>
                    <a:pt x="10322516" y="4806074"/>
                    <a:pt x="8860477" y="4550230"/>
                    <a:pt x="7236250" y="4634577"/>
                  </a:cubicBezTo>
                  <a:cubicBezTo>
                    <a:pt x="5752923" y="4711692"/>
                    <a:pt x="4840379" y="5522739"/>
                    <a:pt x="3877451" y="6757126"/>
                  </a:cubicBezTo>
                  <a:lnTo>
                    <a:pt x="3800340" y="6858000"/>
                  </a:lnTo>
                  <a:lnTo>
                    <a:pt x="0" y="6858000"/>
                  </a:lnTo>
                  <a:lnTo>
                    <a:pt x="0" y="3661609"/>
                  </a:lnTo>
                  <a:lnTo>
                    <a:pt x="114844" y="3648787"/>
                  </a:lnTo>
                  <a:cubicBezTo>
                    <a:pt x="570604" y="3570783"/>
                    <a:pt x="1017211" y="3302379"/>
                    <a:pt x="1443788" y="2811320"/>
                  </a:cubicBezTo>
                  <a:cubicBezTo>
                    <a:pt x="2683216" y="1395327"/>
                    <a:pt x="3839629" y="1147006"/>
                    <a:pt x="6140714" y="1459714"/>
                  </a:cubicBezTo>
                  <a:cubicBezTo>
                    <a:pt x="7035270" y="1583877"/>
                    <a:pt x="9224514" y="1167099"/>
                    <a:pt x="10415284" y="106311"/>
                  </a:cubicBezTo>
                  <a:close/>
                </a:path>
              </a:pathLst>
            </a:custGeom>
            <a:gradFill>
              <a:gsLst>
                <a:gs pos="0">
                  <a:schemeClr val="lt1"/>
                </a:gs>
                <a:gs pos="100000">
                  <a:srgbClr val="EBFCF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1800">
                  <a:solidFill>
                    <a:schemeClr val="lt1"/>
                  </a:solidFill>
                  <a:latin typeface="Calibri"/>
                  <a:ea typeface="Calibri"/>
                  <a:cs typeface="Calibri"/>
                  <a:sym typeface="Calibri"/>
                </a:rPr>
                <a:t>v</a:t>
              </a:r>
              <a:endParaRPr/>
            </a:p>
          </p:txBody>
        </p:sp>
        <p:grpSp>
          <p:nvGrpSpPr>
            <p:cNvPr id="106" name="Google Shape;106;p14"/>
            <p:cNvGrpSpPr/>
            <p:nvPr/>
          </p:nvGrpSpPr>
          <p:grpSpPr>
            <a:xfrm>
              <a:off x="-32401" y="0"/>
              <a:ext cx="6737542" cy="3826042"/>
              <a:chOff x="209619" y="0"/>
              <a:chExt cx="5728562" cy="3826042"/>
            </a:xfrm>
          </p:grpSpPr>
          <p:sp>
            <p:nvSpPr>
              <p:cNvPr id="107" name="Google Shape;107;p14"/>
              <p:cNvSpPr/>
              <p:nvPr/>
            </p:nvSpPr>
            <p:spPr>
              <a:xfrm>
                <a:off x="1208913" y="0"/>
                <a:ext cx="4729268" cy="2475166"/>
              </a:xfrm>
              <a:custGeom>
                <a:avLst/>
                <a:gdLst/>
                <a:ahLst/>
                <a:cxnLst/>
                <a:rect l="l" t="t" r="r" b="b"/>
                <a:pathLst>
                  <a:path w="4729268" h="2475166" extrusionOk="0">
                    <a:moveTo>
                      <a:pt x="141588" y="0"/>
                    </a:moveTo>
                    <a:lnTo>
                      <a:pt x="4729268" y="0"/>
                    </a:lnTo>
                    <a:lnTo>
                      <a:pt x="4626749" y="119231"/>
                    </a:lnTo>
                    <a:cubicBezTo>
                      <a:pt x="3478409" y="1454767"/>
                      <a:pt x="3478409" y="1454767"/>
                      <a:pt x="3478409" y="1454767"/>
                    </a:cubicBezTo>
                    <a:cubicBezTo>
                      <a:pt x="3131056" y="1855638"/>
                      <a:pt x="3131056" y="1855638"/>
                      <a:pt x="3131056" y="1855638"/>
                    </a:cubicBezTo>
                    <a:cubicBezTo>
                      <a:pt x="2915360" y="2107934"/>
                      <a:pt x="2643640" y="2284542"/>
                      <a:pt x="2349510" y="2382657"/>
                    </a:cubicBezTo>
                    <a:cubicBezTo>
                      <a:pt x="2164628" y="2444330"/>
                      <a:pt x="1974144" y="2475166"/>
                      <a:pt x="1780858" y="2475166"/>
                    </a:cubicBezTo>
                    <a:cubicBezTo>
                      <a:pt x="1369076" y="2475166"/>
                      <a:pt x="957293" y="2332198"/>
                      <a:pt x="618343" y="2043459"/>
                    </a:cubicBezTo>
                    <a:cubicBezTo>
                      <a:pt x="50764" y="1554470"/>
                      <a:pt x="-133239" y="784094"/>
                      <a:pt x="96047" y="115165"/>
                    </a:cubicBezTo>
                    <a:close/>
                  </a:path>
                </a:pathLst>
              </a:custGeom>
              <a:solidFill>
                <a:schemeClr val="lt1"/>
              </a:solidFill>
              <a:ln>
                <a:noFill/>
              </a:ln>
              <a:effectLst>
                <a:outerShdw blurRad="101600" dist="38100" dir="2700000" algn="tl" rotWithShape="0">
                  <a:srgbClr val="000000">
                    <a:alpha val="5882"/>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4"/>
              <p:cNvSpPr/>
              <p:nvPr/>
            </p:nvSpPr>
            <p:spPr>
              <a:xfrm>
                <a:off x="209619" y="582"/>
                <a:ext cx="5728000" cy="3825460"/>
              </a:xfrm>
              <a:custGeom>
                <a:avLst/>
                <a:gdLst/>
                <a:ahLst/>
                <a:cxnLst/>
                <a:rect l="l" t="t" r="r" b="b"/>
                <a:pathLst>
                  <a:path w="5414398" h="3272768" extrusionOk="0">
                    <a:moveTo>
                      <a:pt x="711768" y="0"/>
                    </a:moveTo>
                    <a:lnTo>
                      <a:pt x="5414398" y="0"/>
                    </a:lnTo>
                    <a:lnTo>
                      <a:pt x="5367108" y="54895"/>
                    </a:lnTo>
                    <a:cubicBezTo>
                      <a:pt x="4056223" y="1576571"/>
                      <a:pt x="4056223" y="1576571"/>
                      <a:pt x="4056223" y="1576571"/>
                    </a:cubicBezTo>
                    <a:cubicBezTo>
                      <a:pt x="3319443" y="2434483"/>
                      <a:pt x="3319443" y="2434483"/>
                      <a:pt x="3319443" y="2434483"/>
                    </a:cubicBezTo>
                    <a:cubicBezTo>
                      <a:pt x="3131747" y="2653166"/>
                      <a:pt x="3131747" y="2653166"/>
                      <a:pt x="3131747" y="2653166"/>
                    </a:cubicBezTo>
                    <a:cubicBezTo>
                      <a:pt x="2778765" y="3062496"/>
                      <a:pt x="2280108" y="3272768"/>
                      <a:pt x="1778649" y="3272768"/>
                    </a:cubicBezTo>
                    <a:cubicBezTo>
                      <a:pt x="1366837" y="3272768"/>
                      <a:pt x="955025" y="3129783"/>
                      <a:pt x="618852" y="2841009"/>
                    </a:cubicBezTo>
                    <a:cubicBezTo>
                      <a:pt x="-126332" y="2198977"/>
                      <a:pt x="-210376" y="1071917"/>
                      <a:pt x="431155" y="326151"/>
                    </a:cubicBezTo>
                    <a:cubicBezTo>
                      <a:pt x="497339" y="249227"/>
                      <a:pt x="559387" y="177110"/>
                      <a:pt x="617556" y="109500"/>
                    </a:cubicBezTo>
                    <a:close/>
                  </a:path>
                </a:pathLst>
              </a:custGeom>
              <a:gradFill>
                <a:gsLst>
                  <a:gs pos="0">
                    <a:srgbClr val="01A0D9"/>
                  </a:gs>
                  <a:gs pos="100000">
                    <a:srgbClr val="3EDCFC"/>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9" name="Google Shape;109;p14"/>
            <p:cNvGrpSpPr/>
            <p:nvPr/>
          </p:nvGrpSpPr>
          <p:grpSpPr>
            <a:xfrm>
              <a:off x="570366" y="162390"/>
              <a:ext cx="4028479" cy="3012470"/>
              <a:chOff x="1328201" y="905875"/>
              <a:chExt cx="3330968" cy="2490874"/>
            </a:xfrm>
          </p:grpSpPr>
          <p:sp>
            <p:nvSpPr>
              <p:cNvPr id="110" name="Google Shape;110;p14"/>
              <p:cNvSpPr/>
              <p:nvPr/>
            </p:nvSpPr>
            <p:spPr>
              <a:xfrm>
                <a:off x="1481486" y="1284512"/>
                <a:ext cx="3177683" cy="21122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3200" dirty="0">
                    <a:solidFill>
                      <a:schemeClr val="lt1"/>
                    </a:solidFill>
                    <a:latin typeface="Impact"/>
                    <a:ea typeface="Impact"/>
                    <a:cs typeface="Impact"/>
                    <a:sym typeface="Impact"/>
                  </a:rPr>
                  <a:t>आइये </a:t>
                </a:r>
                <a:endParaRPr dirty="0"/>
              </a:p>
              <a:p>
                <a:pPr marL="0" marR="0" lvl="0" indent="0" algn="l" rtl="0">
                  <a:spcBef>
                    <a:spcPts val="0"/>
                  </a:spcBef>
                  <a:spcAft>
                    <a:spcPts val="0"/>
                  </a:spcAft>
                  <a:buNone/>
                </a:pPr>
                <a:r>
                  <a:rPr lang="hi-IN" sz="3200" dirty="0">
                    <a:solidFill>
                      <a:schemeClr val="lt1"/>
                    </a:solidFill>
                    <a:latin typeface="Impact"/>
                    <a:ea typeface="Impact"/>
                    <a:cs typeface="Impact"/>
                    <a:sym typeface="Impact"/>
                  </a:rPr>
                  <a:t>विशिष्ट लर्निंग डिसेबिलिटी </a:t>
                </a:r>
                <a:endParaRPr dirty="0"/>
              </a:p>
              <a:p>
                <a:pPr marL="0" marR="0" lvl="0" indent="0" algn="l" rtl="0">
                  <a:spcBef>
                    <a:spcPts val="0"/>
                  </a:spcBef>
                  <a:spcAft>
                    <a:spcPts val="0"/>
                  </a:spcAft>
                  <a:buNone/>
                </a:pPr>
                <a:r>
                  <a:rPr lang="hi-IN" sz="3200" dirty="0">
                    <a:solidFill>
                      <a:schemeClr val="lt1"/>
                    </a:solidFill>
                    <a:latin typeface="Impact"/>
                    <a:ea typeface="Impact"/>
                    <a:cs typeface="Impact"/>
                    <a:sym typeface="Impact"/>
                  </a:rPr>
                  <a:t>के बारे में बात करते हैं </a:t>
                </a:r>
                <a:endParaRPr lang="en-US" sz="3200" dirty="0">
                  <a:solidFill>
                    <a:schemeClr val="lt1"/>
                  </a:solidFill>
                  <a:latin typeface="Impact"/>
                  <a:ea typeface="Impact"/>
                  <a:cs typeface="Impact"/>
                  <a:sym typeface="Impact"/>
                </a:endParaRPr>
              </a:p>
              <a:p>
                <a:pPr marL="0" marR="0" lvl="0" indent="0" algn="l" rtl="0">
                  <a:spcBef>
                    <a:spcPts val="0"/>
                  </a:spcBef>
                  <a:spcAft>
                    <a:spcPts val="0"/>
                  </a:spcAft>
                  <a:buNone/>
                </a:pPr>
                <a:r>
                  <a:rPr lang="hi-IN" sz="2100" dirty="0">
                    <a:solidFill>
                      <a:schemeClr val="lt1"/>
                    </a:solidFill>
                    <a:latin typeface="Impact"/>
                    <a:ea typeface="Impact"/>
                    <a:cs typeface="Impact"/>
                    <a:sym typeface="Impact"/>
                  </a:rPr>
                  <a:t>(</a:t>
                </a:r>
                <a:r>
                  <a:rPr lang="hi-IN" sz="2100" cap="none" dirty="0">
                    <a:solidFill>
                      <a:schemeClr val="lt1"/>
                    </a:solidFill>
                    <a:latin typeface="Impact"/>
                    <a:ea typeface="Impact"/>
                    <a:cs typeface="Impact"/>
                    <a:sym typeface="Impact"/>
                  </a:rPr>
                  <a:t>एस</a:t>
                </a:r>
                <a:r>
                  <a:rPr lang="hi-IN" sz="2100" dirty="0">
                    <a:solidFill>
                      <a:schemeClr val="lt1"/>
                    </a:solidFill>
                    <a:latin typeface="Impact"/>
                    <a:ea typeface="Impact"/>
                    <a:cs typeface="Impact"/>
                    <a:sym typeface="Impact"/>
                  </a:rPr>
                  <a:t> </a:t>
                </a:r>
                <a:r>
                  <a:rPr lang="hi-IN" sz="2100" cap="none" dirty="0">
                    <a:solidFill>
                      <a:schemeClr val="lt1"/>
                    </a:solidFill>
                    <a:latin typeface="Impact"/>
                    <a:ea typeface="Impact"/>
                    <a:cs typeface="Impact"/>
                    <a:sym typeface="Impact"/>
                  </a:rPr>
                  <a:t>एल</a:t>
                </a:r>
                <a:r>
                  <a:rPr lang="hi-IN" sz="2100" dirty="0">
                    <a:solidFill>
                      <a:schemeClr val="lt1"/>
                    </a:solidFill>
                    <a:latin typeface="Impact"/>
                    <a:ea typeface="Impact"/>
                    <a:cs typeface="Impact"/>
                    <a:sym typeface="Impact"/>
                  </a:rPr>
                  <a:t> </a:t>
                </a:r>
                <a:r>
                  <a:rPr lang="hi-IN" sz="2100" cap="none" dirty="0">
                    <a:solidFill>
                      <a:schemeClr val="lt1"/>
                    </a:solidFill>
                    <a:latin typeface="Impact"/>
                    <a:ea typeface="Impact"/>
                    <a:cs typeface="Impact"/>
                    <a:sym typeface="Impact"/>
                  </a:rPr>
                  <a:t>डी</a:t>
                </a:r>
                <a:r>
                  <a:rPr lang="hi-IN" sz="2100" dirty="0">
                    <a:solidFill>
                      <a:schemeClr val="lt1"/>
                    </a:solidFill>
                    <a:latin typeface="Impact"/>
                    <a:ea typeface="Impact"/>
                    <a:cs typeface="Impact"/>
                    <a:sym typeface="Impact"/>
                  </a:rPr>
                  <a:t>)</a:t>
                </a:r>
                <a:endParaRPr sz="2100" cap="none" dirty="0">
                  <a:solidFill>
                    <a:schemeClr val="lt1"/>
                  </a:solidFill>
                  <a:latin typeface="Impact"/>
                  <a:ea typeface="Impact"/>
                  <a:cs typeface="Impact"/>
                  <a:sym typeface="Impact"/>
                </a:endParaRPr>
              </a:p>
            </p:txBody>
          </p:sp>
          <p:sp>
            <p:nvSpPr>
              <p:cNvPr id="111" name="Google Shape;111;p14"/>
              <p:cNvSpPr/>
              <p:nvPr/>
            </p:nvSpPr>
            <p:spPr>
              <a:xfrm>
                <a:off x="1328201" y="905875"/>
                <a:ext cx="864230" cy="1171501"/>
              </a:xfrm>
              <a:custGeom>
                <a:avLst/>
                <a:gdLst/>
                <a:ahLst/>
                <a:cxnLst/>
                <a:rect l="l" t="t" r="r" b="b"/>
                <a:pathLst>
                  <a:path w="515" h="755" extrusionOk="0">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rgbClr val="92E3FC">
                  <a:alpha val="8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2" name="Google Shape;112;p14"/>
            <p:cNvSpPr txBox="1"/>
            <p:nvPr/>
          </p:nvSpPr>
          <p:spPr>
            <a:xfrm>
              <a:off x="6470182" y="355483"/>
              <a:ext cx="5385268" cy="41933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b="1" dirty="0">
                  <a:solidFill>
                    <a:srgbClr val="01A0D9"/>
                  </a:solidFill>
                  <a:latin typeface="Calibri"/>
                  <a:ea typeface="Calibri"/>
                  <a:cs typeface="Calibri"/>
                  <a:sym typeface="Calibri"/>
                </a:rPr>
                <a:t>वास्तविकता </a:t>
              </a:r>
              <a:endParaRPr sz="1800" b="1" dirty="0">
                <a:solidFill>
                  <a:srgbClr val="01A0D9"/>
                </a:solidFill>
                <a:latin typeface="Calibri"/>
                <a:ea typeface="Calibri"/>
                <a:cs typeface="Calibri"/>
                <a:sym typeface="Calibri"/>
              </a:endParaRPr>
            </a:p>
            <a:p>
              <a:pPr marL="0" marR="0" lvl="0" indent="0" algn="l" rtl="0">
                <a:spcBef>
                  <a:spcPts val="0"/>
                </a:spcBef>
                <a:spcAft>
                  <a:spcPts val="0"/>
                </a:spcAft>
                <a:buNone/>
              </a:pPr>
              <a:r>
                <a:rPr lang="hi-IN" sz="1600" dirty="0">
                  <a:solidFill>
                    <a:schemeClr val="dk1"/>
                  </a:solidFill>
                </a:rPr>
                <a:t>ऐसे बच्चे जो लर्निंग डिसेबिलिटी के कंडीशन से गुजर रहे होते हैं , वे  अच्छे से बोल पाने  में सक्षम होते हैं ,बुद्धिमान होते हैं ,लेकिन उन्हें अक्सर  पढ़ाई के दौरान चुनौतियों का सामना करना पड़ता है , जिसका असर बच्चे के भावनात्मक और व्यावहारिक जीवन यापन पे पड़ता है।  </a:t>
              </a:r>
              <a:r>
                <a:rPr lang="hi-IN"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hi-IN" sz="1800" b="1" dirty="0">
                  <a:solidFill>
                    <a:srgbClr val="01A0D9"/>
                  </a:solidFill>
                  <a:latin typeface="Calibri"/>
                  <a:ea typeface="Calibri"/>
                  <a:cs typeface="Calibri"/>
                  <a:sym typeface="Calibri"/>
                </a:rPr>
                <a:t>यह देखा गया है </a:t>
              </a:r>
              <a:endParaRPr sz="1800" b="1" dirty="0">
                <a:solidFill>
                  <a:srgbClr val="01A0D9"/>
                </a:solidFill>
                <a:latin typeface="Calibri"/>
                <a:ea typeface="Calibri"/>
                <a:cs typeface="Calibri"/>
                <a:sym typeface="Calibri"/>
              </a:endParaRPr>
            </a:p>
            <a:p>
              <a:pPr marL="0" marR="0" lvl="0" indent="0" algn="l" rtl="0">
                <a:spcBef>
                  <a:spcPts val="0"/>
                </a:spcBef>
                <a:spcAft>
                  <a:spcPts val="0"/>
                </a:spcAft>
                <a:buNone/>
              </a:pPr>
              <a:r>
                <a:rPr lang="hi-IN" sz="1800" dirty="0">
                  <a:solidFill>
                    <a:schemeClr val="dk1"/>
                  </a:solidFill>
                  <a:latin typeface="Calibri"/>
                  <a:ea typeface="Calibri"/>
                  <a:cs typeface="Calibri"/>
                  <a:sym typeface="Calibri"/>
                </a:rPr>
                <a:t>इस कारण माता-पिता और अध्यापक थोड़े परेशान हो जाते हैं। भूल वश , बच्चे की प्रेरणा और रूचि का कम होना उनके व्यवहार का कारण मान लिया जाता है I</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hi-IN" sz="1800" b="1" dirty="0">
                  <a:solidFill>
                    <a:srgbClr val="01A0D9"/>
                  </a:solidFill>
                  <a:latin typeface="Calibri"/>
                  <a:ea typeface="Calibri"/>
                  <a:cs typeface="Calibri"/>
                  <a:sym typeface="Calibri"/>
                </a:rPr>
                <a:t>बच्चे पर प्रभाव</a:t>
              </a:r>
              <a:endParaRPr sz="1800" b="1" dirty="0">
                <a:solidFill>
                  <a:srgbClr val="01A0D9"/>
                </a:solidFill>
                <a:latin typeface="Calibri"/>
                <a:ea typeface="Calibri"/>
                <a:cs typeface="Calibri"/>
                <a:sym typeface="Calibri"/>
              </a:endParaRPr>
            </a:p>
            <a:p>
              <a:pPr marL="0" marR="0" lvl="0" indent="0" algn="l" rtl="0">
                <a:spcBef>
                  <a:spcPts val="0"/>
                </a:spcBef>
                <a:spcAft>
                  <a:spcPts val="0"/>
                </a:spcAft>
                <a:buNone/>
              </a:pPr>
              <a:r>
                <a:rPr lang="hi-IN" sz="1800" dirty="0">
                  <a:solidFill>
                    <a:schemeClr val="dk1"/>
                  </a:solidFill>
                  <a:latin typeface="Calibri"/>
                  <a:ea typeface="Calibri"/>
                  <a:cs typeface="Calibri"/>
                  <a:sym typeface="Calibri"/>
                </a:rPr>
                <a:t>बच्चे को गलत समझा जा सकता है ,और वे निराशा महसूस कर सकते है।</a:t>
              </a:r>
            </a:p>
          </p:txBody>
        </p:sp>
        <p:pic>
          <p:nvPicPr>
            <p:cNvPr id="113" name="Google Shape;113;p14" descr="C:\Users\Ambik\AppData\Local\Microsoft\Windows\INetCache\IE\40HF0M57\child-black-silhouette-girl-1380920474ZFl[1].jpg"/>
            <p:cNvPicPr preferRelativeResize="0"/>
            <p:nvPr/>
          </p:nvPicPr>
          <p:blipFill rotWithShape="1">
            <a:blip r:embed="rId3">
              <a:alphaModFix/>
            </a:blip>
            <a:srcRect b="9204"/>
            <a:stretch/>
          </p:blipFill>
          <p:spPr>
            <a:xfrm>
              <a:off x="104023" y="3882408"/>
              <a:ext cx="2573274" cy="2822990"/>
            </a:xfrm>
            <a:prstGeom prst="rect">
              <a:avLst/>
            </a:prstGeom>
            <a:noFill/>
            <a:ln>
              <a:noFill/>
            </a:ln>
          </p:spPr>
        </p:pic>
        <p:sp>
          <p:nvSpPr>
            <p:cNvPr id="114" name="Google Shape;114;p14"/>
            <p:cNvSpPr txBox="1"/>
            <p:nvPr/>
          </p:nvSpPr>
          <p:spPr>
            <a:xfrm>
              <a:off x="2169164" y="4859440"/>
              <a:ext cx="8602035"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b="1">
                  <a:solidFill>
                    <a:srgbClr val="01A0D9"/>
                  </a:solidFill>
                  <a:latin typeface="Calibri"/>
                  <a:ea typeface="Calibri"/>
                  <a:cs typeface="Calibri"/>
                  <a:sym typeface="Calibri"/>
                </a:rPr>
                <a:t>समस्या को समझना  </a:t>
              </a:r>
              <a:endParaRPr sz="1800" b="1">
                <a:solidFill>
                  <a:srgbClr val="01A0D9"/>
                </a:solidFill>
                <a:latin typeface="Calibri"/>
                <a:ea typeface="Calibri"/>
                <a:cs typeface="Calibri"/>
                <a:sym typeface="Calibri"/>
              </a:endParaRPr>
            </a:p>
            <a:p>
              <a:pPr marL="0" marR="0" lvl="0" indent="0" algn="l" rtl="0">
                <a:spcBef>
                  <a:spcPts val="0"/>
                </a:spcBef>
                <a:spcAft>
                  <a:spcPts val="0"/>
                </a:spcAft>
                <a:buNone/>
              </a:pPr>
              <a:r>
                <a:rPr lang="hi-IN" sz="1800">
                  <a:solidFill>
                    <a:schemeClr val="dk1"/>
                  </a:solidFill>
                  <a:latin typeface="Calibri"/>
                  <a:ea typeface="Calibri"/>
                  <a:cs typeface="Calibri"/>
                  <a:sym typeface="Calibri"/>
                </a:rPr>
                <a:t>इन बच्चों को परेशानी होती है  </a:t>
              </a:r>
              <a:endParaRPr/>
            </a:p>
            <a:p>
              <a:pPr marL="0" marR="0" lvl="0" indent="-114300" algn="l" rtl="0">
                <a:spcBef>
                  <a:spcPts val="0"/>
                </a:spcBef>
                <a:spcAft>
                  <a:spcPts val="0"/>
                </a:spcAft>
                <a:buClr>
                  <a:schemeClr val="dk1"/>
                </a:buClr>
                <a:buSzPts val="1800"/>
                <a:buFont typeface="Noto Sans Symbols"/>
                <a:buChar char="❖"/>
              </a:pPr>
              <a:r>
                <a:rPr lang="hi-IN" sz="1800">
                  <a:solidFill>
                    <a:schemeClr val="dk1"/>
                  </a:solidFill>
                  <a:latin typeface="Calibri"/>
                  <a:ea typeface="Calibri"/>
                  <a:cs typeface="Calibri"/>
                  <a:sym typeface="Calibri"/>
                </a:rPr>
                <a:t>देखने और सुनने के अनुभव से मिलने वाली जानकारी को समझने में </a:t>
              </a:r>
              <a:endParaRPr sz="1800">
                <a:solidFill>
                  <a:schemeClr val="dk1"/>
                </a:solidFill>
                <a:latin typeface="Calibri"/>
                <a:ea typeface="Calibri"/>
                <a:cs typeface="Calibri"/>
                <a:sym typeface="Calibri"/>
              </a:endParaRPr>
            </a:p>
            <a:p>
              <a:pPr marL="0" marR="0" lvl="0" indent="-114300" algn="l" rtl="0">
                <a:spcBef>
                  <a:spcPts val="0"/>
                </a:spcBef>
                <a:spcAft>
                  <a:spcPts val="0"/>
                </a:spcAft>
                <a:buClr>
                  <a:schemeClr val="dk1"/>
                </a:buClr>
                <a:buSzPts val="1800"/>
                <a:buFont typeface="Noto Sans Symbols"/>
                <a:buChar char="❖"/>
              </a:pPr>
              <a:r>
                <a:rPr lang="hi-IN" sz="1800">
                  <a:solidFill>
                    <a:schemeClr val="dk1"/>
                  </a:solidFill>
                  <a:latin typeface="Calibri"/>
                  <a:ea typeface="Calibri"/>
                  <a:cs typeface="Calibri"/>
                  <a:sym typeface="Calibri"/>
                </a:rPr>
                <a:t>पढ़ने, लिखने या फिर गणित का काम करने के लिए जानकारी को व्यवस्थित करने में </a:t>
              </a:r>
              <a:endParaRPr sz="1800">
                <a:solidFill>
                  <a:schemeClr val="dk1"/>
                </a:solidFill>
                <a:latin typeface="Calibri"/>
                <a:ea typeface="Calibri"/>
                <a:cs typeface="Calibri"/>
                <a:sym typeface="Calibri"/>
              </a:endParaRPr>
            </a:p>
          </p:txBody>
        </p:sp>
        <p:pic>
          <p:nvPicPr>
            <p:cNvPr id="115" name="Google Shape;115;p14" descr="ND Logo + Tag.jpg"/>
            <p:cNvPicPr preferRelativeResize="0"/>
            <p:nvPr/>
          </p:nvPicPr>
          <p:blipFill rotWithShape="1">
            <a:blip r:embed="rId4">
              <a:alphaModFix/>
            </a:blip>
            <a:srcRect/>
            <a:stretch/>
          </p:blipFill>
          <p:spPr>
            <a:xfrm>
              <a:off x="10487526" y="6083969"/>
              <a:ext cx="1219200" cy="537183"/>
            </a:xfrm>
            <a:prstGeom prst="rect">
              <a:avLst/>
            </a:prstGeom>
            <a:noFill/>
            <a:ln>
              <a:noFill/>
            </a:ln>
          </p:spPr>
        </p:pic>
      </p:grpSp>
      <p:sp>
        <p:nvSpPr>
          <p:cNvPr id="116" name="Google Shape;116;p14"/>
          <p:cNvSpPr/>
          <p:nvPr/>
        </p:nvSpPr>
        <p:spPr>
          <a:xfrm>
            <a:off x="0" y="-97134"/>
            <a:ext cx="65" cy="651468"/>
          </a:xfrm>
          <a:prstGeom prst="rect">
            <a:avLst/>
          </a:prstGeom>
          <a:solidFill>
            <a:srgbClr val="F8F9F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02124"/>
              </a:buClr>
              <a:buSzPts val="1800"/>
              <a:buFont typeface="Arial"/>
              <a:buNone/>
            </a:pPr>
            <a:br>
              <a:rPr lang="hi-IN" sz="1800" b="0" i="0" u="none" strike="noStrike" cap="none">
                <a:solidFill>
                  <a:srgbClr val="202124"/>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15"/>
          <p:cNvGrpSpPr/>
          <p:nvPr/>
        </p:nvGrpSpPr>
        <p:grpSpPr>
          <a:xfrm>
            <a:off x="1325909" y="0"/>
            <a:ext cx="11012007" cy="6627501"/>
            <a:chOff x="1149392" y="-6349"/>
            <a:chExt cx="11012007" cy="6627501"/>
          </a:xfrm>
        </p:grpSpPr>
        <p:grpSp>
          <p:nvGrpSpPr>
            <p:cNvPr id="122" name="Google Shape;122;p15"/>
            <p:cNvGrpSpPr/>
            <p:nvPr/>
          </p:nvGrpSpPr>
          <p:grpSpPr>
            <a:xfrm>
              <a:off x="2085974" y="-6349"/>
              <a:ext cx="9746362" cy="1202154"/>
              <a:chOff x="2336800" y="-6350"/>
              <a:chExt cx="7495821" cy="1374775"/>
            </a:xfrm>
          </p:grpSpPr>
          <p:sp>
            <p:nvSpPr>
              <p:cNvPr id="123" name="Google Shape;123;p15"/>
              <p:cNvSpPr/>
              <p:nvPr/>
            </p:nvSpPr>
            <p:spPr>
              <a:xfrm>
                <a:off x="2336800" y="1"/>
                <a:ext cx="7495821" cy="1282700"/>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3EDCFC"/>
                  </a:gs>
                  <a:gs pos="63000">
                    <a:srgbClr val="01A0D9"/>
                  </a:gs>
                  <a:gs pos="100000">
                    <a:srgbClr val="01A0D9"/>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5"/>
              <p:cNvSpPr/>
              <p:nvPr/>
            </p:nvSpPr>
            <p:spPr>
              <a:xfrm>
                <a:off x="2798763" y="-6350"/>
                <a:ext cx="1447800" cy="1282700"/>
              </a:xfrm>
              <a:custGeom>
                <a:avLst/>
                <a:gdLst/>
                <a:ahLst/>
                <a:cxnLst/>
                <a:rect l="l" t="t" r="r" b="b"/>
                <a:pathLst>
                  <a:path w="492" h="434" extrusionOk="0">
                    <a:moveTo>
                      <a:pt x="492" y="434"/>
                    </a:moveTo>
                    <a:cubicBezTo>
                      <a:pt x="438" y="414"/>
                      <a:pt x="391" y="378"/>
                      <a:pt x="360" y="330"/>
                    </a:cubicBezTo>
                    <a:cubicBezTo>
                      <a:pt x="320" y="267"/>
                      <a:pt x="270" y="207"/>
                      <a:pt x="217" y="139"/>
                    </a:cubicBezTo>
                    <a:cubicBezTo>
                      <a:pt x="193" y="108"/>
                      <a:pt x="169" y="82"/>
                      <a:pt x="132" y="56"/>
                    </a:cubicBezTo>
                    <a:cubicBezTo>
                      <a:pt x="106" y="38"/>
                      <a:pt x="71" y="22"/>
                      <a:pt x="41" y="11"/>
                    </a:cubicBezTo>
                    <a:cubicBezTo>
                      <a:pt x="30" y="7"/>
                      <a:pt x="15" y="4"/>
                      <a:pt x="0" y="2"/>
                    </a:cubicBezTo>
                    <a:cubicBezTo>
                      <a:pt x="70" y="0"/>
                      <a:pt x="119" y="7"/>
                      <a:pt x="151" y="22"/>
                    </a:cubicBezTo>
                    <a:cubicBezTo>
                      <a:pt x="179" y="36"/>
                      <a:pt x="213" y="55"/>
                      <a:pt x="237" y="74"/>
                    </a:cubicBezTo>
                    <a:cubicBezTo>
                      <a:pt x="271" y="103"/>
                      <a:pt x="293" y="131"/>
                      <a:pt x="314" y="164"/>
                    </a:cubicBezTo>
                    <a:cubicBezTo>
                      <a:pt x="361" y="236"/>
                      <a:pt x="405" y="300"/>
                      <a:pt x="439" y="365"/>
                    </a:cubicBezTo>
                    <a:cubicBezTo>
                      <a:pt x="453" y="391"/>
                      <a:pt x="471" y="414"/>
                      <a:pt x="492" y="434"/>
                    </a:cubicBezTo>
                    <a:close/>
                  </a:path>
                </a:pathLst>
              </a:custGeom>
              <a:solidFill>
                <a:schemeClr val="lt1"/>
              </a:solidFill>
              <a:ln>
                <a:noFill/>
              </a:ln>
              <a:effectLst>
                <a:outerShdw blurRad="1397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5"/>
              <p:cNvSpPr/>
              <p:nvPr/>
            </p:nvSpPr>
            <p:spPr>
              <a:xfrm>
                <a:off x="7948613" y="0"/>
                <a:ext cx="1447800" cy="1276350"/>
              </a:xfrm>
              <a:custGeom>
                <a:avLst/>
                <a:gdLst/>
                <a:ahLst/>
                <a:cxnLst/>
                <a:rect l="l" t="t" r="r" b="b"/>
                <a:pathLst>
                  <a:path w="492" h="432" extrusionOk="0">
                    <a:moveTo>
                      <a:pt x="0" y="432"/>
                    </a:moveTo>
                    <a:cubicBezTo>
                      <a:pt x="54" y="412"/>
                      <a:pt x="101" y="376"/>
                      <a:pt x="132" y="328"/>
                    </a:cubicBezTo>
                    <a:cubicBezTo>
                      <a:pt x="171" y="265"/>
                      <a:pt x="221" y="205"/>
                      <a:pt x="275" y="137"/>
                    </a:cubicBezTo>
                    <a:cubicBezTo>
                      <a:pt x="299" y="106"/>
                      <a:pt x="323" y="80"/>
                      <a:pt x="360" y="54"/>
                    </a:cubicBezTo>
                    <a:cubicBezTo>
                      <a:pt x="385" y="36"/>
                      <a:pt x="421" y="20"/>
                      <a:pt x="450" y="9"/>
                    </a:cubicBezTo>
                    <a:cubicBezTo>
                      <a:pt x="462" y="5"/>
                      <a:pt x="476" y="2"/>
                      <a:pt x="492" y="0"/>
                    </a:cubicBezTo>
                    <a:cubicBezTo>
                      <a:pt x="428" y="0"/>
                      <a:pt x="373" y="5"/>
                      <a:pt x="341" y="20"/>
                    </a:cubicBezTo>
                    <a:cubicBezTo>
                      <a:pt x="313" y="34"/>
                      <a:pt x="279" y="53"/>
                      <a:pt x="255" y="72"/>
                    </a:cubicBezTo>
                    <a:cubicBezTo>
                      <a:pt x="221" y="101"/>
                      <a:pt x="199" y="129"/>
                      <a:pt x="178" y="162"/>
                    </a:cubicBezTo>
                    <a:cubicBezTo>
                      <a:pt x="131" y="234"/>
                      <a:pt x="86" y="298"/>
                      <a:pt x="52" y="363"/>
                    </a:cubicBezTo>
                    <a:cubicBezTo>
                      <a:pt x="39" y="389"/>
                      <a:pt x="21" y="412"/>
                      <a:pt x="0" y="432"/>
                    </a:cubicBezTo>
                    <a:close/>
                  </a:path>
                </a:pathLst>
              </a:custGeom>
              <a:solidFill>
                <a:schemeClr val="lt1"/>
              </a:solidFill>
              <a:ln>
                <a:noFill/>
              </a:ln>
              <a:effectLst>
                <a:outerShdw blurRad="1524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5"/>
              <p:cNvSpPr/>
              <p:nvPr/>
            </p:nvSpPr>
            <p:spPr>
              <a:xfrm>
                <a:off x="2819401" y="0"/>
                <a:ext cx="6565900" cy="1368425"/>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01A0D9"/>
                  </a:gs>
                  <a:gs pos="100000">
                    <a:srgbClr val="3EDCFC"/>
                  </a:gs>
                </a:gsLst>
                <a:lin ang="4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7" name="Google Shape;127;p15"/>
            <p:cNvSpPr/>
            <p:nvPr/>
          </p:nvSpPr>
          <p:spPr>
            <a:xfrm>
              <a:off x="5053543" y="81653"/>
              <a:ext cx="3998210" cy="95410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cap="none">
                  <a:solidFill>
                    <a:schemeClr val="lt1"/>
                  </a:solidFill>
                  <a:latin typeface="Impact"/>
                  <a:ea typeface="Impact"/>
                  <a:cs typeface="Impact"/>
                  <a:sym typeface="Impact"/>
                </a:rPr>
                <a:t>एस</a:t>
              </a:r>
              <a:r>
                <a:rPr lang="hi-IN" sz="2800">
                  <a:solidFill>
                    <a:schemeClr val="lt1"/>
                  </a:solidFill>
                  <a:latin typeface="Impact"/>
                  <a:ea typeface="Impact"/>
                  <a:cs typeface="Impact"/>
                  <a:sym typeface="Impact"/>
                </a:rPr>
                <a:t> </a:t>
              </a:r>
              <a:r>
                <a:rPr lang="hi-IN" sz="2800" cap="none">
                  <a:solidFill>
                    <a:schemeClr val="lt1"/>
                  </a:solidFill>
                  <a:latin typeface="Impact"/>
                  <a:ea typeface="Impact"/>
                  <a:cs typeface="Impact"/>
                  <a:sym typeface="Impact"/>
                </a:rPr>
                <a:t>एल डी से प्रभावित </a:t>
              </a:r>
              <a:endParaRPr/>
            </a:p>
            <a:p>
              <a:pPr marL="0" marR="0" lvl="0" indent="0" algn="ctr" rtl="0">
                <a:spcBef>
                  <a:spcPts val="0"/>
                </a:spcBef>
                <a:spcAft>
                  <a:spcPts val="0"/>
                </a:spcAft>
                <a:buNone/>
              </a:pPr>
              <a:r>
                <a:rPr lang="hi-IN" sz="2800" cap="none">
                  <a:solidFill>
                    <a:schemeClr val="lt1"/>
                  </a:solidFill>
                  <a:latin typeface="Impact"/>
                  <a:ea typeface="Impact"/>
                  <a:cs typeface="Impact"/>
                  <a:sym typeface="Impact"/>
                </a:rPr>
                <a:t>बच्चा वह है जो..... </a:t>
              </a:r>
              <a:endParaRPr sz="2800" cap="none">
                <a:solidFill>
                  <a:schemeClr val="lt1"/>
                </a:solidFill>
                <a:latin typeface="Impact"/>
                <a:ea typeface="Impact"/>
                <a:cs typeface="Impact"/>
                <a:sym typeface="Impact"/>
              </a:endParaRPr>
            </a:p>
          </p:txBody>
        </p:sp>
        <p:sp>
          <p:nvSpPr>
            <p:cNvPr id="128" name="Google Shape;128;p15"/>
            <p:cNvSpPr/>
            <p:nvPr/>
          </p:nvSpPr>
          <p:spPr>
            <a:xfrm>
              <a:off x="1747147" y="1385531"/>
              <a:ext cx="901760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cap="none">
                  <a:solidFill>
                    <a:schemeClr val="bg2"/>
                  </a:solidFill>
                  <a:latin typeface="Open Sans"/>
                  <a:ea typeface="Open Sans"/>
                  <a:cs typeface="Open Sans"/>
                  <a:sym typeface="Open Sans"/>
                </a:rPr>
                <a:t>बुद्धिमान है मगर स्कूल में फेल हो जाना</a:t>
              </a:r>
              <a:r>
                <a:rPr lang="hi-IN" sz="1800">
                  <a:solidFill>
                    <a:schemeClr val="bg2"/>
                  </a:solidFill>
                  <a:latin typeface="Open Sans"/>
                  <a:ea typeface="Open Sans"/>
                  <a:cs typeface="Open Sans"/>
                  <a:sym typeface="Open Sans"/>
                </a:rPr>
                <a:t> I</a:t>
              </a:r>
              <a:endParaRPr sz="1800" cap="none">
                <a:solidFill>
                  <a:schemeClr val="bg2"/>
                </a:solidFill>
                <a:latin typeface="Open Sans"/>
                <a:ea typeface="Open Sans"/>
                <a:cs typeface="Open Sans"/>
                <a:sym typeface="Open Sans"/>
              </a:endParaRPr>
            </a:p>
          </p:txBody>
        </p:sp>
        <p:grpSp>
          <p:nvGrpSpPr>
            <p:cNvPr id="129" name="Google Shape;129;p15"/>
            <p:cNvGrpSpPr/>
            <p:nvPr/>
          </p:nvGrpSpPr>
          <p:grpSpPr>
            <a:xfrm>
              <a:off x="1149392" y="1359885"/>
              <a:ext cx="374600" cy="365760"/>
              <a:chOff x="2007314" y="2285590"/>
              <a:chExt cx="374600" cy="365760"/>
            </a:xfrm>
          </p:grpSpPr>
          <p:sp>
            <p:nvSpPr>
              <p:cNvPr id="130" name="Google Shape;130;p15"/>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5"/>
              <p:cNvSpPr/>
              <p:nvPr/>
            </p:nvSpPr>
            <p:spPr>
              <a:xfrm>
                <a:off x="2007314" y="2314582"/>
                <a:ext cx="184731"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cap="none">
                  <a:solidFill>
                    <a:schemeClr val="lt1"/>
                  </a:solidFill>
                  <a:latin typeface="Open Sans"/>
                  <a:ea typeface="Open Sans"/>
                  <a:cs typeface="Open Sans"/>
                  <a:sym typeface="Open Sans"/>
                </a:endParaRPr>
              </a:p>
            </p:txBody>
          </p:sp>
        </p:grpSp>
        <p:sp>
          <p:nvSpPr>
            <p:cNvPr id="132" name="Google Shape;132;p15"/>
            <p:cNvSpPr/>
            <p:nvPr/>
          </p:nvSpPr>
          <p:spPr>
            <a:xfrm>
              <a:off x="1747147" y="1968339"/>
              <a:ext cx="911179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bg2"/>
                  </a:solidFill>
                  <a:latin typeface="Open Sans"/>
                  <a:ea typeface="Open Sans"/>
                  <a:cs typeface="Open Sans"/>
                  <a:sym typeface="Open Sans"/>
                </a:rPr>
                <a:t>‘नो’(no) के लिए ऑन’ (on), या ’41’ के लिए ’14’ लिखना ।</a:t>
              </a:r>
              <a:endParaRPr sz="1800" dirty="0">
                <a:solidFill>
                  <a:schemeClr val="bg2"/>
                </a:solidFill>
                <a:latin typeface="Open Sans"/>
                <a:ea typeface="Open Sans"/>
                <a:cs typeface="Open Sans"/>
                <a:sym typeface="Open Sans"/>
              </a:endParaRPr>
            </a:p>
          </p:txBody>
        </p:sp>
        <p:grpSp>
          <p:nvGrpSpPr>
            <p:cNvPr id="133" name="Google Shape;133;p15"/>
            <p:cNvGrpSpPr/>
            <p:nvPr/>
          </p:nvGrpSpPr>
          <p:grpSpPr>
            <a:xfrm>
              <a:off x="1149392" y="1942693"/>
              <a:ext cx="374600" cy="365760"/>
              <a:chOff x="2007314" y="2285590"/>
              <a:chExt cx="374600" cy="365760"/>
            </a:xfrm>
          </p:grpSpPr>
          <p:sp>
            <p:nvSpPr>
              <p:cNvPr id="134" name="Google Shape;134;p15"/>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15"/>
              <p:cNvSpPr/>
              <p:nvPr/>
            </p:nvSpPr>
            <p:spPr>
              <a:xfrm>
                <a:off x="2007314" y="2314582"/>
                <a:ext cx="184731"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cap="none">
                  <a:solidFill>
                    <a:schemeClr val="lt1"/>
                  </a:solidFill>
                  <a:latin typeface="Open Sans"/>
                  <a:ea typeface="Open Sans"/>
                  <a:cs typeface="Open Sans"/>
                  <a:sym typeface="Open Sans"/>
                </a:endParaRPr>
              </a:p>
            </p:txBody>
          </p:sp>
        </p:grpSp>
        <p:sp>
          <p:nvSpPr>
            <p:cNvPr id="136" name="Google Shape;136;p15"/>
            <p:cNvSpPr/>
            <p:nvPr/>
          </p:nvSpPr>
          <p:spPr>
            <a:xfrm>
              <a:off x="1755986" y="2549841"/>
              <a:ext cx="1040541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bg2"/>
                  </a:solidFill>
                  <a:latin typeface="Open Sans"/>
                  <a:ea typeface="Open Sans"/>
                  <a:cs typeface="Open Sans"/>
                  <a:sym typeface="Open Sans"/>
                </a:rPr>
                <a:t>बहुत दूर भौंकने वाले कुत्ते की आवाज़ सुन लेना</a:t>
              </a:r>
              <a:r>
                <a:rPr lang="en-US" sz="1800" dirty="0">
                  <a:solidFill>
                    <a:schemeClr val="bg2"/>
                  </a:solidFill>
                  <a:latin typeface="Open Sans"/>
                  <a:ea typeface="Open Sans"/>
                  <a:cs typeface="Open Sans"/>
                  <a:sym typeface="Open Sans"/>
                </a:rPr>
                <a:t> </a:t>
              </a:r>
              <a:r>
                <a:rPr lang="hi-IN" sz="1800" dirty="0">
                  <a:solidFill>
                    <a:schemeClr val="bg2"/>
                  </a:solidFill>
                  <a:latin typeface="Open Sans"/>
                  <a:ea typeface="Open Sans"/>
                  <a:cs typeface="Open Sans"/>
                  <a:sym typeface="Open Sans"/>
                </a:rPr>
                <a:t>लेकिन पास के अध्यापक की आवाज़ नहीं सुन पाना I </a:t>
              </a:r>
              <a:endParaRPr sz="1800" dirty="0">
                <a:solidFill>
                  <a:schemeClr val="bg2"/>
                </a:solidFill>
                <a:latin typeface="Open Sans"/>
                <a:ea typeface="Open Sans"/>
                <a:cs typeface="Open Sans"/>
                <a:sym typeface="Open Sans"/>
              </a:endParaRPr>
            </a:p>
          </p:txBody>
        </p:sp>
        <p:grpSp>
          <p:nvGrpSpPr>
            <p:cNvPr id="137" name="Google Shape;137;p15"/>
            <p:cNvGrpSpPr/>
            <p:nvPr/>
          </p:nvGrpSpPr>
          <p:grpSpPr>
            <a:xfrm>
              <a:off x="1158231" y="2524195"/>
              <a:ext cx="374600" cy="365760"/>
              <a:chOff x="2007314" y="2285590"/>
              <a:chExt cx="374600" cy="365760"/>
            </a:xfrm>
          </p:grpSpPr>
          <p:sp>
            <p:nvSpPr>
              <p:cNvPr id="138" name="Google Shape;138;p15"/>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5"/>
              <p:cNvSpPr/>
              <p:nvPr/>
            </p:nvSpPr>
            <p:spPr>
              <a:xfrm>
                <a:off x="2007314" y="2314582"/>
                <a:ext cx="184731"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cap="none">
                  <a:solidFill>
                    <a:schemeClr val="lt1"/>
                  </a:solidFill>
                  <a:latin typeface="Open Sans"/>
                  <a:ea typeface="Open Sans"/>
                  <a:cs typeface="Open Sans"/>
                  <a:sym typeface="Open Sans"/>
                </a:endParaRPr>
              </a:p>
            </p:txBody>
          </p:sp>
        </p:grpSp>
        <p:sp>
          <p:nvSpPr>
            <p:cNvPr id="140" name="Google Shape;140;p15"/>
            <p:cNvSpPr/>
            <p:nvPr/>
          </p:nvSpPr>
          <p:spPr>
            <a:xfrm>
              <a:off x="1768533" y="3125273"/>
              <a:ext cx="8654933" cy="3539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700">
                  <a:solidFill>
                    <a:schemeClr val="bg2"/>
                  </a:solidFill>
                  <a:latin typeface="Open Sans"/>
                  <a:ea typeface="Open Sans"/>
                  <a:cs typeface="Open Sans"/>
                  <a:sym typeface="Open Sans"/>
                </a:rPr>
                <a:t>समय को लेकर हमेशा भ्रम में रहना और आज, कल या आने वाले कल में अंतर न कर पाना I </a:t>
              </a:r>
              <a:endParaRPr sz="1700">
                <a:solidFill>
                  <a:schemeClr val="bg2"/>
                </a:solidFill>
                <a:latin typeface="Open Sans"/>
                <a:ea typeface="Open Sans"/>
                <a:cs typeface="Open Sans"/>
                <a:sym typeface="Open Sans"/>
              </a:endParaRPr>
            </a:p>
          </p:txBody>
        </p:sp>
        <p:sp>
          <p:nvSpPr>
            <p:cNvPr id="141" name="Google Shape;141;p15"/>
            <p:cNvSpPr/>
            <p:nvPr/>
          </p:nvSpPr>
          <p:spPr>
            <a:xfrm>
              <a:off x="1158231" y="36722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05</a:t>
              </a:r>
              <a:endParaRPr/>
            </a:p>
          </p:txBody>
        </p:sp>
        <p:sp>
          <p:nvSpPr>
            <p:cNvPr id="142" name="Google Shape;142;p15"/>
            <p:cNvSpPr/>
            <p:nvPr/>
          </p:nvSpPr>
          <p:spPr>
            <a:xfrm>
              <a:off x="1755986" y="3519885"/>
              <a:ext cx="995817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bg2"/>
                  </a:solidFill>
                  <a:latin typeface="Open Sans"/>
                  <a:ea typeface="Open Sans"/>
                  <a:cs typeface="Open Sans"/>
                  <a:sym typeface="Open Sans"/>
                </a:rPr>
                <a:t>समय के अनुसार ठीक से काम न कर पाना और इस कारण सामान का हमेशा बिखरा हुआ, फैला हुआ रहना और नतीज़न चिढ़चिढ़े स्वभाव में रहना</a:t>
              </a:r>
              <a:r>
                <a:rPr lang="en-US" sz="1800" dirty="0">
                  <a:solidFill>
                    <a:schemeClr val="bg2"/>
                  </a:solidFill>
                  <a:latin typeface="Open Sans"/>
                  <a:ea typeface="Open Sans"/>
                  <a:cs typeface="Open Sans"/>
                  <a:sym typeface="Open Sans"/>
                </a:rPr>
                <a:t> </a:t>
              </a:r>
              <a:r>
                <a:rPr lang="hi-IN" sz="1800" dirty="0">
                  <a:solidFill>
                    <a:schemeClr val="bg2"/>
                  </a:solidFill>
                  <a:latin typeface="Open Sans"/>
                  <a:ea typeface="Open Sans"/>
                  <a:cs typeface="Open Sans"/>
                  <a:sym typeface="Open Sans"/>
                </a:rPr>
                <a:t>I </a:t>
              </a:r>
              <a:endParaRPr sz="1800" dirty="0">
                <a:solidFill>
                  <a:schemeClr val="bg2"/>
                </a:solidFill>
                <a:latin typeface="Open Sans"/>
                <a:ea typeface="Open Sans"/>
                <a:cs typeface="Open Sans"/>
                <a:sym typeface="Open Sans"/>
              </a:endParaRPr>
            </a:p>
            <a:p>
              <a:pPr marL="0" marR="0" lvl="0" indent="0" algn="l" rtl="0">
                <a:spcBef>
                  <a:spcPts val="0"/>
                </a:spcBef>
                <a:spcAft>
                  <a:spcPts val="0"/>
                </a:spcAft>
                <a:buNone/>
              </a:pPr>
              <a:endParaRPr dirty="0">
                <a:solidFill>
                  <a:schemeClr val="bg2"/>
                </a:solidFill>
              </a:endParaRPr>
            </a:p>
          </p:txBody>
        </p:sp>
        <p:sp>
          <p:nvSpPr>
            <p:cNvPr id="143" name="Google Shape;143;p15"/>
            <p:cNvSpPr/>
            <p:nvPr/>
          </p:nvSpPr>
          <p:spPr>
            <a:xfrm rot="10800000">
              <a:off x="1199959" y="3685019"/>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15"/>
            <p:cNvSpPr/>
            <p:nvPr/>
          </p:nvSpPr>
          <p:spPr>
            <a:xfrm>
              <a:off x="1730848" y="4237939"/>
              <a:ext cx="81035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bg2"/>
                  </a:solidFill>
                  <a:latin typeface="Open Sans"/>
                  <a:ea typeface="Open Sans"/>
                  <a:cs typeface="Open Sans"/>
                  <a:sym typeface="Open Sans"/>
                </a:rPr>
                <a:t>किसी कार्य को पूरा करने के लिए उत्साही बनना, लेकिन कार्य का कभी भी इच्छित तरीके से परिणाम नहीं निकल पाना I</a:t>
              </a:r>
              <a:endParaRPr dirty="0">
                <a:solidFill>
                  <a:schemeClr val="bg2"/>
                </a:solidFill>
              </a:endParaRPr>
            </a:p>
          </p:txBody>
        </p:sp>
        <p:sp>
          <p:nvSpPr>
            <p:cNvPr id="145" name="Google Shape;145;p15"/>
            <p:cNvSpPr/>
            <p:nvPr/>
          </p:nvSpPr>
          <p:spPr>
            <a:xfrm rot="10800000">
              <a:off x="1211189" y="4339668"/>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5"/>
            <p:cNvSpPr/>
            <p:nvPr/>
          </p:nvSpPr>
          <p:spPr>
            <a:xfrm>
              <a:off x="1724918" y="5010152"/>
              <a:ext cx="559480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chemeClr val="bg2"/>
                  </a:solidFill>
                  <a:latin typeface="Open Sans"/>
                  <a:ea typeface="Open Sans"/>
                  <a:cs typeface="Open Sans"/>
                  <a:sym typeface="Open Sans"/>
                </a:rPr>
                <a:t>पढ़ते समय अक्षरों को छोड़ना, जोड़ना, बीच में छोड़ देना I</a:t>
              </a:r>
              <a:endParaRPr>
                <a:solidFill>
                  <a:schemeClr val="bg2"/>
                </a:solidFill>
              </a:endParaRPr>
            </a:p>
          </p:txBody>
        </p:sp>
        <p:sp>
          <p:nvSpPr>
            <p:cNvPr id="147" name="Google Shape;147;p15"/>
            <p:cNvSpPr/>
            <p:nvPr/>
          </p:nvSpPr>
          <p:spPr>
            <a:xfrm rot="10800000">
              <a:off x="1259317" y="5009539"/>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5"/>
            <p:cNvSpPr/>
            <p:nvPr/>
          </p:nvSpPr>
          <p:spPr>
            <a:xfrm>
              <a:off x="1724918" y="5617561"/>
              <a:ext cx="660439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chemeClr val="bg2"/>
                  </a:solidFill>
                  <a:latin typeface="Open Sans"/>
                  <a:ea typeface="Open Sans"/>
                  <a:cs typeface="Open Sans"/>
                  <a:sym typeface="Open Sans"/>
                </a:rPr>
                <a:t>गणित की गणना कर पाना हैं लेकिन कागज़ पर नहीं लिख पाना I</a:t>
              </a:r>
              <a:endParaRPr>
                <a:solidFill>
                  <a:schemeClr val="bg2"/>
                </a:solidFill>
              </a:endParaRPr>
            </a:p>
          </p:txBody>
        </p:sp>
        <p:sp>
          <p:nvSpPr>
            <p:cNvPr id="149" name="Google Shape;149;p15"/>
            <p:cNvSpPr/>
            <p:nvPr/>
          </p:nvSpPr>
          <p:spPr>
            <a:xfrm rot="10800000">
              <a:off x="1259317" y="6057797"/>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5"/>
            <p:cNvSpPr/>
            <p:nvPr/>
          </p:nvSpPr>
          <p:spPr>
            <a:xfrm>
              <a:off x="1747147" y="6112775"/>
              <a:ext cx="414728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bg2"/>
                  </a:solidFill>
                  <a:latin typeface="Open Sans"/>
                  <a:ea typeface="Open Sans"/>
                  <a:cs typeface="Open Sans"/>
                  <a:sym typeface="Open Sans"/>
                </a:rPr>
                <a:t>दिये गए काम पर अधिक ध्यान न दे पाना I </a:t>
              </a:r>
              <a:endParaRPr sz="1800" dirty="0">
                <a:solidFill>
                  <a:schemeClr val="bg2"/>
                </a:solidFill>
                <a:latin typeface="Open Sans"/>
                <a:ea typeface="Open Sans"/>
                <a:cs typeface="Open Sans"/>
                <a:sym typeface="Open Sans"/>
              </a:endParaRPr>
            </a:p>
          </p:txBody>
        </p:sp>
        <p:sp>
          <p:nvSpPr>
            <p:cNvPr id="151" name="Google Shape;151;p15"/>
            <p:cNvSpPr/>
            <p:nvPr/>
          </p:nvSpPr>
          <p:spPr>
            <a:xfrm rot="10800000">
              <a:off x="1262523" y="556205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2" name="Google Shape;152;p15" descr="ND Logo + Tag.jpg"/>
            <p:cNvPicPr preferRelativeResize="0"/>
            <p:nvPr/>
          </p:nvPicPr>
          <p:blipFill rotWithShape="1">
            <a:blip r:embed="rId3">
              <a:alphaModFix/>
            </a:blip>
            <a:srcRect/>
            <a:stretch/>
          </p:blipFill>
          <p:spPr>
            <a:xfrm>
              <a:off x="10487526" y="6083969"/>
              <a:ext cx="1219200" cy="537183"/>
            </a:xfrm>
            <a:prstGeom prst="rect">
              <a:avLst/>
            </a:prstGeom>
            <a:noFill/>
            <a:ln>
              <a:noFill/>
            </a:ln>
          </p:spPr>
        </p:pic>
      </p:grpSp>
      <p:sp>
        <p:nvSpPr>
          <p:cNvPr id="153" name="Google Shape;153;p15"/>
          <p:cNvSpPr/>
          <p:nvPr/>
        </p:nvSpPr>
        <p:spPr>
          <a:xfrm rot="10800000">
            <a:off x="1350764" y="316368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16"/>
          <p:cNvGrpSpPr/>
          <p:nvPr/>
        </p:nvGrpSpPr>
        <p:grpSpPr>
          <a:xfrm>
            <a:off x="-693082" y="-2270687"/>
            <a:ext cx="12779610" cy="9088217"/>
            <a:chOff x="-693082" y="-1784912"/>
            <a:chExt cx="12779610" cy="9088217"/>
          </a:xfrm>
        </p:grpSpPr>
        <p:pic>
          <p:nvPicPr>
            <p:cNvPr id="160" name="Google Shape;160;p16" descr="question-2736480_1920.jpg"/>
            <p:cNvPicPr preferRelativeResize="0"/>
            <p:nvPr/>
          </p:nvPicPr>
          <p:blipFill rotWithShape="1">
            <a:blip r:embed="rId3">
              <a:alphaModFix/>
            </a:blip>
            <a:srcRect l="33333"/>
            <a:stretch/>
          </p:blipFill>
          <p:spPr>
            <a:xfrm rot="2383698">
              <a:off x="-693082" y="-1784912"/>
              <a:ext cx="6194984" cy="6651019"/>
            </a:xfrm>
            <a:prstGeom prst="rect">
              <a:avLst/>
            </a:prstGeom>
            <a:noFill/>
            <a:ln>
              <a:noFill/>
            </a:ln>
          </p:spPr>
        </p:pic>
        <p:grpSp>
          <p:nvGrpSpPr>
            <p:cNvPr id="161" name="Google Shape;161;p16"/>
            <p:cNvGrpSpPr/>
            <p:nvPr/>
          </p:nvGrpSpPr>
          <p:grpSpPr>
            <a:xfrm>
              <a:off x="-76946" y="-22034"/>
              <a:ext cx="12163474" cy="7325339"/>
              <a:chOff x="-132031" y="0"/>
              <a:chExt cx="12163474" cy="7325339"/>
            </a:xfrm>
          </p:grpSpPr>
          <p:grpSp>
            <p:nvGrpSpPr>
              <p:cNvPr id="162" name="Google Shape;162;p16"/>
              <p:cNvGrpSpPr/>
              <p:nvPr/>
            </p:nvGrpSpPr>
            <p:grpSpPr>
              <a:xfrm>
                <a:off x="4659859" y="3675199"/>
                <a:ext cx="1539498" cy="109728"/>
                <a:chOff x="6432882" y="1014568"/>
                <a:chExt cx="1539498" cy="109728"/>
              </a:xfrm>
            </p:grpSpPr>
            <p:cxnSp>
              <p:nvCxnSpPr>
                <p:cNvPr id="163" name="Google Shape;163;p16"/>
                <p:cNvCxnSpPr/>
                <p:nvPr/>
              </p:nvCxnSpPr>
              <p:spPr>
                <a:xfrm rot="10800000" flipH="1">
                  <a:off x="6432882" y="1069432"/>
                  <a:ext cx="1539498" cy="15498"/>
                </a:xfrm>
                <a:prstGeom prst="straightConnector1">
                  <a:avLst/>
                </a:prstGeom>
                <a:noFill/>
                <a:ln w="9525" cap="flat" cmpd="sng">
                  <a:solidFill>
                    <a:schemeClr val="accent1"/>
                  </a:solidFill>
                  <a:prstDash val="solid"/>
                  <a:miter lim="800000"/>
                  <a:headEnd type="none" w="sm" len="sm"/>
                  <a:tailEnd type="none" w="sm" len="sm"/>
                </a:ln>
              </p:spPr>
            </p:cxnSp>
            <p:sp>
              <p:nvSpPr>
                <p:cNvPr id="164" name="Google Shape;164;p16"/>
                <p:cNvSpPr/>
                <p:nvPr/>
              </p:nvSpPr>
              <p:spPr>
                <a:xfrm>
                  <a:off x="7862652" y="1014568"/>
                  <a:ext cx="109728" cy="109728"/>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5" name="Google Shape;165;p16"/>
              <p:cNvGrpSpPr/>
              <p:nvPr/>
            </p:nvGrpSpPr>
            <p:grpSpPr>
              <a:xfrm>
                <a:off x="2483783" y="6114183"/>
                <a:ext cx="1539498" cy="109728"/>
                <a:chOff x="6432882" y="1014568"/>
                <a:chExt cx="1539498" cy="109728"/>
              </a:xfrm>
            </p:grpSpPr>
            <p:cxnSp>
              <p:nvCxnSpPr>
                <p:cNvPr id="166" name="Google Shape;166;p16"/>
                <p:cNvCxnSpPr/>
                <p:nvPr/>
              </p:nvCxnSpPr>
              <p:spPr>
                <a:xfrm rot="10800000" flipH="1">
                  <a:off x="6432882" y="1069432"/>
                  <a:ext cx="1539498" cy="15498"/>
                </a:xfrm>
                <a:prstGeom prst="straightConnector1">
                  <a:avLst/>
                </a:prstGeom>
                <a:noFill/>
                <a:ln w="9525" cap="flat" cmpd="sng">
                  <a:solidFill>
                    <a:schemeClr val="accent1"/>
                  </a:solidFill>
                  <a:prstDash val="solid"/>
                  <a:miter lim="800000"/>
                  <a:headEnd type="none" w="sm" len="sm"/>
                  <a:tailEnd type="none" w="sm" len="sm"/>
                </a:ln>
              </p:spPr>
            </p:cxnSp>
            <p:sp>
              <p:nvSpPr>
                <p:cNvPr id="167" name="Google Shape;167;p16"/>
                <p:cNvSpPr/>
                <p:nvPr/>
              </p:nvSpPr>
              <p:spPr>
                <a:xfrm>
                  <a:off x="7862652" y="1014568"/>
                  <a:ext cx="109728" cy="109728"/>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8" name="Google Shape;168;p16"/>
              <p:cNvGrpSpPr/>
              <p:nvPr/>
            </p:nvGrpSpPr>
            <p:grpSpPr>
              <a:xfrm>
                <a:off x="6655615" y="882870"/>
                <a:ext cx="1539498" cy="109728"/>
                <a:chOff x="6432882" y="1014568"/>
                <a:chExt cx="1539498" cy="109728"/>
              </a:xfrm>
            </p:grpSpPr>
            <p:cxnSp>
              <p:nvCxnSpPr>
                <p:cNvPr id="169" name="Google Shape;169;p16"/>
                <p:cNvCxnSpPr/>
                <p:nvPr/>
              </p:nvCxnSpPr>
              <p:spPr>
                <a:xfrm rot="10800000" flipH="1">
                  <a:off x="6432882" y="1069432"/>
                  <a:ext cx="1539498" cy="15498"/>
                </a:xfrm>
                <a:prstGeom prst="straightConnector1">
                  <a:avLst/>
                </a:prstGeom>
                <a:noFill/>
                <a:ln w="9525" cap="flat" cmpd="sng">
                  <a:solidFill>
                    <a:schemeClr val="accent1"/>
                  </a:solidFill>
                  <a:prstDash val="solid"/>
                  <a:miter lim="800000"/>
                  <a:headEnd type="none" w="sm" len="sm"/>
                  <a:tailEnd type="none" w="sm" len="sm"/>
                </a:ln>
              </p:spPr>
            </p:cxnSp>
            <p:sp>
              <p:nvSpPr>
                <p:cNvPr id="170" name="Google Shape;170;p16"/>
                <p:cNvSpPr/>
                <p:nvPr/>
              </p:nvSpPr>
              <p:spPr>
                <a:xfrm>
                  <a:off x="7862652" y="1014568"/>
                  <a:ext cx="109728" cy="109728"/>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1" name="Google Shape;171;p16"/>
              <p:cNvSpPr/>
              <p:nvPr/>
            </p:nvSpPr>
            <p:spPr>
              <a:xfrm>
                <a:off x="2399088" y="0"/>
                <a:ext cx="4532161" cy="6141465"/>
              </a:xfrm>
              <a:custGeom>
                <a:avLst/>
                <a:gdLst/>
                <a:ahLst/>
                <a:cxnLst/>
                <a:rect l="l" t="t" r="r" b="b"/>
                <a:pathLst>
                  <a:path w="1475" h="1999" extrusionOk="0">
                    <a:moveTo>
                      <a:pt x="1414" y="425"/>
                    </a:moveTo>
                    <a:cubicBezTo>
                      <a:pt x="91" y="1945"/>
                      <a:pt x="91" y="1945"/>
                      <a:pt x="91" y="1945"/>
                    </a:cubicBezTo>
                    <a:cubicBezTo>
                      <a:pt x="66" y="1973"/>
                      <a:pt x="34" y="1991"/>
                      <a:pt x="0" y="1999"/>
                    </a:cubicBezTo>
                    <a:cubicBezTo>
                      <a:pt x="1258" y="553"/>
                      <a:pt x="1258" y="553"/>
                      <a:pt x="1258" y="553"/>
                    </a:cubicBezTo>
                    <a:cubicBezTo>
                      <a:pt x="1319" y="483"/>
                      <a:pt x="1311" y="377"/>
                      <a:pt x="1241" y="316"/>
                    </a:cubicBezTo>
                    <a:cubicBezTo>
                      <a:pt x="878" y="0"/>
                      <a:pt x="878" y="0"/>
                      <a:pt x="878" y="0"/>
                    </a:cubicBezTo>
                    <a:cubicBezTo>
                      <a:pt x="1181" y="0"/>
                      <a:pt x="1181" y="0"/>
                      <a:pt x="1181" y="0"/>
                    </a:cubicBezTo>
                    <a:cubicBezTo>
                      <a:pt x="1397" y="188"/>
                      <a:pt x="1397" y="188"/>
                      <a:pt x="1397" y="188"/>
                    </a:cubicBezTo>
                    <a:cubicBezTo>
                      <a:pt x="1467" y="249"/>
                      <a:pt x="1475" y="355"/>
                      <a:pt x="1414" y="425"/>
                    </a:cubicBezTo>
                    <a:close/>
                  </a:path>
                </a:pathLst>
              </a:custGeom>
              <a:gradFill>
                <a:gsLst>
                  <a:gs pos="0">
                    <a:srgbClr val="1B4B7F"/>
                  </a:gs>
                  <a:gs pos="48000">
                    <a:srgbClr val="25A7FF"/>
                  </a:gs>
                  <a:gs pos="100000">
                    <a:srgbClr val="64E9FF"/>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16"/>
              <p:cNvSpPr/>
              <p:nvPr/>
            </p:nvSpPr>
            <p:spPr>
              <a:xfrm>
                <a:off x="1" y="3183913"/>
                <a:ext cx="2835285" cy="2582489"/>
              </a:xfrm>
              <a:custGeom>
                <a:avLst/>
                <a:gdLst/>
                <a:ahLst/>
                <a:cxnLst/>
                <a:rect l="l" t="t" r="r" b="b"/>
                <a:pathLst>
                  <a:path w="923" h="841" extrusionOk="0">
                    <a:moveTo>
                      <a:pt x="923" y="639"/>
                    </a:moveTo>
                    <a:cubicBezTo>
                      <a:pt x="814" y="764"/>
                      <a:pt x="814" y="764"/>
                      <a:pt x="814" y="764"/>
                    </a:cubicBezTo>
                    <a:cubicBezTo>
                      <a:pt x="753" y="834"/>
                      <a:pt x="647" y="841"/>
                      <a:pt x="577" y="780"/>
                    </a:cubicBezTo>
                    <a:cubicBezTo>
                      <a:pt x="0" y="283"/>
                      <a:pt x="0" y="283"/>
                      <a:pt x="0" y="283"/>
                    </a:cubicBezTo>
                    <a:cubicBezTo>
                      <a:pt x="0" y="0"/>
                      <a:pt x="0" y="0"/>
                      <a:pt x="0" y="0"/>
                    </a:cubicBezTo>
                    <a:cubicBezTo>
                      <a:pt x="705" y="623"/>
                      <a:pt x="705" y="623"/>
                      <a:pt x="705" y="623"/>
                    </a:cubicBezTo>
                    <a:cubicBezTo>
                      <a:pt x="767" y="678"/>
                      <a:pt x="856" y="682"/>
                      <a:pt x="923" y="639"/>
                    </a:cubicBezTo>
                    <a:close/>
                  </a:path>
                </a:pathLst>
              </a:custGeom>
              <a:gradFill>
                <a:gsLst>
                  <a:gs pos="0">
                    <a:srgbClr val="04BEFE">
                      <a:alpha val="51764"/>
                    </a:srgbClr>
                  </a:gs>
                  <a:gs pos="100000">
                    <a:srgbClr val="4498EC">
                      <a:alpha val="0"/>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16"/>
              <p:cNvSpPr/>
              <p:nvPr/>
            </p:nvSpPr>
            <p:spPr>
              <a:xfrm>
                <a:off x="1" y="3914214"/>
                <a:ext cx="3978652" cy="2380913"/>
              </a:xfrm>
              <a:custGeom>
                <a:avLst/>
                <a:gdLst/>
                <a:ahLst/>
                <a:cxnLst/>
                <a:rect l="l" t="t" r="r" b="b"/>
                <a:pathLst>
                  <a:path w="1295" h="775" extrusionOk="0">
                    <a:moveTo>
                      <a:pt x="1288" y="30"/>
                    </a:moveTo>
                    <a:cubicBezTo>
                      <a:pt x="709" y="698"/>
                      <a:pt x="709" y="698"/>
                      <a:pt x="709" y="698"/>
                    </a:cubicBezTo>
                    <a:cubicBezTo>
                      <a:pt x="648" y="768"/>
                      <a:pt x="542" y="775"/>
                      <a:pt x="472" y="714"/>
                    </a:cubicBezTo>
                    <a:cubicBezTo>
                      <a:pt x="0" y="300"/>
                      <a:pt x="0" y="300"/>
                      <a:pt x="0" y="300"/>
                    </a:cubicBezTo>
                    <a:cubicBezTo>
                      <a:pt x="0" y="44"/>
                      <a:pt x="0" y="44"/>
                      <a:pt x="0" y="44"/>
                    </a:cubicBezTo>
                    <a:cubicBezTo>
                      <a:pt x="577" y="542"/>
                      <a:pt x="577" y="542"/>
                      <a:pt x="577" y="542"/>
                    </a:cubicBezTo>
                    <a:cubicBezTo>
                      <a:pt x="647" y="603"/>
                      <a:pt x="753" y="596"/>
                      <a:pt x="814" y="526"/>
                    </a:cubicBezTo>
                    <a:cubicBezTo>
                      <a:pt x="923" y="401"/>
                      <a:pt x="923" y="401"/>
                      <a:pt x="923" y="401"/>
                    </a:cubicBezTo>
                    <a:cubicBezTo>
                      <a:pt x="1263" y="8"/>
                      <a:pt x="1263" y="8"/>
                      <a:pt x="1263" y="8"/>
                    </a:cubicBezTo>
                    <a:cubicBezTo>
                      <a:pt x="1269" y="1"/>
                      <a:pt x="1279" y="0"/>
                      <a:pt x="1286" y="5"/>
                    </a:cubicBezTo>
                    <a:cubicBezTo>
                      <a:pt x="1294" y="11"/>
                      <a:pt x="1295" y="22"/>
                      <a:pt x="1288" y="30"/>
                    </a:cubicBezTo>
                    <a:close/>
                  </a:path>
                </a:pathLst>
              </a:custGeom>
              <a:gradFill>
                <a:gsLst>
                  <a:gs pos="0">
                    <a:srgbClr val="1B4B7F"/>
                  </a:gs>
                  <a:gs pos="48000">
                    <a:srgbClr val="25A7FF"/>
                  </a:gs>
                  <a:gs pos="100000">
                    <a:srgbClr val="64E9FF"/>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6"/>
              <p:cNvSpPr/>
              <p:nvPr/>
            </p:nvSpPr>
            <p:spPr>
              <a:xfrm>
                <a:off x="4046396" y="3210349"/>
                <a:ext cx="543595" cy="606381"/>
              </a:xfrm>
              <a:custGeom>
                <a:avLst/>
                <a:gdLst/>
                <a:ahLst/>
                <a:cxnLst/>
                <a:rect l="l" t="t" r="r" b="b"/>
                <a:pathLst>
                  <a:path w="177" h="197" extrusionOk="0">
                    <a:moveTo>
                      <a:pt x="168" y="5"/>
                    </a:moveTo>
                    <a:cubicBezTo>
                      <a:pt x="168" y="5"/>
                      <a:pt x="168" y="5"/>
                      <a:pt x="168" y="5"/>
                    </a:cubicBezTo>
                    <a:cubicBezTo>
                      <a:pt x="176" y="11"/>
                      <a:pt x="177" y="22"/>
                      <a:pt x="171" y="29"/>
                    </a:cubicBezTo>
                    <a:cubicBezTo>
                      <a:pt x="32" y="189"/>
                      <a:pt x="32" y="189"/>
                      <a:pt x="32" y="189"/>
                    </a:cubicBezTo>
                    <a:cubicBezTo>
                      <a:pt x="26" y="196"/>
                      <a:pt x="16" y="197"/>
                      <a:pt x="9" y="192"/>
                    </a:cubicBezTo>
                    <a:cubicBezTo>
                      <a:pt x="9" y="192"/>
                      <a:pt x="9" y="192"/>
                      <a:pt x="9" y="192"/>
                    </a:cubicBezTo>
                    <a:cubicBezTo>
                      <a:pt x="1" y="186"/>
                      <a:pt x="0" y="175"/>
                      <a:pt x="7" y="168"/>
                    </a:cubicBezTo>
                    <a:cubicBezTo>
                      <a:pt x="145" y="8"/>
                      <a:pt x="145" y="8"/>
                      <a:pt x="145" y="8"/>
                    </a:cubicBezTo>
                    <a:cubicBezTo>
                      <a:pt x="151" y="1"/>
                      <a:pt x="161" y="0"/>
                      <a:pt x="168" y="5"/>
                    </a:cubicBezTo>
                    <a:close/>
                  </a:path>
                </a:pathLst>
              </a:custGeom>
              <a:gradFill>
                <a:gsLst>
                  <a:gs pos="0">
                    <a:srgbClr val="04BEFE">
                      <a:alpha val="51764"/>
                    </a:srgbClr>
                  </a:gs>
                  <a:gs pos="100000">
                    <a:srgbClr val="4498EC">
                      <a:alpha val="0"/>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chemeClr val="dk1"/>
                    </a:solidFill>
                    <a:latin typeface="Calibri"/>
                    <a:ea typeface="Calibri"/>
                    <a:cs typeface="Calibri"/>
                    <a:sym typeface="Calibri"/>
                  </a:rPr>
                  <a:t> </a:t>
                </a:r>
                <a:endParaRPr/>
              </a:p>
            </p:txBody>
          </p:sp>
          <p:sp>
            <p:nvSpPr>
              <p:cNvPr id="175" name="Google Shape;175;p16"/>
              <p:cNvSpPr/>
              <p:nvPr/>
            </p:nvSpPr>
            <p:spPr>
              <a:xfrm>
                <a:off x="4664343" y="2812153"/>
                <a:ext cx="269320" cy="290798"/>
              </a:xfrm>
              <a:custGeom>
                <a:avLst/>
                <a:gdLst/>
                <a:ahLst/>
                <a:cxnLst/>
                <a:rect l="l" t="t" r="r" b="b"/>
                <a:pathLst>
                  <a:path w="88" h="95" extrusionOk="0">
                    <a:moveTo>
                      <a:pt x="82" y="30"/>
                    </a:moveTo>
                    <a:cubicBezTo>
                      <a:pt x="32" y="87"/>
                      <a:pt x="32" y="87"/>
                      <a:pt x="32" y="87"/>
                    </a:cubicBezTo>
                    <a:cubicBezTo>
                      <a:pt x="26" y="94"/>
                      <a:pt x="16" y="95"/>
                      <a:pt x="9" y="90"/>
                    </a:cubicBezTo>
                    <a:cubicBezTo>
                      <a:pt x="9" y="90"/>
                      <a:pt x="9" y="90"/>
                      <a:pt x="9" y="90"/>
                    </a:cubicBezTo>
                    <a:cubicBezTo>
                      <a:pt x="1" y="84"/>
                      <a:pt x="0" y="73"/>
                      <a:pt x="7" y="65"/>
                    </a:cubicBezTo>
                    <a:cubicBezTo>
                      <a:pt x="56" y="8"/>
                      <a:pt x="56" y="8"/>
                      <a:pt x="56" y="8"/>
                    </a:cubicBezTo>
                    <a:cubicBezTo>
                      <a:pt x="62" y="1"/>
                      <a:pt x="72" y="0"/>
                      <a:pt x="79" y="6"/>
                    </a:cubicBezTo>
                    <a:cubicBezTo>
                      <a:pt x="79" y="6"/>
                      <a:pt x="79" y="6"/>
                      <a:pt x="79" y="6"/>
                    </a:cubicBezTo>
                    <a:cubicBezTo>
                      <a:pt x="87" y="12"/>
                      <a:pt x="88" y="23"/>
                      <a:pt x="82" y="30"/>
                    </a:cubicBezTo>
                    <a:close/>
                  </a:path>
                </a:pathLst>
              </a:custGeom>
              <a:gradFill>
                <a:gsLst>
                  <a:gs pos="0">
                    <a:srgbClr val="04BEFE">
                      <a:alpha val="51764"/>
                    </a:srgbClr>
                  </a:gs>
                  <a:gs pos="100000">
                    <a:srgbClr val="4498EC">
                      <a:alpha val="0"/>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16"/>
              <p:cNvSpPr/>
              <p:nvPr/>
            </p:nvSpPr>
            <p:spPr>
              <a:xfrm>
                <a:off x="-132031" y="2265022"/>
                <a:ext cx="2835285" cy="2582489"/>
              </a:xfrm>
              <a:custGeom>
                <a:avLst/>
                <a:gdLst/>
                <a:ahLst/>
                <a:cxnLst/>
                <a:rect l="l" t="t" r="r" b="b"/>
                <a:pathLst>
                  <a:path w="923" h="841" extrusionOk="0">
                    <a:moveTo>
                      <a:pt x="923" y="639"/>
                    </a:moveTo>
                    <a:cubicBezTo>
                      <a:pt x="814" y="764"/>
                      <a:pt x="814" y="764"/>
                      <a:pt x="814" y="764"/>
                    </a:cubicBezTo>
                    <a:cubicBezTo>
                      <a:pt x="753" y="834"/>
                      <a:pt x="647" y="841"/>
                      <a:pt x="577" y="780"/>
                    </a:cubicBezTo>
                    <a:cubicBezTo>
                      <a:pt x="0" y="283"/>
                      <a:pt x="0" y="283"/>
                      <a:pt x="0" y="283"/>
                    </a:cubicBezTo>
                    <a:cubicBezTo>
                      <a:pt x="0" y="0"/>
                      <a:pt x="0" y="0"/>
                      <a:pt x="0" y="0"/>
                    </a:cubicBezTo>
                    <a:cubicBezTo>
                      <a:pt x="705" y="623"/>
                      <a:pt x="705" y="623"/>
                      <a:pt x="705" y="623"/>
                    </a:cubicBezTo>
                    <a:cubicBezTo>
                      <a:pt x="767" y="678"/>
                      <a:pt x="856" y="682"/>
                      <a:pt x="923" y="639"/>
                    </a:cubicBezTo>
                    <a:close/>
                  </a:path>
                </a:pathLst>
              </a:custGeom>
              <a:gradFill>
                <a:gsLst>
                  <a:gs pos="0">
                    <a:srgbClr val="04BEFE">
                      <a:alpha val="21960"/>
                    </a:srgbClr>
                  </a:gs>
                  <a:gs pos="100000">
                    <a:srgbClr val="4498EC">
                      <a:alpha val="0"/>
                    </a:srgbClr>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77" name="Google Shape;177;p16"/>
              <p:cNvGrpSpPr/>
              <p:nvPr/>
            </p:nvGrpSpPr>
            <p:grpSpPr>
              <a:xfrm>
                <a:off x="219456" y="3309677"/>
                <a:ext cx="2813952" cy="1650380"/>
                <a:chOff x="206961" y="3524288"/>
                <a:chExt cx="2325581" cy="1239953"/>
              </a:xfrm>
            </p:grpSpPr>
            <p:sp>
              <p:nvSpPr>
                <p:cNvPr id="178" name="Google Shape;178;p16"/>
                <p:cNvSpPr/>
                <p:nvPr/>
              </p:nvSpPr>
              <p:spPr>
                <a:xfrm>
                  <a:off x="451569" y="3862418"/>
                  <a:ext cx="2080973" cy="9018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3600" cap="none" dirty="0">
                      <a:solidFill>
                        <a:schemeClr val="lt1"/>
                      </a:solidFill>
                      <a:latin typeface="Impact"/>
                      <a:ea typeface="Impact"/>
                      <a:cs typeface="Impact"/>
                      <a:sym typeface="Impact"/>
                    </a:rPr>
                    <a:t>एस एल डी के कारण</a:t>
                  </a:r>
                  <a:endParaRPr sz="3600" cap="none" dirty="0">
                    <a:solidFill>
                      <a:schemeClr val="lt1"/>
                    </a:solidFill>
                    <a:latin typeface="Impact"/>
                    <a:ea typeface="Impact"/>
                    <a:cs typeface="Impact"/>
                    <a:sym typeface="Impact"/>
                  </a:endParaRPr>
                </a:p>
              </p:txBody>
            </p:sp>
            <p:sp>
              <p:nvSpPr>
                <p:cNvPr id="179" name="Google Shape;179;p16"/>
                <p:cNvSpPr/>
                <p:nvPr/>
              </p:nvSpPr>
              <p:spPr>
                <a:xfrm>
                  <a:off x="206961" y="3524288"/>
                  <a:ext cx="864230" cy="1171499"/>
                </a:xfrm>
                <a:custGeom>
                  <a:avLst/>
                  <a:gdLst/>
                  <a:ahLst/>
                  <a:cxnLst/>
                  <a:rect l="l" t="t" r="r" b="b"/>
                  <a:pathLst>
                    <a:path w="515" h="755" extrusionOk="0">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rgbClr val="92E3FC">
                    <a:alpha val="8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0" name="Google Shape;180;p16"/>
              <p:cNvGrpSpPr/>
              <p:nvPr/>
            </p:nvGrpSpPr>
            <p:grpSpPr>
              <a:xfrm>
                <a:off x="5961126" y="313153"/>
                <a:ext cx="1280160" cy="1280160"/>
                <a:chOff x="5858313" y="444851"/>
                <a:chExt cx="1280160" cy="1280160"/>
              </a:xfrm>
            </p:grpSpPr>
            <p:sp>
              <p:nvSpPr>
                <p:cNvPr id="181" name="Google Shape;181;p16"/>
                <p:cNvSpPr/>
                <p:nvPr/>
              </p:nvSpPr>
              <p:spPr>
                <a:xfrm>
                  <a:off x="5858313" y="444851"/>
                  <a:ext cx="1280160" cy="128016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16"/>
                <p:cNvSpPr/>
                <p:nvPr/>
              </p:nvSpPr>
              <p:spPr>
                <a:xfrm>
                  <a:off x="5986626" y="573165"/>
                  <a:ext cx="1023531" cy="1023531"/>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6"/>
                <p:cNvSpPr/>
                <p:nvPr/>
              </p:nvSpPr>
              <p:spPr>
                <a:xfrm>
                  <a:off x="6239643" y="796363"/>
                  <a:ext cx="517496" cy="546139"/>
                </a:xfrm>
                <a:custGeom>
                  <a:avLst/>
                  <a:gdLst/>
                  <a:ahLst/>
                  <a:cxnLst/>
                  <a:rect l="l" t="t" r="r" b="b"/>
                  <a:pathLst>
                    <a:path w="456" h="481" extrusionOk="0">
                      <a:moveTo>
                        <a:pt x="254" y="370"/>
                      </a:moveTo>
                      <a:cubicBezTo>
                        <a:pt x="228" y="316"/>
                        <a:pt x="228" y="316"/>
                        <a:pt x="228" y="316"/>
                      </a:cubicBezTo>
                      <a:cubicBezTo>
                        <a:pt x="201" y="370"/>
                        <a:pt x="201" y="370"/>
                        <a:pt x="201" y="370"/>
                      </a:cubicBezTo>
                      <a:cubicBezTo>
                        <a:pt x="141" y="379"/>
                        <a:pt x="141" y="379"/>
                        <a:pt x="141" y="379"/>
                      </a:cubicBezTo>
                      <a:cubicBezTo>
                        <a:pt x="185" y="420"/>
                        <a:pt x="185" y="420"/>
                        <a:pt x="185" y="420"/>
                      </a:cubicBezTo>
                      <a:cubicBezTo>
                        <a:pt x="174" y="481"/>
                        <a:pt x="174" y="481"/>
                        <a:pt x="174" y="481"/>
                      </a:cubicBezTo>
                      <a:cubicBezTo>
                        <a:pt x="228" y="451"/>
                        <a:pt x="228" y="451"/>
                        <a:pt x="228" y="451"/>
                      </a:cubicBezTo>
                      <a:cubicBezTo>
                        <a:pt x="281" y="481"/>
                        <a:pt x="281" y="481"/>
                        <a:pt x="281" y="481"/>
                      </a:cubicBezTo>
                      <a:cubicBezTo>
                        <a:pt x="271" y="420"/>
                        <a:pt x="271" y="420"/>
                        <a:pt x="271" y="420"/>
                      </a:cubicBezTo>
                      <a:cubicBezTo>
                        <a:pt x="314" y="379"/>
                        <a:pt x="314" y="379"/>
                        <a:pt x="314" y="379"/>
                      </a:cubicBezTo>
                      <a:lnTo>
                        <a:pt x="254" y="370"/>
                      </a:lnTo>
                      <a:close/>
                      <a:moveTo>
                        <a:pt x="259" y="408"/>
                      </a:moveTo>
                      <a:cubicBezTo>
                        <a:pt x="253" y="414"/>
                        <a:pt x="253" y="414"/>
                        <a:pt x="253" y="414"/>
                      </a:cubicBezTo>
                      <a:cubicBezTo>
                        <a:pt x="254" y="423"/>
                        <a:pt x="254" y="423"/>
                        <a:pt x="254" y="423"/>
                      </a:cubicBezTo>
                      <a:cubicBezTo>
                        <a:pt x="259" y="449"/>
                        <a:pt x="259" y="449"/>
                        <a:pt x="259" y="449"/>
                      </a:cubicBezTo>
                      <a:cubicBezTo>
                        <a:pt x="236" y="437"/>
                        <a:pt x="236" y="437"/>
                        <a:pt x="236" y="437"/>
                      </a:cubicBezTo>
                      <a:cubicBezTo>
                        <a:pt x="228" y="432"/>
                        <a:pt x="228" y="432"/>
                        <a:pt x="228" y="432"/>
                      </a:cubicBezTo>
                      <a:cubicBezTo>
                        <a:pt x="220" y="437"/>
                        <a:pt x="220" y="437"/>
                        <a:pt x="220" y="437"/>
                      </a:cubicBezTo>
                      <a:cubicBezTo>
                        <a:pt x="197" y="449"/>
                        <a:pt x="197" y="449"/>
                        <a:pt x="197" y="449"/>
                      </a:cubicBezTo>
                      <a:cubicBezTo>
                        <a:pt x="201" y="423"/>
                        <a:pt x="201" y="423"/>
                        <a:pt x="201" y="423"/>
                      </a:cubicBezTo>
                      <a:cubicBezTo>
                        <a:pt x="203" y="414"/>
                        <a:pt x="203" y="414"/>
                        <a:pt x="203" y="414"/>
                      </a:cubicBezTo>
                      <a:cubicBezTo>
                        <a:pt x="196" y="408"/>
                        <a:pt x="196" y="408"/>
                        <a:pt x="196" y="408"/>
                      </a:cubicBezTo>
                      <a:cubicBezTo>
                        <a:pt x="178" y="390"/>
                        <a:pt x="178" y="390"/>
                        <a:pt x="178" y="390"/>
                      </a:cubicBezTo>
                      <a:cubicBezTo>
                        <a:pt x="204" y="386"/>
                        <a:pt x="204" y="386"/>
                        <a:pt x="204" y="386"/>
                      </a:cubicBezTo>
                      <a:cubicBezTo>
                        <a:pt x="212" y="385"/>
                        <a:pt x="212" y="385"/>
                        <a:pt x="212" y="385"/>
                      </a:cubicBezTo>
                      <a:cubicBezTo>
                        <a:pt x="216" y="377"/>
                        <a:pt x="216" y="377"/>
                        <a:pt x="216" y="377"/>
                      </a:cubicBezTo>
                      <a:cubicBezTo>
                        <a:pt x="228" y="354"/>
                        <a:pt x="228" y="354"/>
                        <a:pt x="228" y="354"/>
                      </a:cubicBezTo>
                      <a:cubicBezTo>
                        <a:pt x="239" y="377"/>
                        <a:pt x="239" y="377"/>
                        <a:pt x="239" y="377"/>
                      </a:cubicBezTo>
                      <a:cubicBezTo>
                        <a:pt x="243" y="385"/>
                        <a:pt x="243" y="385"/>
                        <a:pt x="243" y="385"/>
                      </a:cubicBezTo>
                      <a:cubicBezTo>
                        <a:pt x="252" y="386"/>
                        <a:pt x="252" y="386"/>
                        <a:pt x="252" y="386"/>
                      </a:cubicBezTo>
                      <a:cubicBezTo>
                        <a:pt x="278" y="390"/>
                        <a:pt x="278" y="390"/>
                        <a:pt x="278" y="390"/>
                      </a:cubicBezTo>
                      <a:lnTo>
                        <a:pt x="259" y="408"/>
                      </a:lnTo>
                      <a:close/>
                      <a:moveTo>
                        <a:pt x="149" y="338"/>
                      </a:moveTo>
                      <a:cubicBezTo>
                        <a:pt x="97" y="330"/>
                        <a:pt x="97" y="330"/>
                        <a:pt x="97" y="330"/>
                      </a:cubicBezTo>
                      <a:cubicBezTo>
                        <a:pt x="74" y="284"/>
                        <a:pt x="74" y="284"/>
                        <a:pt x="74" y="284"/>
                      </a:cubicBezTo>
                      <a:cubicBezTo>
                        <a:pt x="51" y="330"/>
                        <a:pt x="51" y="330"/>
                        <a:pt x="51" y="330"/>
                      </a:cubicBezTo>
                      <a:cubicBezTo>
                        <a:pt x="0" y="338"/>
                        <a:pt x="0" y="338"/>
                        <a:pt x="0" y="338"/>
                      </a:cubicBezTo>
                      <a:cubicBezTo>
                        <a:pt x="37" y="374"/>
                        <a:pt x="37" y="374"/>
                        <a:pt x="37" y="374"/>
                      </a:cubicBezTo>
                      <a:cubicBezTo>
                        <a:pt x="28" y="426"/>
                        <a:pt x="28" y="426"/>
                        <a:pt x="28" y="426"/>
                      </a:cubicBezTo>
                      <a:cubicBezTo>
                        <a:pt x="74" y="400"/>
                        <a:pt x="74" y="400"/>
                        <a:pt x="74" y="400"/>
                      </a:cubicBezTo>
                      <a:cubicBezTo>
                        <a:pt x="120" y="426"/>
                        <a:pt x="120" y="426"/>
                        <a:pt x="120" y="426"/>
                      </a:cubicBezTo>
                      <a:cubicBezTo>
                        <a:pt x="111" y="374"/>
                        <a:pt x="111" y="374"/>
                        <a:pt x="111" y="374"/>
                      </a:cubicBezTo>
                      <a:lnTo>
                        <a:pt x="149" y="338"/>
                      </a:lnTo>
                      <a:close/>
                      <a:moveTo>
                        <a:pt x="95" y="376"/>
                      </a:moveTo>
                      <a:cubicBezTo>
                        <a:pt x="98" y="394"/>
                        <a:pt x="98" y="394"/>
                        <a:pt x="98" y="394"/>
                      </a:cubicBezTo>
                      <a:cubicBezTo>
                        <a:pt x="82" y="386"/>
                        <a:pt x="82" y="386"/>
                        <a:pt x="82" y="386"/>
                      </a:cubicBezTo>
                      <a:cubicBezTo>
                        <a:pt x="74" y="381"/>
                        <a:pt x="74" y="381"/>
                        <a:pt x="74" y="381"/>
                      </a:cubicBezTo>
                      <a:cubicBezTo>
                        <a:pt x="66" y="386"/>
                        <a:pt x="66" y="386"/>
                        <a:pt x="66" y="386"/>
                      </a:cubicBezTo>
                      <a:cubicBezTo>
                        <a:pt x="51" y="394"/>
                        <a:pt x="51" y="394"/>
                        <a:pt x="51" y="394"/>
                      </a:cubicBezTo>
                      <a:cubicBezTo>
                        <a:pt x="54" y="376"/>
                        <a:pt x="54" y="376"/>
                        <a:pt x="54" y="376"/>
                      </a:cubicBezTo>
                      <a:cubicBezTo>
                        <a:pt x="55" y="367"/>
                        <a:pt x="55" y="367"/>
                        <a:pt x="55" y="367"/>
                      </a:cubicBezTo>
                      <a:cubicBezTo>
                        <a:pt x="49" y="361"/>
                        <a:pt x="49" y="361"/>
                        <a:pt x="49" y="361"/>
                      </a:cubicBezTo>
                      <a:cubicBezTo>
                        <a:pt x="36" y="349"/>
                        <a:pt x="36" y="349"/>
                        <a:pt x="36" y="349"/>
                      </a:cubicBezTo>
                      <a:cubicBezTo>
                        <a:pt x="54" y="347"/>
                        <a:pt x="54" y="347"/>
                        <a:pt x="54" y="347"/>
                      </a:cubicBezTo>
                      <a:cubicBezTo>
                        <a:pt x="63" y="345"/>
                        <a:pt x="63" y="345"/>
                        <a:pt x="63" y="345"/>
                      </a:cubicBezTo>
                      <a:cubicBezTo>
                        <a:pt x="67" y="337"/>
                        <a:pt x="67" y="337"/>
                        <a:pt x="67" y="337"/>
                      </a:cubicBezTo>
                      <a:cubicBezTo>
                        <a:pt x="74" y="322"/>
                        <a:pt x="74" y="322"/>
                        <a:pt x="74" y="322"/>
                      </a:cubicBezTo>
                      <a:cubicBezTo>
                        <a:pt x="82" y="337"/>
                        <a:pt x="82" y="337"/>
                        <a:pt x="82" y="337"/>
                      </a:cubicBezTo>
                      <a:cubicBezTo>
                        <a:pt x="86" y="345"/>
                        <a:pt x="86" y="345"/>
                        <a:pt x="86" y="345"/>
                      </a:cubicBezTo>
                      <a:cubicBezTo>
                        <a:pt x="95" y="347"/>
                        <a:pt x="95" y="347"/>
                        <a:pt x="95" y="347"/>
                      </a:cubicBezTo>
                      <a:cubicBezTo>
                        <a:pt x="112" y="349"/>
                        <a:pt x="112" y="349"/>
                        <a:pt x="112" y="349"/>
                      </a:cubicBezTo>
                      <a:cubicBezTo>
                        <a:pt x="100" y="361"/>
                        <a:pt x="100" y="361"/>
                        <a:pt x="100" y="361"/>
                      </a:cubicBezTo>
                      <a:cubicBezTo>
                        <a:pt x="93" y="367"/>
                        <a:pt x="93" y="367"/>
                        <a:pt x="93" y="367"/>
                      </a:cubicBezTo>
                      <a:lnTo>
                        <a:pt x="95" y="376"/>
                      </a:lnTo>
                      <a:close/>
                      <a:moveTo>
                        <a:pt x="456" y="338"/>
                      </a:moveTo>
                      <a:cubicBezTo>
                        <a:pt x="404" y="330"/>
                        <a:pt x="404" y="330"/>
                        <a:pt x="404" y="330"/>
                      </a:cubicBezTo>
                      <a:cubicBezTo>
                        <a:pt x="381" y="284"/>
                        <a:pt x="381" y="284"/>
                        <a:pt x="381" y="284"/>
                      </a:cubicBezTo>
                      <a:cubicBezTo>
                        <a:pt x="358" y="330"/>
                        <a:pt x="358" y="330"/>
                        <a:pt x="358" y="330"/>
                      </a:cubicBezTo>
                      <a:cubicBezTo>
                        <a:pt x="306" y="338"/>
                        <a:pt x="306" y="338"/>
                        <a:pt x="306" y="338"/>
                      </a:cubicBezTo>
                      <a:cubicBezTo>
                        <a:pt x="344" y="374"/>
                        <a:pt x="344" y="374"/>
                        <a:pt x="344" y="374"/>
                      </a:cubicBezTo>
                      <a:cubicBezTo>
                        <a:pt x="335" y="426"/>
                        <a:pt x="335" y="426"/>
                        <a:pt x="335" y="426"/>
                      </a:cubicBezTo>
                      <a:cubicBezTo>
                        <a:pt x="381" y="400"/>
                        <a:pt x="381" y="400"/>
                        <a:pt x="381" y="400"/>
                      </a:cubicBezTo>
                      <a:cubicBezTo>
                        <a:pt x="427" y="426"/>
                        <a:pt x="427" y="426"/>
                        <a:pt x="427" y="426"/>
                      </a:cubicBezTo>
                      <a:cubicBezTo>
                        <a:pt x="418" y="374"/>
                        <a:pt x="418" y="374"/>
                        <a:pt x="418" y="374"/>
                      </a:cubicBezTo>
                      <a:lnTo>
                        <a:pt x="456" y="338"/>
                      </a:lnTo>
                      <a:close/>
                      <a:moveTo>
                        <a:pt x="401" y="376"/>
                      </a:moveTo>
                      <a:cubicBezTo>
                        <a:pt x="405" y="394"/>
                        <a:pt x="405" y="394"/>
                        <a:pt x="405" y="394"/>
                      </a:cubicBezTo>
                      <a:cubicBezTo>
                        <a:pt x="389" y="386"/>
                        <a:pt x="389" y="386"/>
                        <a:pt x="389" y="386"/>
                      </a:cubicBezTo>
                      <a:cubicBezTo>
                        <a:pt x="381" y="381"/>
                        <a:pt x="381" y="381"/>
                        <a:pt x="381" y="381"/>
                      </a:cubicBezTo>
                      <a:cubicBezTo>
                        <a:pt x="373" y="386"/>
                        <a:pt x="373" y="386"/>
                        <a:pt x="373" y="386"/>
                      </a:cubicBezTo>
                      <a:cubicBezTo>
                        <a:pt x="358" y="394"/>
                        <a:pt x="358" y="394"/>
                        <a:pt x="358" y="394"/>
                      </a:cubicBezTo>
                      <a:cubicBezTo>
                        <a:pt x="361" y="376"/>
                        <a:pt x="361" y="376"/>
                        <a:pt x="361" y="376"/>
                      </a:cubicBezTo>
                      <a:cubicBezTo>
                        <a:pt x="362" y="367"/>
                        <a:pt x="362" y="367"/>
                        <a:pt x="362" y="367"/>
                      </a:cubicBezTo>
                      <a:cubicBezTo>
                        <a:pt x="356" y="361"/>
                        <a:pt x="356" y="361"/>
                        <a:pt x="356" y="361"/>
                      </a:cubicBezTo>
                      <a:cubicBezTo>
                        <a:pt x="343" y="349"/>
                        <a:pt x="343" y="349"/>
                        <a:pt x="343" y="349"/>
                      </a:cubicBezTo>
                      <a:cubicBezTo>
                        <a:pt x="361" y="347"/>
                        <a:pt x="361" y="347"/>
                        <a:pt x="361" y="347"/>
                      </a:cubicBezTo>
                      <a:cubicBezTo>
                        <a:pt x="369" y="345"/>
                        <a:pt x="369" y="345"/>
                        <a:pt x="369" y="345"/>
                      </a:cubicBezTo>
                      <a:cubicBezTo>
                        <a:pt x="373" y="337"/>
                        <a:pt x="373" y="337"/>
                        <a:pt x="373" y="337"/>
                      </a:cubicBezTo>
                      <a:cubicBezTo>
                        <a:pt x="381" y="322"/>
                        <a:pt x="381" y="322"/>
                        <a:pt x="381" y="322"/>
                      </a:cubicBezTo>
                      <a:cubicBezTo>
                        <a:pt x="389" y="337"/>
                        <a:pt x="389" y="337"/>
                        <a:pt x="389" y="337"/>
                      </a:cubicBezTo>
                      <a:cubicBezTo>
                        <a:pt x="393" y="345"/>
                        <a:pt x="393" y="345"/>
                        <a:pt x="393" y="345"/>
                      </a:cubicBezTo>
                      <a:cubicBezTo>
                        <a:pt x="401" y="347"/>
                        <a:pt x="401" y="347"/>
                        <a:pt x="401" y="347"/>
                      </a:cubicBezTo>
                      <a:cubicBezTo>
                        <a:pt x="419" y="349"/>
                        <a:pt x="419" y="349"/>
                        <a:pt x="419" y="349"/>
                      </a:cubicBezTo>
                      <a:cubicBezTo>
                        <a:pt x="407" y="361"/>
                        <a:pt x="407" y="361"/>
                        <a:pt x="407" y="361"/>
                      </a:cubicBezTo>
                      <a:cubicBezTo>
                        <a:pt x="400" y="367"/>
                        <a:pt x="400" y="367"/>
                        <a:pt x="400" y="367"/>
                      </a:cubicBezTo>
                      <a:lnTo>
                        <a:pt x="401" y="376"/>
                      </a:lnTo>
                      <a:close/>
                      <a:moveTo>
                        <a:pt x="191" y="183"/>
                      </a:moveTo>
                      <a:cubicBezTo>
                        <a:pt x="155" y="197"/>
                        <a:pt x="129" y="233"/>
                        <a:pt x="129" y="274"/>
                      </a:cubicBezTo>
                      <a:cubicBezTo>
                        <a:pt x="129" y="283"/>
                        <a:pt x="129" y="283"/>
                        <a:pt x="129" y="283"/>
                      </a:cubicBezTo>
                      <a:cubicBezTo>
                        <a:pt x="327" y="283"/>
                        <a:pt x="327" y="283"/>
                        <a:pt x="327" y="283"/>
                      </a:cubicBezTo>
                      <a:cubicBezTo>
                        <a:pt x="327" y="274"/>
                        <a:pt x="327" y="274"/>
                        <a:pt x="327" y="274"/>
                      </a:cubicBezTo>
                      <a:cubicBezTo>
                        <a:pt x="327" y="232"/>
                        <a:pt x="300" y="197"/>
                        <a:pt x="263" y="182"/>
                      </a:cubicBezTo>
                      <a:cubicBezTo>
                        <a:pt x="282" y="170"/>
                        <a:pt x="294" y="150"/>
                        <a:pt x="294" y="126"/>
                      </a:cubicBezTo>
                      <a:cubicBezTo>
                        <a:pt x="294" y="89"/>
                        <a:pt x="264" y="59"/>
                        <a:pt x="227" y="59"/>
                      </a:cubicBezTo>
                      <a:cubicBezTo>
                        <a:pt x="190" y="59"/>
                        <a:pt x="160" y="89"/>
                        <a:pt x="160" y="126"/>
                      </a:cubicBezTo>
                      <a:cubicBezTo>
                        <a:pt x="160" y="150"/>
                        <a:pt x="172" y="171"/>
                        <a:pt x="191" y="183"/>
                      </a:cubicBezTo>
                      <a:close/>
                      <a:moveTo>
                        <a:pt x="309" y="266"/>
                      </a:moveTo>
                      <a:cubicBezTo>
                        <a:pt x="147" y="266"/>
                        <a:pt x="147" y="266"/>
                        <a:pt x="147" y="266"/>
                      </a:cubicBezTo>
                      <a:cubicBezTo>
                        <a:pt x="151" y="225"/>
                        <a:pt x="186" y="193"/>
                        <a:pt x="228" y="193"/>
                      </a:cubicBezTo>
                      <a:cubicBezTo>
                        <a:pt x="270" y="193"/>
                        <a:pt x="304" y="225"/>
                        <a:pt x="309" y="266"/>
                      </a:cubicBezTo>
                      <a:close/>
                      <a:moveTo>
                        <a:pt x="227" y="77"/>
                      </a:moveTo>
                      <a:cubicBezTo>
                        <a:pt x="254" y="77"/>
                        <a:pt x="276" y="99"/>
                        <a:pt x="276" y="126"/>
                      </a:cubicBezTo>
                      <a:cubicBezTo>
                        <a:pt x="276" y="153"/>
                        <a:pt x="254" y="175"/>
                        <a:pt x="227" y="175"/>
                      </a:cubicBezTo>
                      <a:cubicBezTo>
                        <a:pt x="200" y="175"/>
                        <a:pt x="177" y="153"/>
                        <a:pt x="177" y="126"/>
                      </a:cubicBezTo>
                      <a:cubicBezTo>
                        <a:pt x="177" y="99"/>
                        <a:pt x="200" y="77"/>
                        <a:pt x="227" y="77"/>
                      </a:cubicBezTo>
                      <a:close/>
                      <a:moveTo>
                        <a:pt x="236" y="46"/>
                      </a:moveTo>
                      <a:cubicBezTo>
                        <a:pt x="218" y="46"/>
                        <a:pt x="218" y="46"/>
                        <a:pt x="218" y="46"/>
                      </a:cubicBezTo>
                      <a:cubicBezTo>
                        <a:pt x="218" y="0"/>
                        <a:pt x="218" y="0"/>
                        <a:pt x="218" y="0"/>
                      </a:cubicBezTo>
                      <a:cubicBezTo>
                        <a:pt x="236" y="0"/>
                        <a:pt x="236" y="0"/>
                        <a:pt x="236" y="0"/>
                      </a:cubicBezTo>
                      <a:lnTo>
                        <a:pt x="236" y="46"/>
                      </a:lnTo>
                      <a:close/>
                      <a:moveTo>
                        <a:pt x="290" y="75"/>
                      </a:moveTo>
                      <a:cubicBezTo>
                        <a:pt x="277" y="63"/>
                        <a:pt x="277" y="63"/>
                        <a:pt x="277" y="63"/>
                      </a:cubicBezTo>
                      <a:cubicBezTo>
                        <a:pt x="310" y="31"/>
                        <a:pt x="310" y="31"/>
                        <a:pt x="310" y="31"/>
                      </a:cubicBezTo>
                      <a:cubicBezTo>
                        <a:pt x="322" y="43"/>
                        <a:pt x="322" y="43"/>
                        <a:pt x="322" y="43"/>
                      </a:cubicBezTo>
                      <a:lnTo>
                        <a:pt x="290" y="75"/>
                      </a:lnTo>
                      <a:close/>
                      <a:moveTo>
                        <a:pt x="307" y="117"/>
                      </a:moveTo>
                      <a:cubicBezTo>
                        <a:pt x="353" y="117"/>
                        <a:pt x="353" y="117"/>
                        <a:pt x="353" y="117"/>
                      </a:cubicBezTo>
                      <a:cubicBezTo>
                        <a:pt x="353" y="135"/>
                        <a:pt x="353" y="135"/>
                        <a:pt x="353" y="135"/>
                      </a:cubicBezTo>
                      <a:cubicBezTo>
                        <a:pt x="307" y="135"/>
                        <a:pt x="307" y="135"/>
                        <a:pt x="307" y="135"/>
                      </a:cubicBezTo>
                      <a:lnTo>
                        <a:pt x="307" y="117"/>
                      </a:lnTo>
                      <a:close/>
                      <a:moveTo>
                        <a:pt x="164" y="75"/>
                      </a:moveTo>
                      <a:cubicBezTo>
                        <a:pt x="132" y="43"/>
                        <a:pt x="132" y="43"/>
                        <a:pt x="132" y="43"/>
                      </a:cubicBezTo>
                      <a:cubicBezTo>
                        <a:pt x="144" y="31"/>
                        <a:pt x="144" y="31"/>
                        <a:pt x="144" y="31"/>
                      </a:cubicBezTo>
                      <a:cubicBezTo>
                        <a:pt x="176" y="63"/>
                        <a:pt x="176" y="63"/>
                        <a:pt x="176" y="63"/>
                      </a:cubicBezTo>
                      <a:lnTo>
                        <a:pt x="164" y="75"/>
                      </a:lnTo>
                      <a:close/>
                      <a:moveTo>
                        <a:pt x="146" y="135"/>
                      </a:moveTo>
                      <a:cubicBezTo>
                        <a:pt x="101" y="135"/>
                        <a:pt x="101" y="135"/>
                        <a:pt x="101" y="135"/>
                      </a:cubicBezTo>
                      <a:cubicBezTo>
                        <a:pt x="101" y="117"/>
                        <a:pt x="101" y="117"/>
                        <a:pt x="101" y="117"/>
                      </a:cubicBezTo>
                      <a:cubicBezTo>
                        <a:pt x="146" y="117"/>
                        <a:pt x="146" y="117"/>
                        <a:pt x="146" y="117"/>
                      </a:cubicBezTo>
                      <a:lnTo>
                        <a:pt x="146"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16"/>
              <p:cNvGrpSpPr/>
              <p:nvPr/>
            </p:nvGrpSpPr>
            <p:grpSpPr>
              <a:xfrm>
                <a:off x="8379053" y="554296"/>
                <a:ext cx="3652390" cy="2147075"/>
                <a:chOff x="8129881" y="573042"/>
                <a:chExt cx="3652390" cy="2147075"/>
              </a:xfrm>
            </p:grpSpPr>
            <p:sp>
              <p:nvSpPr>
                <p:cNvPr id="185" name="Google Shape;185;p16"/>
                <p:cNvSpPr/>
                <p:nvPr/>
              </p:nvSpPr>
              <p:spPr>
                <a:xfrm>
                  <a:off x="8129881" y="573042"/>
                  <a:ext cx="157767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02124"/>
                    </a:buClr>
                    <a:buSzPts val="1800"/>
                    <a:buFont typeface="Arial"/>
                    <a:buNone/>
                  </a:pPr>
                  <a:r>
                    <a:rPr lang="hi-IN" sz="1800" b="0" i="0" u="none" strike="noStrike" cap="none">
                      <a:solidFill>
                        <a:srgbClr val="202124"/>
                      </a:solidFill>
                      <a:latin typeface="Arial"/>
                      <a:ea typeface="Arial"/>
                      <a:cs typeface="Arial"/>
                      <a:sym typeface="Arial"/>
                    </a:rPr>
                    <a:t>जन्मपूर्व कारक</a:t>
                  </a:r>
                  <a:endParaRPr sz="800" b="0" i="0" u="none" strike="noStrike" cap="none">
                    <a:solidFill>
                      <a:schemeClr val="dk1"/>
                    </a:solidFill>
                    <a:latin typeface="Calibri"/>
                    <a:ea typeface="Calibri"/>
                    <a:cs typeface="Calibri"/>
                    <a:sym typeface="Calibri"/>
                  </a:endParaRPr>
                </a:p>
              </p:txBody>
            </p:sp>
            <p:sp>
              <p:nvSpPr>
                <p:cNvPr id="186" name="Google Shape;186;p16"/>
                <p:cNvSpPr txBox="1"/>
                <p:nvPr/>
              </p:nvSpPr>
              <p:spPr>
                <a:xfrm>
                  <a:off x="8129881" y="904235"/>
                  <a:ext cx="3652390"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600" dirty="0">
                      <a:solidFill>
                        <a:schemeClr val="bg2"/>
                      </a:solidFill>
                      <a:latin typeface="Open Sans"/>
                      <a:ea typeface="Open Sans"/>
                      <a:cs typeface="Open Sans"/>
                      <a:sym typeface="Open Sans"/>
                    </a:rPr>
                    <a:t>गर्भावस्था में होने वाली कुछ परेशानियाँ जैसे टोक्सिमिया, रक्त्स्त्राव, समय-पूर्व प्रसव, जन्म के समय कम वज़न, एनोक्सिया, या मादक दवाइयों का सेवन आदि वो तथ्य हैं जो बच्चे के मस्तिष्क को प्रभावित कर सकती हैं और इसके कारण लर्निंग डिसेबिलिटी </a:t>
                  </a:r>
                  <a:r>
                    <a:rPr lang="hi-IN" sz="1600" b="0" i="0" u="none" strike="noStrike" cap="none" dirty="0">
                      <a:solidFill>
                        <a:schemeClr val="bg2"/>
                      </a:solidFill>
                      <a:latin typeface="Arial"/>
                      <a:ea typeface="Arial"/>
                      <a:cs typeface="Arial"/>
                      <a:sym typeface="Arial"/>
                    </a:rPr>
                    <a:t>का खतरा बढ़ा</a:t>
                  </a:r>
                  <a:r>
                    <a:rPr lang="hi-IN" sz="1600" dirty="0">
                      <a:solidFill>
                        <a:schemeClr val="bg2"/>
                      </a:solidFill>
                      <a:latin typeface="Calibri"/>
                      <a:ea typeface="Calibri"/>
                      <a:cs typeface="Calibri"/>
                      <a:sym typeface="Calibri"/>
                    </a:rPr>
                    <a:t> </a:t>
                  </a:r>
                  <a:r>
                    <a:rPr lang="hi-IN" sz="1600" dirty="0">
                      <a:solidFill>
                        <a:schemeClr val="bg2"/>
                      </a:solidFill>
                      <a:latin typeface="Open Sans"/>
                      <a:ea typeface="Open Sans"/>
                      <a:cs typeface="Open Sans"/>
                      <a:sym typeface="Open Sans"/>
                    </a:rPr>
                    <a:t>सकता  है । </a:t>
                  </a:r>
                  <a:endParaRPr sz="1600" dirty="0">
                    <a:solidFill>
                      <a:schemeClr val="bg2"/>
                    </a:solidFill>
                    <a:latin typeface="Open Sans"/>
                    <a:ea typeface="Open Sans"/>
                    <a:cs typeface="Open Sans"/>
                    <a:sym typeface="Open Sans"/>
                  </a:endParaRPr>
                </a:p>
              </p:txBody>
            </p:sp>
          </p:grpSp>
          <p:grpSp>
            <p:nvGrpSpPr>
              <p:cNvPr id="187" name="Google Shape;187;p16"/>
              <p:cNvGrpSpPr/>
              <p:nvPr/>
            </p:nvGrpSpPr>
            <p:grpSpPr>
              <a:xfrm>
                <a:off x="5074551" y="1683840"/>
                <a:ext cx="1280160" cy="1280160"/>
                <a:chOff x="5442991" y="1385888"/>
                <a:chExt cx="1362075" cy="1362075"/>
              </a:xfrm>
            </p:grpSpPr>
            <p:sp>
              <p:nvSpPr>
                <p:cNvPr id="188" name="Google Shape;188;p16"/>
                <p:cNvSpPr/>
                <p:nvPr/>
              </p:nvSpPr>
              <p:spPr>
                <a:xfrm>
                  <a:off x="5442991" y="1385888"/>
                  <a:ext cx="1362075" cy="13620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16"/>
                <p:cNvSpPr/>
                <p:nvPr/>
              </p:nvSpPr>
              <p:spPr>
                <a:xfrm>
                  <a:off x="5579516" y="1522413"/>
                  <a:ext cx="1089025" cy="1089025"/>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0" name="Google Shape;190;p16"/>
              <p:cNvGrpSpPr/>
              <p:nvPr/>
            </p:nvGrpSpPr>
            <p:grpSpPr>
              <a:xfrm>
                <a:off x="2913968" y="4277742"/>
                <a:ext cx="1280160" cy="1280160"/>
                <a:chOff x="5442991" y="1385888"/>
                <a:chExt cx="1362075" cy="1362075"/>
              </a:xfrm>
            </p:grpSpPr>
            <p:sp>
              <p:nvSpPr>
                <p:cNvPr id="191" name="Google Shape;191;p16"/>
                <p:cNvSpPr/>
                <p:nvPr/>
              </p:nvSpPr>
              <p:spPr>
                <a:xfrm>
                  <a:off x="5442991" y="1385888"/>
                  <a:ext cx="1362075" cy="13620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6"/>
                <p:cNvSpPr/>
                <p:nvPr/>
              </p:nvSpPr>
              <p:spPr>
                <a:xfrm>
                  <a:off x="5579516" y="1522413"/>
                  <a:ext cx="1089025" cy="1089025"/>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3" name="Google Shape;193;p16"/>
              <p:cNvGrpSpPr/>
              <p:nvPr/>
            </p:nvGrpSpPr>
            <p:grpSpPr>
              <a:xfrm>
                <a:off x="4021056" y="3053162"/>
                <a:ext cx="1280160" cy="1280160"/>
                <a:chOff x="5858313" y="444851"/>
                <a:chExt cx="1280160" cy="1280160"/>
              </a:xfrm>
            </p:grpSpPr>
            <p:sp>
              <p:nvSpPr>
                <p:cNvPr id="194" name="Google Shape;194;p16"/>
                <p:cNvSpPr/>
                <p:nvPr/>
              </p:nvSpPr>
              <p:spPr>
                <a:xfrm>
                  <a:off x="5858313" y="444851"/>
                  <a:ext cx="1280160" cy="128016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6"/>
                <p:cNvSpPr/>
                <p:nvPr/>
              </p:nvSpPr>
              <p:spPr>
                <a:xfrm>
                  <a:off x="5986626" y="573165"/>
                  <a:ext cx="1023531" cy="1023531"/>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6"/>
                <p:cNvSpPr/>
                <p:nvPr/>
              </p:nvSpPr>
              <p:spPr>
                <a:xfrm>
                  <a:off x="6239643" y="796363"/>
                  <a:ext cx="517496" cy="546139"/>
                </a:xfrm>
                <a:custGeom>
                  <a:avLst/>
                  <a:gdLst/>
                  <a:ahLst/>
                  <a:cxnLst/>
                  <a:rect l="l" t="t" r="r" b="b"/>
                  <a:pathLst>
                    <a:path w="456" h="481" extrusionOk="0">
                      <a:moveTo>
                        <a:pt x="254" y="370"/>
                      </a:moveTo>
                      <a:cubicBezTo>
                        <a:pt x="228" y="316"/>
                        <a:pt x="228" y="316"/>
                        <a:pt x="228" y="316"/>
                      </a:cubicBezTo>
                      <a:cubicBezTo>
                        <a:pt x="201" y="370"/>
                        <a:pt x="201" y="370"/>
                        <a:pt x="201" y="370"/>
                      </a:cubicBezTo>
                      <a:cubicBezTo>
                        <a:pt x="141" y="379"/>
                        <a:pt x="141" y="379"/>
                        <a:pt x="141" y="379"/>
                      </a:cubicBezTo>
                      <a:cubicBezTo>
                        <a:pt x="185" y="420"/>
                        <a:pt x="185" y="420"/>
                        <a:pt x="185" y="420"/>
                      </a:cubicBezTo>
                      <a:cubicBezTo>
                        <a:pt x="174" y="481"/>
                        <a:pt x="174" y="481"/>
                        <a:pt x="174" y="481"/>
                      </a:cubicBezTo>
                      <a:cubicBezTo>
                        <a:pt x="228" y="451"/>
                        <a:pt x="228" y="451"/>
                        <a:pt x="228" y="451"/>
                      </a:cubicBezTo>
                      <a:cubicBezTo>
                        <a:pt x="281" y="481"/>
                        <a:pt x="281" y="481"/>
                        <a:pt x="281" y="481"/>
                      </a:cubicBezTo>
                      <a:cubicBezTo>
                        <a:pt x="271" y="420"/>
                        <a:pt x="271" y="420"/>
                        <a:pt x="271" y="420"/>
                      </a:cubicBezTo>
                      <a:cubicBezTo>
                        <a:pt x="314" y="379"/>
                        <a:pt x="314" y="379"/>
                        <a:pt x="314" y="379"/>
                      </a:cubicBezTo>
                      <a:lnTo>
                        <a:pt x="254" y="370"/>
                      </a:lnTo>
                      <a:close/>
                      <a:moveTo>
                        <a:pt x="259" y="408"/>
                      </a:moveTo>
                      <a:cubicBezTo>
                        <a:pt x="253" y="414"/>
                        <a:pt x="253" y="414"/>
                        <a:pt x="253" y="414"/>
                      </a:cubicBezTo>
                      <a:cubicBezTo>
                        <a:pt x="254" y="423"/>
                        <a:pt x="254" y="423"/>
                        <a:pt x="254" y="423"/>
                      </a:cubicBezTo>
                      <a:cubicBezTo>
                        <a:pt x="259" y="449"/>
                        <a:pt x="259" y="449"/>
                        <a:pt x="259" y="449"/>
                      </a:cubicBezTo>
                      <a:cubicBezTo>
                        <a:pt x="236" y="437"/>
                        <a:pt x="236" y="437"/>
                        <a:pt x="236" y="437"/>
                      </a:cubicBezTo>
                      <a:cubicBezTo>
                        <a:pt x="228" y="432"/>
                        <a:pt x="228" y="432"/>
                        <a:pt x="228" y="432"/>
                      </a:cubicBezTo>
                      <a:cubicBezTo>
                        <a:pt x="220" y="437"/>
                        <a:pt x="220" y="437"/>
                        <a:pt x="220" y="437"/>
                      </a:cubicBezTo>
                      <a:cubicBezTo>
                        <a:pt x="197" y="449"/>
                        <a:pt x="197" y="449"/>
                        <a:pt x="197" y="449"/>
                      </a:cubicBezTo>
                      <a:cubicBezTo>
                        <a:pt x="201" y="423"/>
                        <a:pt x="201" y="423"/>
                        <a:pt x="201" y="423"/>
                      </a:cubicBezTo>
                      <a:cubicBezTo>
                        <a:pt x="203" y="414"/>
                        <a:pt x="203" y="414"/>
                        <a:pt x="203" y="414"/>
                      </a:cubicBezTo>
                      <a:cubicBezTo>
                        <a:pt x="196" y="408"/>
                        <a:pt x="196" y="408"/>
                        <a:pt x="196" y="408"/>
                      </a:cubicBezTo>
                      <a:cubicBezTo>
                        <a:pt x="178" y="390"/>
                        <a:pt x="178" y="390"/>
                        <a:pt x="178" y="390"/>
                      </a:cubicBezTo>
                      <a:cubicBezTo>
                        <a:pt x="204" y="386"/>
                        <a:pt x="204" y="386"/>
                        <a:pt x="204" y="386"/>
                      </a:cubicBezTo>
                      <a:cubicBezTo>
                        <a:pt x="212" y="385"/>
                        <a:pt x="212" y="385"/>
                        <a:pt x="212" y="385"/>
                      </a:cubicBezTo>
                      <a:cubicBezTo>
                        <a:pt x="216" y="377"/>
                        <a:pt x="216" y="377"/>
                        <a:pt x="216" y="377"/>
                      </a:cubicBezTo>
                      <a:cubicBezTo>
                        <a:pt x="228" y="354"/>
                        <a:pt x="228" y="354"/>
                        <a:pt x="228" y="354"/>
                      </a:cubicBezTo>
                      <a:cubicBezTo>
                        <a:pt x="239" y="377"/>
                        <a:pt x="239" y="377"/>
                        <a:pt x="239" y="377"/>
                      </a:cubicBezTo>
                      <a:cubicBezTo>
                        <a:pt x="243" y="385"/>
                        <a:pt x="243" y="385"/>
                        <a:pt x="243" y="385"/>
                      </a:cubicBezTo>
                      <a:cubicBezTo>
                        <a:pt x="252" y="386"/>
                        <a:pt x="252" y="386"/>
                        <a:pt x="252" y="386"/>
                      </a:cubicBezTo>
                      <a:cubicBezTo>
                        <a:pt x="278" y="390"/>
                        <a:pt x="278" y="390"/>
                        <a:pt x="278" y="390"/>
                      </a:cubicBezTo>
                      <a:lnTo>
                        <a:pt x="259" y="408"/>
                      </a:lnTo>
                      <a:close/>
                      <a:moveTo>
                        <a:pt x="149" y="338"/>
                      </a:moveTo>
                      <a:cubicBezTo>
                        <a:pt x="97" y="330"/>
                        <a:pt x="97" y="330"/>
                        <a:pt x="97" y="330"/>
                      </a:cubicBezTo>
                      <a:cubicBezTo>
                        <a:pt x="74" y="284"/>
                        <a:pt x="74" y="284"/>
                        <a:pt x="74" y="284"/>
                      </a:cubicBezTo>
                      <a:cubicBezTo>
                        <a:pt x="51" y="330"/>
                        <a:pt x="51" y="330"/>
                        <a:pt x="51" y="330"/>
                      </a:cubicBezTo>
                      <a:cubicBezTo>
                        <a:pt x="0" y="338"/>
                        <a:pt x="0" y="338"/>
                        <a:pt x="0" y="338"/>
                      </a:cubicBezTo>
                      <a:cubicBezTo>
                        <a:pt x="37" y="374"/>
                        <a:pt x="37" y="374"/>
                        <a:pt x="37" y="374"/>
                      </a:cubicBezTo>
                      <a:cubicBezTo>
                        <a:pt x="28" y="426"/>
                        <a:pt x="28" y="426"/>
                        <a:pt x="28" y="426"/>
                      </a:cubicBezTo>
                      <a:cubicBezTo>
                        <a:pt x="74" y="400"/>
                        <a:pt x="74" y="400"/>
                        <a:pt x="74" y="400"/>
                      </a:cubicBezTo>
                      <a:cubicBezTo>
                        <a:pt x="120" y="426"/>
                        <a:pt x="120" y="426"/>
                        <a:pt x="120" y="426"/>
                      </a:cubicBezTo>
                      <a:cubicBezTo>
                        <a:pt x="111" y="374"/>
                        <a:pt x="111" y="374"/>
                        <a:pt x="111" y="374"/>
                      </a:cubicBezTo>
                      <a:lnTo>
                        <a:pt x="149" y="338"/>
                      </a:lnTo>
                      <a:close/>
                      <a:moveTo>
                        <a:pt x="95" y="376"/>
                      </a:moveTo>
                      <a:cubicBezTo>
                        <a:pt x="98" y="394"/>
                        <a:pt x="98" y="394"/>
                        <a:pt x="98" y="394"/>
                      </a:cubicBezTo>
                      <a:cubicBezTo>
                        <a:pt x="82" y="386"/>
                        <a:pt x="82" y="386"/>
                        <a:pt x="82" y="386"/>
                      </a:cubicBezTo>
                      <a:cubicBezTo>
                        <a:pt x="74" y="381"/>
                        <a:pt x="74" y="381"/>
                        <a:pt x="74" y="381"/>
                      </a:cubicBezTo>
                      <a:cubicBezTo>
                        <a:pt x="66" y="386"/>
                        <a:pt x="66" y="386"/>
                        <a:pt x="66" y="386"/>
                      </a:cubicBezTo>
                      <a:cubicBezTo>
                        <a:pt x="51" y="394"/>
                        <a:pt x="51" y="394"/>
                        <a:pt x="51" y="394"/>
                      </a:cubicBezTo>
                      <a:cubicBezTo>
                        <a:pt x="54" y="376"/>
                        <a:pt x="54" y="376"/>
                        <a:pt x="54" y="376"/>
                      </a:cubicBezTo>
                      <a:cubicBezTo>
                        <a:pt x="55" y="367"/>
                        <a:pt x="55" y="367"/>
                        <a:pt x="55" y="367"/>
                      </a:cubicBezTo>
                      <a:cubicBezTo>
                        <a:pt x="49" y="361"/>
                        <a:pt x="49" y="361"/>
                        <a:pt x="49" y="361"/>
                      </a:cubicBezTo>
                      <a:cubicBezTo>
                        <a:pt x="36" y="349"/>
                        <a:pt x="36" y="349"/>
                        <a:pt x="36" y="349"/>
                      </a:cubicBezTo>
                      <a:cubicBezTo>
                        <a:pt x="54" y="347"/>
                        <a:pt x="54" y="347"/>
                        <a:pt x="54" y="347"/>
                      </a:cubicBezTo>
                      <a:cubicBezTo>
                        <a:pt x="63" y="345"/>
                        <a:pt x="63" y="345"/>
                        <a:pt x="63" y="345"/>
                      </a:cubicBezTo>
                      <a:cubicBezTo>
                        <a:pt x="67" y="337"/>
                        <a:pt x="67" y="337"/>
                        <a:pt x="67" y="337"/>
                      </a:cubicBezTo>
                      <a:cubicBezTo>
                        <a:pt x="74" y="322"/>
                        <a:pt x="74" y="322"/>
                        <a:pt x="74" y="322"/>
                      </a:cubicBezTo>
                      <a:cubicBezTo>
                        <a:pt x="82" y="337"/>
                        <a:pt x="82" y="337"/>
                        <a:pt x="82" y="337"/>
                      </a:cubicBezTo>
                      <a:cubicBezTo>
                        <a:pt x="86" y="345"/>
                        <a:pt x="86" y="345"/>
                        <a:pt x="86" y="345"/>
                      </a:cubicBezTo>
                      <a:cubicBezTo>
                        <a:pt x="95" y="347"/>
                        <a:pt x="95" y="347"/>
                        <a:pt x="95" y="347"/>
                      </a:cubicBezTo>
                      <a:cubicBezTo>
                        <a:pt x="112" y="349"/>
                        <a:pt x="112" y="349"/>
                        <a:pt x="112" y="349"/>
                      </a:cubicBezTo>
                      <a:cubicBezTo>
                        <a:pt x="100" y="361"/>
                        <a:pt x="100" y="361"/>
                        <a:pt x="100" y="361"/>
                      </a:cubicBezTo>
                      <a:cubicBezTo>
                        <a:pt x="93" y="367"/>
                        <a:pt x="93" y="367"/>
                        <a:pt x="93" y="367"/>
                      </a:cubicBezTo>
                      <a:lnTo>
                        <a:pt x="95" y="376"/>
                      </a:lnTo>
                      <a:close/>
                      <a:moveTo>
                        <a:pt x="456" y="338"/>
                      </a:moveTo>
                      <a:cubicBezTo>
                        <a:pt x="404" y="330"/>
                        <a:pt x="404" y="330"/>
                        <a:pt x="404" y="330"/>
                      </a:cubicBezTo>
                      <a:cubicBezTo>
                        <a:pt x="381" y="284"/>
                        <a:pt x="381" y="284"/>
                        <a:pt x="381" y="284"/>
                      </a:cubicBezTo>
                      <a:cubicBezTo>
                        <a:pt x="358" y="330"/>
                        <a:pt x="358" y="330"/>
                        <a:pt x="358" y="330"/>
                      </a:cubicBezTo>
                      <a:cubicBezTo>
                        <a:pt x="306" y="338"/>
                        <a:pt x="306" y="338"/>
                        <a:pt x="306" y="338"/>
                      </a:cubicBezTo>
                      <a:cubicBezTo>
                        <a:pt x="344" y="374"/>
                        <a:pt x="344" y="374"/>
                        <a:pt x="344" y="374"/>
                      </a:cubicBezTo>
                      <a:cubicBezTo>
                        <a:pt x="335" y="426"/>
                        <a:pt x="335" y="426"/>
                        <a:pt x="335" y="426"/>
                      </a:cubicBezTo>
                      <a:cubicBezTo>
                        <a:pt x="381" y="400"/>
                        <a:pt x="381" y="400"/>
                        <a:pt x="381" y="400"/>
                      </a:cubicBezTo>
                      <a:cubicBezTo>
                        <a:pt x="427" y="426"/>
                        <a:pt x="427" y="426"/>
                        <a:pt x="427" y="426"/>
                      </a:cubicBezTo>
                      <a:cubicBezTo>
                        <a:pt x="418" y="374"/>
                        <a:pt x="418" y="374"/>
                        <a:pt x="418" y="374"/>
                      </a:cubicBezTo>
                      <a:lnTo>
                        <a:pt x="456" y="338"/>
                      </a:lnTo>
                      <a:close/>
                      <a:moveTo>
                        <a:pt x="401" y="376"/>
                      </a:moveTo>
                      <a:cubicBezTo>
                        <a:pt x="405" y="394"/>
                        <a:pt x="405" y="394"/>
                        <a:pt x="405" y="394"/>
                      </a:cubicBezTo>
                      <a:cubicBezTo>
                        <a:pt x="389" y="386"/>
                        <a:pt x="389" y="386"/>
                        <a:pt x="389" y="386"/>
                      </a:cubicBezTo>
                      <a:cubicBezTo>
                        <a:pt x="381" y="381"/>
                        <a:pt x="381" y="381"/>
                        <a:pt x="381" y="381"/>
                      </a:cubicBezTo>
                      <a:cubicBezTo>
                        <a:pt x="373" y="386"/>
                        <a:pt x="373" y="386"/>
                        <a:pt x="373" y="386"/>
                      </a:cubicBezTo>
                      <a:cubicBezTo>
                        <a:pt x="358" y="394"/>
                        <a:pt x="358" y="394"/>
                        <a:pt x="358" y="394"/>
                      </a:cubicBezTo>
                      <a:cubicBezTo>
                        <a:pt x="361" y="376"/>
                        <a:pt x="361" y="376"/>
                        <a:pt x="361" y="376"/>
                      </a:cubicBezTo>
                      <a:cubicBezTo>
                        <a:pt x="362" y="367"/>
                        <a:pt x="362" y="367"/>
                        <a:pt x="362" y="367"/>
                      </a:cubicBezTo>
                      <a:cubicBezTo>
                        <a:pt x="356" y="361"/>
                        <a:pt x="356" y="361"/>
                        <a:pt x="356" y="361"/>
                      </a:cubicBezTo>
                      <a:cubicBezTo>
                        <a:pt x="343" y="349"/>
                        <a:pt x="343" y="349"/>
                        <a:pt x="343" y="349"/>
                      </a:cubicBezTo>
                      <a:cubicBezTo>
                        <a:pt x="361" y="347"/>
                        <a:pt x="361" y="347"/>
                        <a:pt x="361" y="347"/>
                      </a:cubicBezTo>
                      <a:cubicBezTo>
                        <a:pt x="369" y="345"/>
                        <a:pt x="369" y="345"/>
                        <a:pt x="369" y="345"/>
                      </a:cubicBezTo>
                      <a:cubicBezTo>
                        <a:pt x="373" y="337"/>
                        <a:pt x="373" y="337"/>
                        <a:pt x="373" y="337"/>
                      </a:cubicBezTo>
                      <a:cubicBezTo>
                        <a:pt x="381" y="322"/>
                        <a:pt x="381" y="322"/>
                        <a:pt x="381" y="322"/>
                      </a:cubicBezTo>
                      <a:cubicBezTo>
                        <a:pt x="389" y="337"/>
                        <a:pt x="389" y="337"/>
                        <a:pt x="389" y="337"/>
                      </a:cubicBezTo>
                      <a:cubicBezTo>
                        <a:pt x="393" y="345"/>
                        <a:pt x="393" y="345"/>
                        <a:pt x="393" y="345"/>
                      </a:cubicBezTo>
                      <a:cubicBezTo>
                        <a:pt x="401" y="347"/>
                        <a:pt x="401" y="347"/>
                        <a:pt x="401" y="347"/>
                      </a:cubicBezTo>
                      <a:cubicBezTo>
                        <a:pt x="419" y="349"/>
                        <a:pt x="419" y="349"/>
                        <a:pt x="419" y="349"/>
                      </a:cubicBezTo>
                      <a:cubicBezTo>
                        <a:pt x="407" y="361"/>
                        <a:pt x="407" y="361"/>
                        <a:pt x="407" y="361"/>
                      </a:cubicBezTo>
                      <a:cubicBezTo>
                        <a:pt x="400" y="367"/>
                        <a:pt x="400" y="367"/>
                        <a:pt x="400" y="367"/>
                      </a:cubicBezTo>
                      <a:lnTo>
                        <a:pt x="401" y="376"/>
                      </a:lnTo>
                      <a:close/>
                      <a:moveTo>
                        <a:pt x="191" y="183"/>
                      </a:moveTo>
                      <a:cubicBezTo>
                        <a:pt x="155" y="197"/>
                        <a:pt x="129" y="233"/>
                        <a:pt x="129" y="274"/>
                      </a:cubicBezTo>
                      <a:cubicBezTo>
                        <a:pt x="129" y="283"/>
                        <a:pt x="129" y="283"/>
                        <a:pt x="129" y="283"/>
                      </a:cubicBezTo>
                      <a:cubicBezTo>
                        <a:pt x="327" y="283"/>
                        <a:pt x="327" y="283"/>
                        <a:pt x="327" y="283"/>
                      </a:cubicBezTo>
                      <a:cubicBezTo>
                        <a:pt x="327" y="274"/>
                        <a:pt x="327" y="274"/>
                        <a:pt x="327" y="274"/>
                      </a:cubicBezTo>
                      <a:cubicBezTo>
                        <a:pt x="327" y="232"/>
                        <a:pt x="300" y="197"/>
                        <a:pt x="263" y="182"/>
                      </a:cubicBezTo>
                      <a:cubicBezTo>
                        <a:pt x="282" y="170"/>
                        <a:pt x="294" y="150"/>
                        <a:pt x="294" y="126"/>
                      </a:cubicBezTo>
                      <a:cubicBezTo>
                        <a:pt x="294" y="89"/>
                        <a:pt x="264" y="59"/>
                        <a:pt x="227" y="59"/>
                      </a:cubicBezTo>
                      <a:cubicBezTo>
                        <a:pt x="190" y="59"/>
                        <a:pt x="160" y="89"/>
                        <a:pt x="160" y="126"/>
                      </a:cubicBezTo>
                      <a:cubicBezTo>
                        <a:pt x="160" y="150"/>
                        <a:pt x="172" y="171"/>
                        <a:pt x="191" y="183"/>
                      </a:cubicBezTo>
                      <a:close/>
                      <a:moveTo>
                        <a:pt x="309" y="266"/>
                      </a:moveTo>
                      <a:cubicBezTo>
                        <a:pt x="147" y="266"/>
                        <a:pt x="147" y="266"/>
                        <a:pt x="147" y="266"/>
                      </a:cubicBezTo>
                      <a:cubicBezTo>
                        <a:pt x="151" y="225"/>
                        <a:pt x="186" y="193"/>
                        <a:pt x="228" y="193"/>
                      </a:cubicBezTo>
                      <a:cubicBezTo>
                        <a:pt x="270" y="193"/>
                        <a:pt x="304" y="225"/>
                        <a:pt x="309" y="266"/>
                      </a:cubicBezTo>
                      <a:close/>
                      <a:moveTo>
                        <a:pt x="227" y="77"/>
                      </a:moveTo>
                      <a:cubicBezTo>
                        <a:pt x="254" y="77"/>
                        <a:pt x="276" y="99"/>
                        <a:pt x="276" y="126"/>
                      </a:cubicBezTo>
                      <a:cubicBezTo>
                        <a:pt x="276" y="153"/>
                        <a:pt x="254" y="175"/>
                        <a:pt x="227" y="175"/>
                      </a:cubicBezTo>
                      <a:cubicBezTo>
                        <a:pt x="200" y="175"/>
                        <a:pt x="177" y="153"/>
                        <a:pt x="177" y="126"/>
                      </a:cubicBezTo>
                      <a:cubicBezTo>
                        <a:pt x="177" y="99"/>
                        <a:pt x="200" y="77"/>
                        <a:pt x="227" y="77"/>
                      </a:cubicBezTo>
                      <a:close/>
                      <a:moveTo>
                        <a:pt x="236" y="46"/>
                      </a:moveTo>
                      <a:cubicBezTo>
                        <a:pt x="218" y="46"/>
                        <a:pt x="218" y="46"/>
                        <a:pt x="218" y="46"/>
                      </a:cubicBezTo>
                      <a:cubicBezTo>
                        <a:pt x="218" y="0"/>
                        <a:pt x="218" y="0"/>
                        <a:pt x="218" y="0"/>
                      </a:cubicBezTo>
                      <a:cubicBezTo>
                        <a:pt x="236" y="0"/>
                        <a:pt x="236" y="0"/>
                        <a:pt x="236" y="0"/>
                      </a:cubicBezTo>
                      <a:lnTo>
                        <a:pt x="236" y="46"/>
                      </a:lnTo>
                      <a:close/>
                      <a:moveTo>
                        <a:pt x="290" y="75"/>
                      </a:moveTo>
                      <a:cubicBezTo>
                        <a:pt x="277" y="63"/>
                        <a:pt x="277" y="63"/>
                        <a:pt x="277" y="63"/>
                      </a:cubicBezTo>
                      <a:cubicBezTo>
                        <a:pt x="310" y="31"/>
                        <a:pt x="310" y="31"/>
                        <a:pt x="310" y="31"/>
                      </a:cubicBezTo>
                      <a:cubicBezTo>
                        <a:pt x="322" y="43"/>
                        <a:pt x="322" y="43"/>
                        <a:pt x="322" y="43"/>
                      </a:cubicBezTo>
                      <a:lnTo>
                        <a:pt x="290" y="75"/>
                      </a:lnTo>
                      <a:close/>
                      <a:moveTo>
                        <a:pt x="307" y="117"/>
                      </a:moveTo>
                      <a:cubicBezTo>
                        <a:pt x="353" y="117"/>
                        <a:pt x="353" y="117"/>
                        <a:pt x="353" y="117"/>
                      </a:cubicBezTo>
                      <a:cubicBezTo>
                        <a:pt x="353" y="135"/>
                        <a:pt x="353" y="135"/>
                        <a:pt x="353" y="135"/>
                      </a:cubicBezTo>
                      <a:cubicBezTo>
                        <a:pt x="307" y="135"/>
                        <a:pt x="307" y="135"/>
                        <a:pt x="307" y="135"/>
                      </a:cubicBezTo>
                      <a:lnTo>
                        <a:pt x="307" y="117"/>
                      </a:lnTo>
                      <a:close/>
                      <a:moveTo>
                        <a:pt x="164" y="75"/>
                      </a:moveTo>
                      <a:cubicBezTo>
                        <a:pt x="132" y="43"/>
                        <a:pt x="132" y="43"/>
                        <a:pt x="132" y="43"/>
                      </a:cubicBezTo>
                      <a:cubicBezTo>
                        <a:pt x="144" y="31"/>
                        <a:pt x="144" y="31"/>
                        <a:pt x="144" y="31"/>
                      </a:cubicBezTo>
                      <a:cubicBezTo>
                        <a:pt x="176" y="63"/>
                        <a:pt x="176" y="63"/>
                        <a:pt x="176" y="63"/>
                      </a:cubicBezTo>
                      <a:lnTo>
                        <a:pt x="164" y="75"/>
                      </a:lnTo>
                      <a:close/>
                      <a:moveTo>
                        <a:pt x="146" y="135"/>
                      </a:moveTo>
                      <a:cubicBezTo>
                        <a:pt x="101" y="135"/>
                        <a:pt x="101" y="135"/>
                        <a:pt x="101" y="135"/>
                      </a:cubicBezTo>
                      <a:cubicBezTo>
                        <a:pt x="101" y="117"/>
                        <a:pt x="101" y="117"/>
                        <a:pt x="101" y="117"/>
                      </a:cubicBezTo>
                      <a:cubicBezTo>
                        <a:pt x="146" y="117"/>
                        <a:pt x="146" y="117"/>
                        <a:pt x="146" y="117"/>
                      </a:cubicBezTo>
                      <a:lnTo>
                        <a:pt x="146"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7" name="Google Shape;197;p16"/>
              <p:cNvGrpSpPr/>
              <p:nvPr/>
            </p:nvGrpSpPr>
            <p:grpSpPr>
              <a:xfrm>
                <a:off x="1753249" y="5491745"/>
                <a:ext cx="1280160" cy="1280160"/>
                <a:chOff x="5858313" y="444851"/>
                <a:chExt cx="1280160" cy="1280160"/>
              </a:xfrm>
            </p:grpSpPr>
            <p:sp>
              <p:nvSpPr>
                <p:cNvPr id="198" name="Google Shape;198;p16"/>
                <p:cNvSpPr/>
                <p:nvPr/>
              </p:nvSpPr>
              <p:spPr>
                <a:xfrm>
                  <a:off x="5858313" y="444851"/>
                  <a:ext cx="1280160" cy="128016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6"/>
                <p:cNvSpPr/>
                <p:nvPr/>
              </p:nvSpPr>
              <p:spPr>
                <a:xfrm>
                  <a:off x="5986626" y="573165"/>
                  <a:ext cx="1023531" cy="1023531"/>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6"/>
                <p:cNvSpPr/>
                <p:nvPr/>
              </p:nvSpPr>
              <p:spPr>
                <a:xfrm>
                  <a:off x="6239643" y="796363"/>
                  <a:ext cx="517496" cy="546139"/>
                </a:xfrm>
                <a:custGeom>
                  <a:avLst/>
                  <a:gdLst/>
                  <a:ahLst/>
                  <a:cxnLst/>
                  <a:rect l="l" t="t" r="r" b="b"/>
                  <a:pathLst>
                    <a:path w="456" h="481" extrusionOk="0">
                      <a:moveTo>
                        <a:pt x="254" y="370"/>
                      </a:moveTo>
                      <a:cubicBezTo>
                        <a:pt x="228" y="316"/>
                        <a:pt x="228" y="316"/>
                        <a:pt x="228" y="316"/>
                      </a:cubicBezTo>
                      <a:cubicBezTo>
                        <a:pt x="201" y="370"/>
                        <a:pt x="201" y="370"/>
                        <a:pt x="201" y="370"/>
                      </a:cubicBezTo>
                      <a:cubicBezTo>
                        <a:pt x="141" y="379"/>
                        <a:pt x="141" y="379"/>
                        <a:pt x="141" y="379"/>
                      </a:cubicBezTo>
                      <a:cubicBezTo>
                        <a:pt x="185" y="420"/>
                        <a:pt x="185" y="420"/>
                        <a:pt x="185" y="420"/>
                      </a:cubicBezTo>
                      <a:cubicBezTo>
                        <a:pt x="174" y="481"/>
                        <a:pt x="174" y="481"/>
                        <a:pt x="174" y="481"/>
                      </a:cubicBezTo>
                      <a:cubicBezTo>
                        <a:pt x="228" y="451"/>
                        <a:pt x="228" y="451"/>
                        <a:pt x="228" y="451"/>
                      </a:cubicBezTo>
                      <a:cubicBezTo>
                        <a:pt x="281" y="481"/>
                        <a:pt x="281" y="481"/>
                        <a:pt x="281" y="481"/>
                      </a:cubicBezTo>
                      <a:cubicBezTo>
                        <a:pt x="271" y="420"/>
                        <a:pt x="271" y="420"/>
                        <a:pt x="271" y="420"/>
                      </a:cubicBezTo>
                      <a:cubicBezTo>
                        <a:pt x="314" y="379"/>
                        <a:pt x="314" y="379"/>
                        <a:pt x="314" y="379"/>
                      </a:cubicBezTo>
                      <a:lnTo>
                        <a:pt x="254" y="370"/>
                      </a:lnTo>
                      <a:close/>
                      <a:moveTo>
                        <a:pt x="259" y="408"/>
                      </a:moveTo>
                      <a:cubicBezTo>
                        <a:pt x="253" y="414"/>
                        <a:pt x="253" y="414"/>
                        <a:pt x="253" y="414"/>
                      </a:cubicBezTo>
                      <a:cubicBezTo>
                        <a:pt x="254" y="423"/>
                        <a:pt x="254" y="423"/>
                        <a:pt x="254" y="423"/>
                      </a:cubicBezTo>
                      <a:cubicBezTo>
                        <a:pt x="259" y="449"/>
                        <a:pt x="259" y="449"/>
                        <a:pt x="259" y="449"/>
                      </a:cubicBezTo>
                      <a:cubicBezTo>
                        <a:pt x="236" y="437"/>
                        <a:pt x="236" y="437"/>
                        <a:pt x="236" y="437"/>
                      </a:cubicBezTo>
                      <a:cubicBezTo>
                        <a:pt x="228" y="432"/>
                        <a:pt x="228" y="432"/>
                        <a:pt x="228" y="432"/>
                      </a:cubicBezTo>
                      <a:cubicBezTo>
                        <a:pt x="220" y="437"/>
                        <a:pt x="220" y="437"/>
                        <a:pt x="220" y="437"/>
                      </a:cubicBezTo>
                      <a:cubicBezTo>
                        <a:pt x="197" y="449"/>
                        <a:pt x="197" y="449"/>
                        <a:pt x="197" y="449"/>
                      </a:cubicBezTo>
                      <a:cubicBezTo>
                        <a:pt x="201" y="423"/>
                        <a:pt x="201" y="423"/>
                        <a:pt x="201" y="423"/>
                      </a:cubicBezTo>
                      <a:cubicBezTo>
                        <a:pt x="203" y="414"/>
                        <a:pt x="203" y="414"/>
                        <a:pt x="203" y="414"/>
                      </a:cubicBezTo>
                      <a:cubicBezTo>
                        <a:pt x="196" y="408"/>
                        <a:pt x="196" y="408"/>
                        <a:pt x="196" y="408"/>
                      </a:cubicBezTo>
                      <a:cubicBezTo>
                        <a:pt x="178" y="390"/>
                        <a:pt x="178" y="390"/>
                        <a:pt x="178" y="390"/>
                      </a:cubicBezTo>
                      <a:cubicBezTo>
                        <a:pt x="204" y="386"/>
                        <a:pt x="204" y="386"/>
                        <a:pt x="204" y="386"/>
                      </a:cubicBezTo>
                      <a:cubicBezTo>
                        <a:pt x="212" y="385"/>
                        <a:pt x="212" y="385"/>
                        <a:pt x="212" y="385"/>
                      </a:cubicBezTo>
                      <a:cubicBezTo>
                        <a:pt x="216" y="377"/>
                        <a:pt x="216" y="377"/>
                        <a:pt x="216" y="377"/>
                      </a:cubicBezTo>
                      <a:cubicBezTo>
                        <a:pt x="228" y="354"/>
                        <a:pt x="228" y="354"/>
                        <a:pt x="228" y="354"/>
                      </a:cubicBezTo>
                      <a:cubicBezTo>
                        <a:pt x="239" y="377"/>
                        <a:pt x="239" y="377"/>
                        <a:pt x="239" y="377"/>
                      </a:cubicBezTo>
                      <a:cubicBezTo>
                        <a:pt x="243" y="385"/>
                        <a:pt x="243" y="385"/>
                        <a:pt x="243" y="385"/>
                      </a:cubicBezTo>
                      <a:cubicBezTo>
                        <a:pt x="252" y="386"/>
                        <a:pt x="252" y="386"/>
                        <a:pt x="252" y="386"/>
                      </a:cubicBezTo>
                      <a:cubicBezTo>
                        <a:pt x="278" y="390"/>
                        <a:pt x="278" y="390"/>
                        <a:pt x="278" y="390"/>
                      </a:cubicBezTo>
                      <a:lnTo>
                        <a:pt x="259" y="408"/>
                      </a:lnTo>
                      <a:close/>
                      <a:moveTo>
                        <a:pt x="149" y="338"/>
                      </a:moveTo>
                      <a:cubicBezTo>
                        <a:pt x="97" y="330"/>
                        <a:pt x="97" y="330"/>
                        <a:pt x="97" y="330"/>
                      </a:cubicBezTo>
                      <a:cubicBezTo>
                        <a:pt x="74" y="284"/>
                        <a:pt x="74" y="284"/>
                        <a:pt x="74" y="284"/>
                      </a:cubicBezTo>
                      <a:cubicBezTo>
                        <a:pt x="51" y="330"/>
                        <a:pt x="51" y="330"/>
                        <a:pt x="51" y="330"/>
                      </a:cubicBezTo>
                      <a:cubicBezTo>
                        <a:pt x="0" y="338"/>
                        <a:pt x="0" y="338"/>
                        <a:pt x="0" y="338"/>
                      </a:cubicBezTo>
                      <a:cubicBezTo>
                        <a:pt x="37" y="374"/>
                        <a:pt x="37" y="374"/>
                        <a:pt x="37" y="374"/>
                      </a:cubicBezTo>
                      <a:cubicBezTo>
                        <a:pt x="28" y="426"/>
                        <a:pt x="28" y="426"/>
                        <a:pt x="28" y="426"/>
                      </a:cubicBezTo>
                      <a:cubicBezTo>
                        <a:pt x="74" y="400"/>
                        <a:pt x="74" y="400"/>
                        <a:pt x="74" y="400"/>
                      </a:cubicBezTo>
                      <a:cubicBezTo>
                        <a:pt x="120" y="426"/>
                        <a:pt x="120" y="426"/>
                        <a:pt x="120" y="426"/>
                      </a:cubicBezTo>
                      <a:cubicBezTo>
                        <a:pt x="111" y="374"/>
                        <a:pt x="111" y="374"/>
                        <a:pt x="111" y="374"/>
                      </a:cubicBezTo>
                      <a:lnTo>
                        <a:pt x="149" y="338"/>
                      </a:lnTo>
                      <a:close/>
                      <a:moveTo>
                        <a:pt x="95" y="376"/>
                      </a:moveTo>
                      <a:cubicBezTo>
                        <a:pt x="98" y="394"/>
                        <a:pt x="98" y="394"/>
                        <a:pt x="98" y="394"/>
                      </a:cubicBezTo>
                      <a:cubicBezTo>
                        <a:pt x="82" y="386"/>
                        <a:pt x="82" y="386"/>
                        <a:pt x="82" y="386"/>
                      </a:cubicBezTo>
                      <a:cubicBezTo>
                        <a:pt x="74" y="381"/>
                        <a:pt x="74" y="381"/>
                        <a:pt x="74" y="381"/>
                      </a:cubicBezTo>
                      <a:cubicBezTo>
                        <a:pt x="66" y="386"/>
                        <a:pt x="66" y="386"/>
                        <a:pt x="66" y="386"/>
                      </a:cubicBezTo>
                      <a:cubicBezTo>
                        <a:pt x="51" y="394"/>
                        <a:pt x="51" y="394"/>
                        <a:pt x="51" y="394"/>
                      </a:cubicBezTo>
                      <a:cubicBezTo>
                        <a:pt x="54" y="376"/>
                        <a:pt x="54" y="376"/>
                        <a:pt x="54" y="376"/>
                      </a:cubicBezTo>
                      <a:cubicBezTo>
                        <a:pt x="55" y="367"/>
                        <a:pt x="55" y="367"/>
                        <a:pt x="55" y="367"/>
                      </a:cubicBezTo>
                      <a:cubicBezTo>
                        <a:pt x="49" y="361"/>
                        <a:pt x="49" y="361"/>
                        <a:pt x="49" y="361"/>
                      </a:cubicBezTo>
                      <a:cubicBezTo>
                        <a:pt x="36" y="349"/>
                        <a:pt x="36" y="349"/>
                        <a:pt x="36" y="349"/>
                      </a:cubicBezTo>
                      <a:cubicBezTo>
                        <a:pt x="54" y="347"/>
                        <a:pt x="54" y="347"/>
                        <a:pt x="54" y="347"/>
                      </a:cubicBezTo>
                      <a:cubicBezTo>
                        <a:pt x="63" y="345"/>
                        <a:pt x="63" y="345"/>
                        <a:pt x="63" y="345"/>
                      </a:cubicBezTo>
                      <a:cubicBezTo>
                        <a:pt x="67" y="337"/>
                        <a:pt x="67" y="337"/>
                        <a:pt x="67" y="337"/>
                      </a:cubicBezTo>
                      <a:cubicBezTo>
                        <a:pt x="74" y="322"/>
                        <a:pt x="74" y="322"/>
                        <a:pt x="74" y="322"/>
                      </a:cubicBezTo>
                      <a:cubicBezTo>
                        <a:pt x="82" y="337"/>
                        <a:pt x="82" y="337"/>
                        <a:pt x="82" y="337"/>
                      </a:cubicBezTo>
                      <a:cubicBezTo>
                        <a:pt x="86" y="345"/>
                        <a:pt x="86" y="345"/>
                        <a:pt x="86" y="345"/>
                      </a:cubicBezTo>
                      <a:cubicBezTo>
                        <a:pt x="95" y="347"/>
                        <a:pt x="95" y="347"/>
                        <a:pt x="95" y="347"/>
                      </a:cubicBezTo>
                      <a:cubicBezTo>
                        <a:pt x="112" y="349"/>
                        <a:pt x="112" y="349"/>
                        <a:pt x="112" y="349"/>
                      </a:cubicBezTo>
                      <a:cubicBezTo>
                        <a:pt x="100" y="361"/>
                        <a:pt x="100" y="361"/>
                        <a:pt x="100" y="361"/>
                      </a:cubicBezTo>
                      <a:cubicBezTo>
                        <a:pt x="93" y="367"/>
                        <a:pt x="93" y="367"/>
                        <a:pt x="93" y="367"/>
                      </a:cubicBezTo>
                      <a:lnTo>
                        <a:pt x="95" y="376"/>
                      </a:lnTo>
                      <a:close/>
                      <a:moveTo>
                        <a:pt x="456" y="338"/>
                      </a:moveTo>
                      <a:cubicBezTo>
                        <a:pt x="404" y="330"/>
                        <a:pt x="404" y="330"/>
                        <a:pt x="404" y="330"/>
                      </a:cubicBezTo>
                      <a:cubicBezTo>
                        <a:pt x="381" y="284"/>
                        <a:pt x="381" y="284"/>
                        <a:pt x="381" y="284"/>
                      </a:cubicBezTo>
                      <a:cubicBezTo>
                        <a:pt x="358" y="330"/>
                        <a:pt x="358" y="330"/>
                        <a:pt x="358" y="330"/>
                      </a:cubicBezTo>
                      <a:cubicBezTo>
                        <a:pt x="306" y="338"/>
                        <a:pt x="306" y="338"/>
                        <a:pt x="306" y="338"/>
                      </a:cubicBezTo>
                      <a:cubicBezTo>
                        <a:pt x="344" y="374"/>
                        <a:pt x="344" y="374"/>
                        <a:pt x="344" y="374"/>
                      </a:cubicBezTo>
                      <a:cubicBezTo>
                        <a:pt x="335" y="426"/>
                        <a:pt x="335" y="426"/>
                        <a:pt x="335" y="426"/>
                      </a:cubicBezTo>
                      <a:cubicBezTo>
                        <a:pt x="381" y="400"/>
                        <a:pt x="381" y="400"/>
                        <a:pt x="381" y="400"/>
                      </a:cubicBezTo>
                      <a:cubicBezTo>
                        <a:pt x="427" y="426"/>
                        <a:pt x="427" y="426"/>
                        <a:pt x="427" y="426"/>
                      </a:cubicBezTo>
                      <a:cubicBezTo>
                        <a:pt x="418" y="374"/>
                        <a:pt x="418" y="374"/>
                        <a:pt x="418" y="374"/>
                      </a:cubicBezTo>
                      <a:lnTo>
                        <a:pt x="456" y="338"/>
                      </a:lnTo>
                      <a:close/>
                      <a:moveTo>
                        <a:pt x="401" y="376"/>
                      </a:moveTo>
                      <a:cubicBezTo>
                        <a:pt x="405" y="394"/>
                        <a:pt x="405" y="394"/>
                        <a:pt x="405" y="394"/>
                      </a:cubicBezTo>
                      <a:cubicBezTo>
                        <a:pt x="389" y="386"/>
                        <a:pt x="389" y="386"/>
                        <a:pt x="389" y="386"/>
                      </a:cubicBezTo>
                      <a:cubicBezTo>
                        <a:pt x="381" y="381"/>
                        <a:pt x="381" y="381"/>
                        <a:pt x="381" y="381"/>
                      </a:cubicBezTo>
                      <a:cubicBezTo>
                        <a:pt x="373" y="386"/>
                        <a:pt x="373" y="386"/>
                        <a:pt x="373" y="386"/>
                      </a:cubicBezTo>
                      <a:cubicBezTo>
                        <a:pt x="358" y="394"/>
                        <a:pt x="358" y="394"/>
                        <a:pt x="358" y="394"/>
                      </a:cubicBezTo>
                      <a:cubicBezTo>
                        <a:pt x="361" y="376"/>
                        <a:pt x="361" y="376"/>
                        <a:pt x="361" y="376"/>
                      </a:cubicBezTo>
                      <a:cubicBezTo>
                        <a:pt x="362" y="367"/>
                        <a:pt x="362" y="367"/>
                        <a:pt x="362" y="367"/>
                      </a:cubicBezTo>
                      <a:cubicBezTo>
                        <a:pt x="356" y="361"/>
                        <a:pt x="356" y="361"/>
                        <a:pt x="356" y="361"/>
                      </a:cubicBezTo>
                      <a:cubicBezTo>
                        <a:pt x="343" y="349"/>
                        <a:pt x="343" y="349"/>
                        <a:pt x="343" y="349"/>
                      </a:cubicBezTo>
                      <a:cubicBezTo>
                        <a:pt x="361" y="347"/>
                        <a:pt x="361" y="347"/>
                        <a:pt x="361" y="347"/>
                      </a:cubicBezTo>
                      <a:cubicBezTo>
                        <a:pt x="369" y="345"/>
                        <a:pt x="369" y="345"/>
                        <a:pt x="369" y="345"/>
                      </a:cubicBezTo>
                      <a:cubicBezTo>
                        <a:pt x="373" y="337"/>
                        <a:pt x="373" y="337"/>
                        <a:pt x="373" y="337"/>
                      </a:cubicBezTo>
                      <a:cubicBezTo>
                        <a:pt x="381" y="322"/>
                        <a:pt x="381" y="322"/>
                        <a:pt x="381" y="322"/>
                      </a:cubicBezTo>
                      <a:cubicBezTo>
                        <a:pt x="389" y="337"/>
                        <a:pt x="389" y="337"/>
                        <a:pt x="389" y="337"/>
                      </a:cubicBezTo>
                      <a:cubicBezTo>
                        <a:pt x="393" y="345"/>
                        <a:pt x="393" y="345"/>
                        <a:pt x="393" y="345"/>
                      </a:cubicBezTo>
                      <a:cubicBezTo>
                        <a:pt x="401" y="347"/>
                        <a:pt x="401" y="347"/>
                        <a:pt x="401" y="347"/>
                      </a:cubicBezTo>
                      <a:cubicBezTo>
                        <a:pt x="419" y="349"/>
                        <a:pt x="419" y="349"/>
                        <a:pt x="419" y="349"/>
                      </a:cubicBezTo>
                      <a:cubicBezTo>
                        <a:pt x="407" y="361"/>
                        <a:pt x="407" y="361"/>
                        <a:pt x="407" y="361"/>
                      </a:cubicBezTo>
                      <a:cubicBezTo>
                        <a:pt x="400" y="367"/>
                        <a:pt x="400" y="367"/>
                        <a:pt x="400" y="367"/>
                      </a:cubicBezTo>
                      <a:lnTo>
                        <a:pt x="401" y="376"/>
                      </a:lnTo>
                      <a:close/>
                      <a:moveTo>
                        <a:pt x="191" y="183"/>
                      </a:moveTo>
                      <a:cubicBezTo>
                        <a:pt x="155" y="197"/>
                        <a:pt x="129" y="233"/>
                        <a:pt x="129" y="274"/>
                      </a:cubicBezTo>
                      <a:cubicBezTo>
                        <a:pt x="129" y="283"/>
                        <a:pt x="129" y="283"/>
                        <a:pt x="129" y="283"/>
                      </a:cubicBezTo>
                      <a:cubicBezTo>
                        <a:pt x="327" y="283"/>
                        <a:pt x="327" y="283"/>
                        <a:pt x="327" y="283"/>
                      </a:cubicBezTo>
                      <a:cubicBezTo>
                        <a:pt x="327" y="274"/>
                        <a:pt x="327" y="274"/>
                        <a:pt x="327" y="274"/>
                      </a:cubicBezTo>
                      <a:cubicBezTo>
                        <a:pt x="327" y="232"/>
                        <a:pt x="300" y="197"/>
                        <a:pt x="263" y="182"/>
                      </a:cubicBezTo>
                      <a:cubicBezTo>
                        <a:pt x="282" y="170"/>
                        <a:pt x="294" y="150"/>
                        <a:pt x="294" y="126"/>
                      </a:cubicBezTo>
                      <a:cubicBezTo>
                        <a:pt x="294" y="89"/>
                        <a:pt x="264" y="59"/>
                        <a:pt x="227" y="59"/>
                      </a:cubicBezTo>
                      <a:cubicBezTo>
                        <a:pt x="190" y="59"/>
                        <a:pt x="160" y="89"/>
                        <a:pt x="160" y="126"/>
                      </a:cubicBezTo>
                      <a:cubicBezTo>
                        <a:pt x="160" y="150"/>
                        <a:pt x="172" y="171"/>
                        <a:pt x="191" y="183"/>
                      </a:cubicBezTo>
                      <a:close/>
                      <a:moveTo>
                        <a:pt x="309" y="266"/>
                      </a:moveTo>
                      <a:cubicBezTo>
                        <a:pt x="147" y="266"/>
                        <a:pt x="147" y="266"/>
                        <a:pt x="147" y="266"/>
                      </a:cubicBezTo>
                      <a:cubicBezTo>
                        <a:pt x="151" y="225"/>
                        <a:pt x="186" y="193"/>
                        <a:pt x="228" y="193"/>
                      </a:cubicBezTo>
                      <a:cubicBezTo>
                        <a:pt x="270" y="193"/>
                        <a:pt x="304" y="225"/>
                        <a:pt x="309" y="266"/>
                      </a:cubicBezTo>
                      <a:close/>
                      <a:moveTo>
                        <a:pt x="227" y="77"/>
                      </a:moveTo>
                      <a:cubicBezTo>
                        <a:pt x="254" y="77"/>
                        <a:pt x="276" y="99"/>
                        <a:pt x="276" y="126"/>
                      </a:cubicBezTo>
                      <a:cubicBezTo>
                        <a:pt x="276" y="153"/>
                        <a:pt x="254" y="175"/>
                        <a:pt x="227" y="175"/>
                      </a:cubicBezTo>
                      <a:cubicBezTo>
                        <a:pt x="200" y="175"/>
                        <a:pt x="177" y="153"/>
                        <a:pt x="177" y="126"/>
                      </a:cubicBezTo>
                      <a:cubicBezTo>
                        <a:pt x="177" y="99"/>
                        <a:pt x="200" y="77"/>
                        <a:pt x="227" y="77"/>
                      </a:cubicBezTo>
                      <a:close/>
                      <a:moveTo>
                        <a:pt x="236" y="46"/>
                      </a:moveTo>
                      <a:cubicBezTo>
                        <a:pt x="218" y="46"/>
                        <a:pt x="218" y="46"/>
                        <a:pt x="218" y="46"/>
                      </a:cubicBezTo>
                      <a:cubicBezTo>
                        <a:pt x="218" y="0"/>
                        <a:pt x="218" y="0"/>
                        <a:pt x="218" y="0"/>
                      </a:cubicBezTo>
                      <a:cubicBezTo>
                        <a:pt x="236" y="0"/>
                        <a:pt x="236" y="0"/>
                        <a:pt x="236" y="0"/>
                      </a:cubicBezTo>
                      <a:lnTo>
                        <a:pt x="236" y="46"/>
                      </a:lnTo>
                      <a:close/>
                      <a:moveTo>
                        <a:pt x="290" y="75"/>
                      </a:moveTo>
                      <a:cubicBezTo>
                        <a:pt x="277" y="63"/>
                        <a:pt x="277" y="63"/>
                        <a:pt x="277" y="63"/>
                      </a:cubicBezTo>
                      <a:cubicBezTo>
                        <a:pt x="310" y="31"/>
                        <a:pt x="310" y="31"/>
                        <a:pt x="310" y="31"/>
                      </a:cubicBezTo>
                      <a:cubicBezTo>
                        <a:pt x="322" y="43"/>
                        <a:pt x="322" y="43"/>
                        <a:pt x="322" y="43"/>
                      </a:cubicBezTo>
                      <a:lnTo>
                        <a:pt x="290" y="75"/>
                      </a:lnTo>
                      <a:close/>
                      <a:moveTo>
                        <a:pt x="307" y="117"/>
                      </a:moveTo>
                      <a:cubicBezTo>
                        <a:pt x="353" y="117"/>
                        <a:pt x="353" y="117"/>
                        <a:pt x="353" y="117"/>
                      </a:cubicBezTo>
                      <a:cubicBezTo>
                        <a:pt x="353" y="135"/>
                        <a:pt x="353" y="135"/>
                        <a:pt x="353" y="135"/>
                      </a:cubicBezTo>
                      <a:cubicBezTo>
                        <a:pt x="307" y="135"/>
                        <a:pt x="307" y="135"/>
                        <a:pt x="307" y="135"/>
                      </a:cubicBezTo>
                      <a:lnTo>
                        <a:pt x="307" y="117"/>
                      </a:lnTo>
                      <a:close/>
                      <a:moveTo>
                        <a:pt x="164" y="75"/>
                      </a:moveTo>
                      <a:cubicBezTo>
                        <a:pt x="132" y="43"/>
                        <a:pt x="132" y="43"/>
                        <a:pt x="132" y="43"/>
                      </a:cubicBezTo>
                      <a:cubicBezTo>
                        <a:pt x="144" y="31"/>
                        <a:pt x="144" y="31"/>
                        <a:pt x="144" y="31"/>
                      </a:cubicBezTo>
                      <a:cubicBezTo>
                        <a:pt x="176" y="63"/>
                        <a:pt x="176" y="63"/>
                        <a:pt x="176" y="63"/>
                      </a:cubicBezTo>
                      <a:lnTo>
                        <a:pt x="164" y="75"/>
                      </a:lnTo>
                      <a:close/>
                      <a:moveTo>
                        <a:pt x="146" y="135"/>
                      </a:moveTo>
                      <a:cubicBezTo>
                        <a:pt x="101" y="135"/>
                        <a:pt x="101" y="135"/>
                        <a:pt x="101" y="135"/>
                      </a:cubicBezTo>
                      <a:cubicBezTo>
                        <a:pt x="101" y="117"/>
                        <a:pt x="101" y="117"/>
                        <a:pt x="101" y="117"/>
                      </a:cubicBezTo>
                      <a:cubicBezTo>
                        <a:pt x="146" y="117"/>
                        <a:pt x="146" y="117"/>
                        <a:pt x="146" y="117"/>
                      </a:cubicBezTo>
                      <a:lnTo>
                        <a:pt x="146"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1" name="Google Shape;201;p16"/>
              <p:cNvGrpSpPr/>
              <p:nvPr/>
            </p:nvGrpSpPr>
            <p:grpSpPr>
              <a:xfrm>
                <a:off x="6269716" y="3415951"/>
                <a:ext cx="3127800" cy="2209477"/>
                <a:chOff x="6822016" y="1935762"/>
                <a:chExt cx="3127800" cy="2209477"/>
              </a:xfrm>
            </p:grpSpPr>
            <p:sp>
              <p:nvSpPr>
                <p:cNvPr id="202" name="Google Shape;202;p16"/>
                <p:cNvSpPr/>
                <p:nvPr/>
              </p:nvSpPr>
              <p:spPr>
                <a:xfrm>
                  <a:off x="6859989" y="1935762"/>
                  <a:ext cx="239039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b="1" dirty="0">
                      <a:solidFill>
                        <a:srgbClr val="595959"/>
                      </a:solidFill>
                      <a:latin typeface="Open Sans"/>
                      <a:ea typeface="Open Sans"/>
                      <a:cs typeface="Open Sans"/>
                      <a:sym typeface="Open Sans"/>
                    </a:rPr>
                    <a:t>जन्म के बाद वाले कारण </a:t>
                  </a:r>
                  <a:endParaRPr sz="1800" b="1" dirty="0">
                    <a:solidFill>
                      <a:srgbClr val="595959"/>
                    </a:solidFill>
                    <a:latin typeface="Open Sans"/>
                    <a:ea typeface="Open Sans"/>
                    <a:cs typeface="Open Sans"/>
                    <a:sym typeface="Open Sans"/>
                  </a:endParaRPr>
                </a:p>
              </p:txBody>
            </p:sp>
            <p:sp>
              <p:nvSpPr>
                <p:cNvPr id="203" name="Google Shape;203;p16"/>
                <p:cNvSpPr txBox="1"/>
                <p:nvPr/>
              </p:nvSpPr>
              <p:spPr>
                <a:xfrm>
                  <a:off x="6822016" y="2083039"/>
                  <a:ext cx="3127800" cy="206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dirty="0">
                    <a:solidFill>
                      <a:srgbClr val="7F7F7F"/>
                    </a:solidFill>
                    <a:latin typeface="Open Sans"/>
                    <a:ea typeface="Open Sans"/>
                    <a:cs typeface="Open Sans"/>
                    <a:sym typeface="Open Sans"/>
                  </a:endParaRPr>
                </a:p>
                <a:p>
                  <a:pPr marL="0" marR="0" lvl="0" indent="0" algn="l" rtl="0">
                    <a:spcBef>
                      <a:spcPts val="0"/>
                    </a:spcBef>
                    <a:spcAft>
                      <a:spcPts val="0"/>
                    </a:spcAft>
                    <a:buNone/>
                  </a:pPr>
                  <a:r>
                    <a:rPr lang="hi-IN" sz="1600" dirty="0">
                      <a:solidFill>
                        <a:schemeClr val="bg2"/>
                      </a:solidFill>
                      <a:latin typeface="Open Sans"/>
                      <a:ea typeface="Open Sans"/>
                      <a:cs typeface="Open Sans"/>
                      <a:sym typeface="Open Sans"/>
                    </a:rPr>
                    <a:t>वो बच्चे जिन्हें प्रसव के समय</a:t>
                  </a:r>
                  <a:endParaRPr dirty="0">
                    <a:solidFill>
                      <a:schemeClr val="bg2"/>
                    </a:solidFill>
                  </a:endParaRPr>
                </a:p>
                <a:p>
                  <a:pPr marL="0" marR="0" lvl="0" indent="0" algn="l" rtl="0">
                    <a:spcBef>
                      <a:spcPts val="0"/>
                    </a:spcBef>
                    <a:spcAft>
                      <a:spcPts val="0"/>
                    </a:spcAft>
                    <a:buNone/>
                  </a:pPr>
                  <a:r>
                    <a:rPr lang="hi-IN" sz="1600" dirty="0">
                      <a:solidFill>
                        <a:schemeClr val="bg2"/>
                      </a:solidFill>
                      <a:latin typeface="Open Sans"/>
                      <a:ea typeface="Open Sans"/>
                      <a:cs typeface="Open Sans"/>
                      <a:sym typeface="Open Sans"/>
                    </a:rPr>
                    <a:t>चोट लग जाती है, जन्म के बाद सिर में</a:t>
                  </a:r>
                  <a:endParaRPr dirty="0">
                    <a:solidFill>
                      <a:schemeClr val="bg2"/>
                    </a:solidFill>
                  </a:endParaRPr>
                </a:p>
                <a:p>
                  <a:pPr marL="0" marR="0" lvl="0" indent="0" algn="l" rtl="0">
                    <a:spcBef>
                      <a:spcPts val="0"/>
                    </a:spcBef>
                    <a:spcAft>
                      <a:spcPts val="0"/>
                    </a:spcAft>
                    <a:buNone/>
                  </a:pPr>
                  <a:r>
                    <a:rPr lang="hi-IN" sz="1600" dirty="0">
                      <a:solidFill>
                        <a:schemeClr val="bg2"/>
                      </a:solidFill>
                      <a:latin typeface="Open Sans"/>
                      <a:ea typeface="Open Sans"/>
                      <a:cs typeface="Open Sans"/>
                      <a:sym typeface="Open Sans"/>
                    </a:rPr>
                    <a:t> चोट लगना , </a:t>
                  </a:r>
                  <a:r>
                    <a:rPr lang="hi-IN" sz="1600" b="0" i="0" u="none" strike="noStrike" cap="none" dirty="0">
                      <a:solidFill>
                        <a:schemeClr val="bg2"/>
                      </a:solidFill>
                      <a:latin typeface="Arial"/>
                      <a:ea typeface="Arial"/>
                      <a:cs typeface="Arial"/>
                      <a:sym typeface="Arial"/>
                    </a:rPr>
                    <a:t>सीसा विषाक्तता</a:t>
                  </a:r>
                  <a:r>
                    <a:rPr lang="hi-IN" sz="1600" dirty="0">
                      <a:solidFill>
                        <a:schemeClr val="bg2"/>
                      </a:solidFill>
                      <a:latin typeface="Open Sans"/>
                      <a:ea typeface="Open Sans"/>
                      <a:cs typeface="Open Sans"/>
                      <a:sym typeface="Open Sans"/>
                    </a:rPr>
                    <a:t>, </a:t>
                  </a:r>
                  <a:endParaRPr dirty="0">
                    <a:solidFill>
                      <a:schemeClr val="bg2"/>
                    </a:solidFill>
                  </a:endParaRPr>
                </a:p>
                <a:p>
                  <a:pPr marL="0" marR="0" lvl="0" indent="0" algn="l" rtl="0">
                    <a:spcBef>
                      <a:spcPts val="0"/>
                    </a:spcBef>
                    <a:spcAft>
                      <a:spcPts val="0"/>
                    </a:spcAft>
                    <a:buNone/>
                  </a:pPr>
                  <a:r>
                    <a:rPr lang="hi-IN" sz="1600" dirty="0">
                      <a:solidFill>
                        <a:schemeClr val="bg2"/>
                      </a:solidFill>
                      <a:latin typeface="Open Sans"/>
                      <a:ea typeface="Open Sans"/>
                      <a:cs typeface="Open Sans"/>
                      <a:sym typeface="Open Sans"/>
                    </a:rPr>
                    <a:t>दौरे पड़ना, एन्सेफलाइटिस या </a:t>
                  </a:r>
                  <a:endParaRPr dirty="0">
                    <a:solidFill>
                      <a:schemeClr val="bg2"/>
                    </a:solidFill>
                  </a:endParaRPr>
                </a:p>
                <a:p>
                  <a:pPr marL="0" marR="0" lvl="0" indent="0" algn="l" rtl="0">
                    <a:spcBef>
                      <a:spcPts val="0"/>
                    </a:spcBef>
                    <a:spcAft>
                      <a:spcPts val="0"/>
                    </a:spcAft>
                    <a:buNone/>
                  </a:pPr>
                  <a:r>
                    <a:rPr lang="hi-IN" sz="1600" dirty="0">
                      <a:solidFill>
                        <a:schemeClr val="bg2"/>
                      </a:solidFill>
                      <a:latin typeface="Open Sans"/>
                      <a:ea typeface="Open Sans"/>
                      <a:cs typeface="Open Sans"/>
                      <a:sym typeface="Open Sans"/>
                    </a:rPr>
                    <a:t>दिमागी बुखार आदि कुछ ऐसी बाते हैं </a:t>
                  </a:r>
                  <a:endParaRPr dirty="0">
                    <a:solidFill>
                      <a:schemeClr val="bg2"/>
                    </a:solidFill>
                  </a:endParaRPr>
                </a:p>
                <a:p>
                  <a:pPr marL="0" marR="0" lvl="0" indent="0" algn="l" rtl="0">
                    <a:spcBef>
                      <a:spcPts val="0"/>
                    </a:spcBef>
                    <a:spcAft>
                      <a:spcPts val="0"/>
                    </a:spcAft>
                    <a:buNone/>
                  </a:pPr>
                  <a:r>
                    <a:rPr lang="hi-IN" sz="1600" dirty="0">
                      <a:solidFill>
                        <a:schemeClr val="bg2"/>
                      </a:solidFill>
                      <a:latin typeface="Open Sans"/>
                      <a:ea typeface="Open Sans"/>
                      <a:cs typeface="Open Sans"/>
                      <a:sym typeface="Open Sans"/>
                    </a:rPr>
                    <a:t>जिनके कारण लर्निंग डिसेबिलिटी होने का खतरा बढ़  सकता  है। </a:t>
                  </a:r>
                  <a:endParaRPr sz="1600" dirty="0">
                    <a:solidFill>
                      <a:schemeClr val="bg2"/>
                    </a:solidFill>
                    <a:latin typeface="Open Sans"/>
                    <a:ea typeface="Open Sans"/>
                    <a:cs typeface="Open Sans"/>
                    <a:sym typeface="Open Sans"/>
                  </a:endParaRPr>
                </a:p>
                <a:p>
                  <a:pPr marL="0" marR="0" lvl="0" indent="0" algn="l" rtl="0">
                    <a:spcBef>
                      <a:spcPts val="0"/>
                    </a:spcBef>
                    <a:spcAft>
                      <a:spcPts val="0"/>
                    </a:spcAft>
                    <a:buNone/>
                  </a:pPr>
                  <a:endParaRPr sz="1600" dirty="0">
                    <a:solidFill>
                      <a:srgbClr val="7F7F7F"/>
                    </a:solidFill>
                    <a:latin typeface="Open Sans"/>
                    <a:ea typeface="Open Sans"/>
                    <a:cs typeface="Open Sans"/>
                    <a:sym typeface="Open Sans"/>
                  </a:endParaRPr>
                </a:p>
              </p:txBody>
            </p:sp>
          </p:grpSp>
          <p:grpSp>
            <p:nvGrpSpPr>
              <p:cNvPr id="204" name="Google Shape;204;p16"/>
              <p:cNvGrpSpPr/>
              <p:nvPr/>
            </p:nvGrpSpPr>
            <p:grpSpPr>
              <a:xfrm>
                <a:off x="4021055" y="5641315"/>
                <a:ext cx="6307525" cy="1684024"/>
                <a:chOff x="5662920" y="2837823"/>
                <a:chExt cx="6307525" cy="1684024"/>
              </a:xfrm>
            </p:grpSpPr>
            <p:sp>
              <p:nvSpPr>
                <p:cNvPr id="205" name="Google Shape;205;p16"/>
                <p:cNvSpPr/>
                <p:nvPr/>
              </p:nvSpPr>
              <p:spPr>
                <a:xfrm>
                  <a:off x="5748831" y="2837823"/>
                  <a:ext cx="1806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b="1" dirty="0">
                      <a:solidFill>
                        <a:srgbClr val="595959"/>
                      </a:solidFill>
                      <a:latin typeface="Open Sans"/>
                      <a:ea typeface="Open Sans"/>
                      <a:cs typeface="Open Sans"/>
                      <a:sym typeface="Open Sans"/>
                    </a:rPr>
                    <a:t>आनुवंशिक कारण </a:t>
                  </a:r>
                  <a:endParaRPr sz="1800" b="1" dirty="0">
                    <a:solidFill>
                      <a:srgbClr val="595959"/>
                    </a:solidFill>
                    <a:latin typeface="Open Sans"/>
                    <a:ea typeface="Open Sans"/>
                    <a:cs typeface="Open Sans"/>
                    <a:sym typeface="Open Sans"/>
                  </a:endParaRPr>
                </a:p>
              </p:txBody>
            </p:sp>
            <p:sp>
              <p:nvSpPr>
                <p:cNvPr id="206" name="Google Shape;206;p16"/>
                <p:cNvSpPr txBox="1"/>
                <p:nvPr/>
              </p:nvSpPr>
              <p:spPr>
                <a:xfrm>
                  <a:off x="5662920" y="3027374"/>
                  <a:ext cx="6307525" cy="14944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dirty="0">
                    <a:solidFill>
                      <a:schemeClr val="bg2"/>
                    </a:solidFill>
                    <a:latin typeface="Open Sans"/>
                    <a:ea typeface="Open Sans"/>
                    <a:cs typeface="Open Sans"/>
                    <a:sym typeface="Open Sans"/>
                  </a:endParaRPr>
                </a:p>
                <a:p>
                  <a:r>
                    <a:rPr lang="hi-IN" sz="1600" dirty="0">
                      <a:solidFill>
                        <a:schemeClr val="bg2"/>
                      </a:solidFill>
                      <a:latin typeface="Open Sans"/>
                      <a:ea typeface="Open Sans"/>
                      <a:cs typeface="Open Sans"/>
                      <a:sym typeface="Open Sans"/>
                    </a:rPr>
                    <a:t>अभी </a:t>
                  </a:r>
                  <a:r>
                    <a:rPr lang="hi-IN" sz="1600" cap="none" dirty="0">
                      <a:solidFill>
                        <a:schemeClr val="bg2"/>
                      </a:solidFill>
                      <a:latin typeface="Impact"/>
                      <a:ea typeface="Impact"/>
                      <a:cs typeface="Impact"/>
                      <a:sym typeface="Impact"/>
                    </a:rPr>
                    <a:t>एस एल डी</a:t>
                  </a:r>
                  <a:r>
                    <a:rPr lang="en-US" sz="1600" cap="none" dirty="0">
                      <a:solidFill>
                        <a:schemeClr val="bg2"/>
                      </a:solidFill>
                      <a:latin typeface="Impact"/>
                      <a:ea typeface="Impact"/>
                      <a:cs typeface="Impact"/>
                      <a:sym typeface="Impact"/>
                    </a:rPr>
                    <a:t> </a:t>
                  </a:r>
                  <a:r>
                    <a:rPr kumimoji="0" lang="hi-IN" altLang="en-US" sz="1600" b="0" i="0" u="none" strike="noStrike" cap="none" normalizeH="0" baseline="0" dirty="0">
                      <a:ln>
                        <a:noFill/>
                      </a:ln>
                      <a:solidFill>
                        <a:schemeClr val="bg2"/>
                      </a:solidFill>
                      <a:effectLst/>
                      <a:latin typeface="Google Sans"/>
                      <a:cs typeface="Mangal" panose="02040503050203030202" pitchFamily="18" charset="0"/>
                    </a:rPr>
                    <a:t>के</a:t>
                  </a:r>
                  <a:r>
                    <a:rPr lang="hi-IN" sz="1600" cap="none" dirty="0">
                      <a:solidFill>
                        <a:schemeClr val="bg2"/>
                      </a:solidFill>
                      <a:latin typeface="Impact"/>
                      <a:ea typeface="Impact"/>
                      <a:cs typeface="Impact"/>
                      <a:sym typeface="Impact"/>
                    </a:rPr>
                    <a:t> </a:t>
                  </a:r>
                  <a:r>
                    <a:rPr kumimoji="0" lang="hi-IN" altLang="en-US" sz="1600" b="0" i="0" u="none" strike="noStrike" cap="none" normalizeH="0" baseline="0" dirty="0">
                      <a:ln>
                        <a:noFill/>
                      </a:ln>
                      <a:solidFill>
                        <a:schemeClr val="bg2"/>
                      </a:solidFill>
                      <a:effectLst/>
                      <a:latin typeface="Google Sans"/>
                      <a:cs typeface="Mangal" panose="02040503050203030202" pitchFamily="18" charset="0"/>
                    </a:rPr>
                    <a:t>आनुवंशिक कारक के जीन</a:t>
                  </a:r>
                  <a:r>
                    <a:rPr kumimoji="0" lang="hi-IN" altLang="en-US" sz="700" b="0" i="0" u="none" strike="noStrike" cap="none" normalizeH="0" baseline="0" dirty="0">
                      <a:ln>
                        <a:noFill/>
                      </a:ln>
                      <a:solidFill>
                        <a:schemeClr val="bg2"/>
                      </a:solidFill>
                      <a:effectLst/>
                      <a:cs typeface="Mangal" panose="02040503050203030202" pitchFamily="18" charset="0"/>
                    </a:rPr>
                    <a:t> </a:t>
                  </a:r>
                  <a:r>
                    <a:rPr lang="hi-IN" sz="1600" dirty="0">
                      <a:solidFill>
                        <a:schemeClr val="bg2"/>
                      </a:solidFill>
                      <a:latin typeface="Open Sans"/>
                      <a:ea typeface="Open Sans"/>
                      <a:cs typeface="Open Sans"/>
                      <a:sym typeface="Open Sans"/>
                    </a:rPr>
                    <a:t>के बारे में बहुत कुछ नहीं जाना गया है। फिर भी</a:t>
                  </a:r>
                  <a:r>
                    <a:rPr lang="en-US" dirty="0">
                      <a:solidFill>
                        <a:schemeClr val="bg2"/>
                      </a:solidFill>
                      <a:ea typeface="Open Sans"/>
                    </a:rPr>
                    <a:t> </a:t>
                  </a:r>
                  <a:r>
                    <a:rPr lang="hi-IN" sz="1600" dirty="0">
                      <a:solidFill>
                        <a:schemeClr val="bg2"/>
                      </a:solidFill>
                      <a:latin typeface="Open Sans"/>
                      <a:ea typeface="Open Sans"/>
                      <a:cs typeface="Open Sans"/>
                      <a:sym typeface="Open Sans"/>
                    </a:rPr>
                    <a:t>यह एक असामान्य बात ही होगी कि जब कोई माता-पिता यह </a:t>
                  </a:r>
                  <a:endParaRPr dirty="0">
                    <a:solidFill>
                      <a:schemeClr val="bg2"/>
                    </a:solidFill>
                  </a:endParaRPr>
                </a:p>
                <a:p>
                  <a:pPr marL="0" marR="0" lvl="0" indent="0" algn="l" rtl="0">
                    <a:spcBef>
                      <a:spcPts val="0"/>
                    </a:spcBef>
                    <a:spcAft>
                      <a:spcPts val="0"/>
                    </a:spcAft>
                    <a:buNone/>
                  </a:pPr>
                  <a:r>
                    <a:rPr lang="hi-IN" sz="1600" dirty="0">
                      <a:solidFill>
                        <a:schemeClr val="bg2"/>
                      </a:solidFill>
                      <a:latin typeface="Open Sans"/>
                      <a:ea typeface="Open Sans"/>
                      <a:cs typeface="Open Sans"/>
                      <a:sym typeface="Open Sans"/>
                    </a:rPr>
                    <a:t>कहें कि उन्हें या उनके परिवार में किसी को लर्निंग डिसेबिलिटी है या थी।</a:t>
                  </a:r>
                  <a:endParaRPr sz="1600" dirty="0">
                    <a:solidFill>
                      <a:schemeClr val="bg2"/>
                    </a:solidFill>
                    <a:latin typeface="Open Sans"/>
                    <a:ea typeface="Open Sans"/>
                    <a:cs typeface="Open Sans"/>
                    <a:sym typeface="Open Sans"/>
                  </a:endParaRPr>
                </a:p>
              </p:txBody>
            </p:sp>
          </p:grpSp>
        </p:grpSp>
        <p:sp>
          <p:nvSpPr>
            <p:cNvPr id="207" name="Google Shape;207;p16"/>
            <p:cNvSpPr txBox="1"/>
            <p:nvPr/>
          </p:nvSpPr>
          <p:spPr>
            <a:xfrm>
              <a:off x="9485525" y="2906075"/>
              <a:ext cx="2439900" cy="30852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400" b="1">
                  <a:solidFill>
                    <a:srgbClr val="7F7F7F"/>
                  </a:solidFill>
                  <a:latin typeface="Open Sans"/>
                  <a:ea typeface="Open Sans"/>
                  <a:cs typeface="Open Sans"/>
                  <a:sym typeface="Open Sans"/>
                </a:rPr>
                <a:t>लर्निंग डिसेबिलिटी का कोई विशिष्ट कारण नहीं है</a:t>
              </a:r>
              <a:endParaRPr/>
            </a:p>
            <a:p>
              <a:pPr marL="0" marR="0" lvl="0" indent="0" algn="ctr" rtl="0">
                <a:spcBef>
                  <a:spcPts val="0"/>
                </a:spcBef>
                <a:spcAft>
                  <a:spcPts val="0"/>
                </a:spcAft>
                <a:buNone/>
              </a:pPr>
              <a:endParaRPr sz="1400" b="1">
                <a:solidFill>
                  <a:srgbClr val="7F7F7F"/>
                </a:solidFill>
                <a:latin typeface="Open Sans"/>
                <a:ea typeface="Open Sans"/>
                <a:cs typeface="Open Sans"/>
                <a:sym typeface="Open Sans"/>
              </a:endParaRPr>
            </a:p>
            <a:p>
              <a:pPr marL="0" marR="0" lvl="0" indent="0" algn="ctr" rtl="0">
                <a:spcBef>
                  <a:spcPts val="0"/>
                </a:spcBef>
                <a:spcAft>
                  <a:spcPts val="0"/>
                </a:spcAft>
                <a:buNone/>
              </a:pPr>
              <a:r>
                <a:rPr lang="hi-IN" b="1">
                  <a:solidFill>
                    <a:srgbClr val="7F7F7F"/>
                  </a:solidFill>
                  <a:latin typeface="Open Sans"/>
                  <a:ea typeface="Open Sans"/>
                  <a:cs typeface="Open Sans"/>
                  <a:sym typeface="Open Sans"/>
                </a:rPr>
                <a:t>बच्चे को सुरक्षित रखने के लिए ज़रूरी है कि प्रसव-पूर्व देखभाल से लेकर गर्भावस्था के समय के दौरान अपने स्वास्थ्य का ध्यान  रखा  जाय। </a:t>
              </a:r>
              <a:endParaRPr sz="1400" b="1">
                <a:solidFill>
                  <a:srgbClr val="7F7F7F"/>
                </a:solidFill>
                <a:latin typeface="Open Sans"/>
                <a:ea typeface="Open Sans"/>
                <a:cs typeface="Open Sans"/>
                <a:sym typeface="Open Sans"/>
              </a:endParaRPr>
            </a:p>
            <a:p>
              <a:pPr marL="0" marR="0" lvl="0" indent="0" algn="ctr" rtl="0">
                <a:spcBef>
                  <a:spcPts val="0"/>
                </a:spcBef>
                <a:spcAft>
                  <a:spcPts val="0"/>
                </a:spcAft>
                <a:buNone/>
              </a:pPr>
              <a:r>
                <a:rPr lang="hi-IN" sz="1400" b="1">
                  <a:solidFill>
                    <a:srgbClr val="7F7F7F"/>
                  </a:solidFill>
                  <a:latin typeface="Open Sans"/>
                  <a:ea typeface="Open Sans"/>
                  <a:cs typeface="Open Sans"/>
                  <a:sym typeface="Open Sans"/>
                </a:rPr>
                <a:t> </a:t>
              </a:r>
              <a:endParaRPr/>
            </a:p>
            <a:p>
              <a:pPr marL="0" marR="0" lvl="0" indent="0" algn="ctr" rtl="0">
                <a:spcBef>
                  <a:spcPts val="0"/>
                </a:spcBef>
                <a:spcAft>
                  <a:spcPts val="0"/>
                </a:spcAft>
                <a:buNone/>
              </a:pPr>
              <a:r>
                <a:rPr lang="hi-IN" b="1">
                  <a:solidFill>
                    <a:srgbClr val="7F7F7F"/>
                  </a:solidFill>
                  <a:latin typeface="Open Sans"/>
                  <a:ea typeface="Open Sans"/>
                  <a:cs typeface="Open Sans"/>
                  <a:sym typeface="Open Sans"/>
                </a:rPr>
                <a:t>एक बच्चे को उसकी सीखने संबंधी परेशानियों के साथ भी खुशगवार जीवन व्यतीत करने के  लिए मदद के रूप में बहुत कुछ किया जा सकता है। </a:t>
              </a:r>
              <a:endParaRPr sz="1400" b="1">
                <a:solidFill>
                  <a:srgbClr val="7F7F7F"/>
                </a:solidFill>
                <a:latin typeface="Open Sans"/>
                <a:ea typeface="Open Sans"/>
                <a:cs typeface="Open Sans"/>
                <a:sym typeface="Open Sans"/>
              </a:endParaRPr>
            </a:p>
          </p:txBody>
        </p:sp>
        <p:pic>
          <p:nvPicPr>
            <p:cNvPr id="208" name="Google Shape;208;p16" descr="ND Logo + Tag.jpg"/>
            <p:cNvPicPr preferRelativeResize="0"/>
            <p:nvPr/>
          </p:nvPicPr>
          <p:blipFill rotWithShape="1">
            <a:blip r:embed="rId4">
              <a:alphaModFix/>
            </a:blip>
            <a:srcRect/>
            <a:stretch/>
          </p:blipFill>
          <p:spPr>
            <a:xfrm>
              <a:off x="236621" y="6120064"/>
              <a:ext cx="1219200" cy="537183"/>
            </a:xfrm>
            <a:prstGeom prst="rect">
              <a:avLst/>
            </a:prstGeom>
            <a:noFill/>
            <a:ln>
              <a:noFill/>
            </a:ln>
          </p:spPr>
        </p:pic>
      </p:grpSp>
      <p:sp>
        <p:nvSpPr>
          <p:cNvPr id="209" name="Google Shape;209;p16"/>
          <p:cNvSpPr/>
          <p:nvPr/>
        </p:nvSpPr>
        <p:spPr>
          <a:xfrm>
            <a:off x="0" y="-35579"/>
            <a:ext cx="65" cy="528358"/>
          </a:xfrm>
          <a:prstGeom prst="rect">
            <a:avLst/>
          </a:prstGeom>
          <a:solidFill>
            <a:srgbClr val="F8F9F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02124"/>
              </a:buClr>
              <a:buSzPts val="1800"/>
              <a:buFont typeface="Arial"/>
              <a:buNone/>
            </a:pPr>
            <a:br>
              <a:rPr lang="hi-IN" sz="1800" b="0" i="0" u="none" strike="noStrike" cap="none">
                <a:solidFill>
                  <a:srgbClr val="202124"/>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10" name="Google Shape;210;p16"/>
          <p:cNvSpPr/>
          <p:nvPr/>
        </p:nvSpPr>
        <p:spPr>
          <a:xfrm>
            <a:off x="0" y="-35579"/>
            <a:ext cx="65" cy="528358"/>
          </a:xfrm>
          <a:prstGeom prst="rect">
            <a:avLst/>
          </a:prstGeom>
          <a:solidFill>
            <a:srgbClr val="F8F9F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02124"/>
              </a:buClr>
              <a:buSzPts val="1800"/>
              <a:buFont typeface="Arial"/>
              <a:buNone/>
            </a:pPr>
            <a:br>
              <a:rPr lang="hi-IN" sz="1800" b="0" i="0" u="none" strike="noStrike" cap="none">
                <a:solidFill>
                  <a:srgbClr val="202124"/>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11" name="Google Shape;211;p16"/>
          <p:cNvSpPr/>
          <p:nvPr/>
        </p:nvSpPr>
        <p:spPr>
          <a:xfrm>
            <a:off x="0" y="102920"/>
            <a:ext cx="65" cy="251359"/>
          </a:xfrm>
          <a:prstGeom prst="rect">
            <a:avLst/>
          </a:prstGeom>
          <a:solidFill>
            <a:srgbClr val="F8F9F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F1641785-DDAA-4E73-8B93-D4EB91F8F85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pSp>
        <p:nvGrpSpPr>
          <p:cNvPr id="216" name="Google Shape;216;p17"/>
          <p:cNvGrpSpPr/>
          <p:nvPr/>
        </p:nvGrpSpPr>
        <p:grpSpPr>
          <a:xfrm>
            <a:off x="0" y="0"/>
            <a:ext cx="11706726" cy="6621152"/>
            <a:chOff x="0" y="0"/>
            <a:chExt cx="11706726" cy="6621152"/>
          </a:xfrm>
        </p:grpSpPr>
        <p:sp>
          <p:nvSpPr>
            <p:cNvPr id="217" name="Google Shape;217;p17"/>
            <p:cNvSpPr/>
            <p:nvPr/>
          </p:nvSpPr>
          <p:spPr>
            <a:xfrm>
              <a:off x="0" y="364455"/>
              <a:ext cx="3994038" cy="2272398"/>
            </a:xfrm>
            <a:custGeom>
              <a:avLst/>
              <a:gdLst/>
              <a:ahLst/>
              <a:cxnLst/>
              <a:rect l="l" t="t" r="r" b="b"/>
              <a:pathLst>
                <a:path w="1430" h="660" extrusionOk="0">
                  <a:moveTo>
                    <a:pt x="1430" y="0"/>
                  </a:moveTo>
                  <a:cubicBezTo>
                    <a:pt x="1267" y="334"/>
                    <a:pt x="1267" y="334"/>
                    <a:pt x="1267" y="334"/>
                  </a:cubicBezTo>
                  <a:cubicBezTo>
                    <a:pt x="1262" y="343"/>
                    <a:pt x="1258" y="351"/>
                    <a:pt x="1253" y="358"/>
                  </a:cubicBezTo>
                  <a:cubicBezTo>
                    <a:pt x="1251" y="361"/>
                    <a:pt x="1249" y="364"/>
                    <a:pt x="1247" y="367"/>
                  </a:cubicBezTo>
                  <a:cubicBezTo>
                    <a:pt x="1227" y="394"/>
                    <a:pt x="1202" y="413"/>
                    <a:pt x="1174" y="422"/>
                  </a:cubicBezTo>
                  <a:cubicBezTo>
                    <a:pt x="1163" y="426"/>
                    <a:pt x="1151" y="427"/>
                    <a:pt x="1140" y="427"/>
                  </a:cubicBezTo>
                  <a:cubicBezTo>
                    <a:pt x="1140" y="427"/>
                    <a:pt x="1133" y="427"/>
                    <a:pt x="1121" y="427"/>
                  </a:cubicBezTo>
                  <a:cubicBezTo>
                    <a:pt x="141" y="427"/>
                    <a:pt x="141" y="427"/>
                    <a:pt x="141" y="427"/>
                  </a:cubicBezTo>
                  <a:cubicBezTo>
                    <a:pt x="114" y="427"/>
                    <a:pt x="84" y="441"/>
                    <a:pt x="59" y="470"/>
                  </a:cubicBezTo>
                  <a:cubicBezTo>
                    <a:pt x="46" y="485"/>
                    <a:pt x="33" y="504"/>
                    <a:pt x="24" y="527"/>
                  </a:cubicBezTo>
                  <a:cubicBezTo>
                    <a:pt x="9" y="562"/>
                    <a:pt x="0" y="606"/>
                    <a:pt x="0" y="660"/>
                  </a:cubicBezTo>
                  <a:cubicBezTo>
                    <a:pt x="0" y="0"/>
                    <a:pt x="0" y="0"/>
                    <a:pt x="0" y="0"/>
                  </a:cubicBezTo>
                  <a:lnTo>
                    <a:pt x="1430" y="0"/>
                  </a:lnTo>
                  <a:close/>
                </a:path>
              </a:pathLst>
            </a:custGeom>
            <a:gradFill>
              <a:gsLst>
                <a:gs pos="0">
                  <a:srgbClr val="3EDCFC"/>
                </a:gs>
                <a:gs pos="49000">
                  <a:srgbClr val="01A0D9"/>
                </a:gs>
                <a:gs pos="100000">
                  <a:srgbClr val="01A0D9"/>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7"/>
            <p:cNvSpPr/>
            <p:nvPr/>
          </p:nvSpPr>
          <p:spPr>
            <a:xfrm>
              <a:off x="0" y="165529"/>
              <a:ext cx="4625574" cy="2272398"/>
            </a:xfrm>
            <a:custGeom>
              <a:avLst/>
              <a:gdLst/>
              <a:ahLst/>
              <a:cxnLst/>
              <a:rect l="l" t="t" r="r" b="b"/>
              <a:pathLst>
                <a:path w="1471" h="660" extrusionOk="0">
                  <a:moveTo>
                    <a:pt x="1471" y="0"/>
                  </a:moveTo>
                  <a:cubicBezTo>
                    <a:pt x="1303" y="335"/>
                    <a:pt x="1303" y="335"/>
                    <a:pt x="1303" y="335"/>
                  </a:cubicBezTo>
                  <a:cubicBezTo>
                    <a:pt x="1299" y="343"/>
                    <a:pt x="1294" y="351"/>
                    <a:pt x="1289" y="359"/>
                  </a:cubicBezTo>
                  <a:cubicBezTo>
                    <a:pt x="1287" y="362"/>
                    <a:pt x="1285" y="365"/>
                    <a:pt x="1282" y="367"/>
                  </a:cubicBezTo>
                  <a:cubicBezTo>
                    <a:pt x="1262" y="395"/>
                    <a:pt x="1236" y="414"/>
                    <a:pt x="1208" y="422"/>
                  </a:cubicBezTo>
                  <a:cubicBezTo>
                    <a:pt x="1197" y="426"/>
                    <a:pt x="1185" y="428"/>
                    <a:pt x="1172" y="428"/>
                  </a:cubicBezTo>
                  <a:cubicBezTo>
                    <a:pt x="1172" y="428"/>
                    <a:pt x="1166" y="428"/>
                    <a:pt x="1153" y="428"/>
                  </a:cubicBezTo>
                  <a:cubicBezTo>
                    <a:pt x="145" y="428"/>
                    <a:pt x="145" y="428"/>
                    <a:pt x="145" y="428"/>
                  </a:cubicBezTo>
                  <a:cubicBezTo>
                    <a:pt x="117" y="428"/>
                    <a:pt x="87" y="442"/>
                    <a:pt x="61" y="470"/>
                  </a:cubicBezTo>
                  <a:cubicBezTo>
                    <a:pt x="47" y="485"/>
                    <a:pt x="34" y="505"/>
                    <a:pt x="24" y="528"/>
                  </a:cubicBezTo>
                  <a:cubicBezTo>
                    <a:pt x="9" y="563"/>
                    <a:pt x="0" y="607"/>
                    <a:pt x="0" y="660"/>
                  </a:cubicBezTo>
                  <a:cubicBezTo>
                    <a:pt x="0" y="0"/>
                    <a:pt x="0" y="0"/>
                    <a:pt x="0" y="0"/>
                  </a:cubicBezTo>
                  <a:lnTo>
                    <a:pt x="1471" y="0"/>
                  </a:lnTo>
                  <a:close/>
                </a:path>
              </a:pathLst>
            </a:custGeom>
            <a:gradFill>
              <a:gsLst>
                <a:gs pos="0">
                  <a:srgbClr val="EBFCFF"/>
                </a:gs>
                <a:gs pos="15000">
                  <a:srgbClr val="EBFCFF"/>
                </a:gs>
                <a:gs pos="100000">
                  <a:schemeClr val="lt1"/>
                </a:gs>
              </a:gsLst>
              <a:lin ang="0" scaled="0"/>
            </a:gradFill>
            <a:ln>
              <a:noFill/>
            </a:ln>
            <a:effectLst>
              <a:outerShdw blurRad="203200" dist="38100" dir="2700000" algn="tl" rotWithShape="0">
                <a:srgbClr val="000000">
                  <a:alpha val="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7"/>
            <p:cNvSpPr/>
            <p:nvPr/>
          </p:nvSpPr>
          <p:spPr>
            <a:xfrm>
              <a:off x="0" y="0"/>
              <a:ext cx="5169159" cy="2272398"/>
            </a:xfrm>
            <a:custGeom>
              <a:avLst/>
              <a:gdLst/>
              <a:ahLst/>
              <a:cxnLst/>
              <a:rect l="l" t="t" r="r" b="b"/>
              <a:pathLst>
                <a:path w="1504" h="660" extrusionOk="0">
                  <a:moveTo>
                    <a:pt x="1504" y="0"/>
                  </a:moveTo>
                  <a:cubicBezTo>
                    <a:pt x="1333" y="335"/>
                    <a:pt x="1333" y="335"/>
                    <a:pt x="1333" y="335"/>
                  </a:cubicBezTo>
                  <a:cubicBezTo>
                    <a:pt x="1328" y="343"/>
                    <a:pt x="1323" y="351"/>
                    <a:pt x="1318" y="359"/>
                  </a:cubicBezTo>
                  <a:cubicBezTo>
                    <a:pt x="1316" y="362"/>
                    <a:pt x="1314" y="365"/>
                    <a:pt x="1312" y="367"/>
                  </a:cubicBezTo>
                  <a:cubicBezTo>
                    <a:pt x="1291" y="395"/>
                    <a:pt x="1264" y="414"/>
                    <a:pt x="1236" y="422"/>
                  </a:cubicBezTo>
                  <a:cubicBezTo>
                    <a:pt x="1224" y="426"/>
                    <a:pt x="1212" y="428"/>
                    <a:pt x="1199" y="428"/>
                  </a:cubicBezTo>
                  <a:cubicBezTo>
                    <a:pt x="1199" y="428"/>
                    <a:pt x="1192" y="428"/>
                    <a:pt x="1180" y="428"/>
                  </a:cubicBezTo>
                  <a:cubicBezTo>
                    <a:pt x="148" y="428"/>
                    <a:pt x="148" y="428"/>
                    <a:pt x="148" y="428"/>
                  </a:cubicBezTo>
                  <a:cubicBezTo>
                    <a:pt x="120" y="428"/>
                    <a:pt x="89" y="442"/>
                    <a:pt x="62" y="470"/>
                  </a:cubicBezTo>
                  <a:cubicBezTo>
                    <a:pt x="48" y="485"/>
                    <a:pt x="35" y="505"/>
                    <a:pt x="25" y="528"/>
                  </a:cubicBezTo>
                  <a:cubicBezTo>
                    <a:pt x="10" y="563"/>
                    <a:pt x="0" y="607"/>
                    <a:pt x="0" y="660"/>
                  </a:cubicBezTo>
                  <a:cubicBezTo>
                    <a:pt x="0" y="0"/>
                    <a:pt x="0" y="0"/>
                    <a:pt x="0" y="0"/>
                  </a:cubicBezTo>
                  <a:lnTo>
                    <a:pt x="1504" y="0"/>
                  </a:lnTo>
                  <a:close/>
                </a:path>
              </a:pathLst>
            </a:custGeom>
            <a:gradFill>
              <a:gsLst>
                <a:gs pos="0">
                  <a:srgbClr val="01A0D9"/>
                </a:gs>
                <a:gs pos="7000">
                  <a:srgbClr val="01A0D9"/>
                </a:gs>
                <a:gs pos="100000">
                  <a:srgbClr val="3EDCFC"/>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7"/>
            <p:cNvSpPr/>
            <p:nvPr/>
          </p:nvSpPr>
          <p:spPr>
            <a:xfrm>
              <a:off x="475437" y="420549"/>
              <a:ext cx="351891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2800">
                  <a:solidFill>
                    <a:schemeClr val="lt1"/>
                  </a:solidFill>
                  <a:latin typeface="Impact"/>
                  <a:ea typeface="Impact"/>
                  <a:cs typeface="Impact"/>
                  <a:sym typeface="Impact"/>
                </a:rPr>
                <a:t>एस एल डी के प्रकार</a:t>
              </a:r>
              <a:endParaRPr sz="2800" cap="none">
                <a:solidFill>
                  <a:schemeClr val="lt1"/>
                </a:solidFill>
                <a:latin typeface="Impact"/>
                <a:ea typeface="Impact"/>
                <a:cs typeface="Impact"/>
                <a:sym typeface="Impact"/>
              </a:endParaRPr>
            </a:p>
          </p:txBody>
        </p:sp>
        <p:grpSp>
          <p:nvGrpSpPr>
            <p:cNvPr id="221" name="Google Shape;221;p17"/>
            <p:cNvGrpSpPr/>
            <p:nvPr/>
          </p:nvGrpSpPr>
          <p:grpSpPr>
            <a:xfrm>
              <a:off x="1291774" y="2414064"/>
              <a:ext cx="1722558" cy="1913150"/>
              <a:chOff x="1673837" y="2603456"/>
              <a:chExt cx="2126799" cy="2362118"/>
            </a:xfrm>
          </p:grpSpPr>
          <p:sp>
            <p:nvSpPr>
              <p:cNvPr id="222" name="Google Shape;222;p17"/>
              <p:cNvSpPr/>
              <p:nvPr/>
            </p:nvSpPr>
            <p:spPr>
              <a:xfrm>
                <a:off x="1673837" y="2603456"/>
                <a:ext cx="2126799" cy="2124618"/>
              </a:xfrm>
              <a:custGeom>
                <a:avLst/>
                <a:gdLst/>
                <a:ahLst/>
                <a:cxnLst/>
                <a:rect l="l" t="t" r="r" b="b"/>
                <a:pathLst>
                  <a:path w="1235" h="1234" extrusionOk="0">
                    <a:moveTo>
                      <a:pt x="77" y="478"/>
                    </a:moveTo>
                    <a:cubicBezTo>
                      <a:pt x="479" y="76"/>
                      <a:pt x="479" y="76"/>
                      <a:pt x="479" y="76"/>
                    </a:cubicBezTo>
                    <a:cubicBezTo>
                      <a:pt x="555" y="0"/>
                      <a:pt x="679" y="0"/>
                      <a:pt x="756" y="76"/>
                    </a:cubicBezTo>
                    <a:cubicBezTo>
                      <a:pt x="1158" y="478"/>
                      <a:pt x="1158" y="478"/>
                      <a:pt x="1158" y="478"/>
                    </a:cubicBezTo>
                    <a:cubicBezTo>
                      <a:pt x="1235" y="555"/>
                      <a:pt x="1235" y="679"/>
                      <a:pt x="1158" y="756"/>
                    </a:cubicBezTo>
                    <a:cubicBezTo>
                      <a:pt x="756" y="1158"/>
                      <a:pt x="756" y="1158"/>
                      <a:pt x="756" y="1158"/>
                    </a:cubicBezTo>
                    <a:cubicBezTo>
                      <a:pt x="679" y="1234"/>
                      <a:pt x="555" y="1234"/>
                      <a:pt x="479" y="1158"/>
                    </a:cubicBezTo>
                    <a:cubicBezTo>
                      <a:pt x="77" y="756"/>
                      <a:pt x="77" y="756"/>
                      <a:pt x="77" y="756"/>
                    </a:cubicBezTo>
                    <a:cubicBezTo>
                      <a:pt x="0" y="679"/>
                      <a:pt x="0" y="555"/>
                      <a:pt x="77" y="478"/>
                    </a:cubicBezTo>
                    <a:close/>
                  </a:path>
                </a:pathLst>
              </a:custGeom>
              <a:solidFill>
                <a:schemeClr val="lt1"/>
              </a:solidFill>
              <a:ln w="76200" cap="flat" cmpd="sng">
                <a:solidFill>
                  <a:srgbClr val="02A1D9"/>
                </a:solidFill>
                <a:prstDash val="solid"/>
                <a:miter lim="800000"/>
                <a:headEnd type="none" w="sm" len="sm"/>
                <a:tailEnd type="none" w="sm" len="sm"/>
              </a:ln>
              <a:effectLst>
                <a:outerShdw blurRad="203200" dist="38100" dir="2700000" algn="tl" rotWithShape="0">
                  <a:srgbClr val="000000">
                    <a:alpha val="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7"/>
              <p:cNvSpPr/>
              <p:nvPr/>
            </p:nvSpPr>
            <p:spPr>
              <a:xfrm>
                <a:off x="1673837" y="2838775"/>
                <a:ext cx="2126799" cy="2126799"/>
              </a:xfrm>
              <a:custGeom>
                <a:avLst/>
                <a:gdLst/>
                <a:ahLst/>
                <a:cxnLst/>
                <a:rect l="l" t="t" r="r" b="b"/>
                <a:pathLst>
                  <a:path w="1235" h="1235" extrusionOk="0">
                    <a:moveTo>
                      <a:pt x="77" y="479"/>
                    </a:moveTo>
                    <a:cubicBezTo>
                      <a:pt x="479" y="77"/>
                      <a:pt x="479" y="77"/>
                      <a:pt x="479" y="77"/>
                    </a:cubicBezTo>
                    <a:cubicBezTo>
                      <a:pt x="555" y="0"/>
                      <a:pt x="679" y="0"/>
                      <a:pt x="756" y="77"/>
                    </a:cubicBezTo>
                    <a:cubicBezTo>
                      <a:pt x="1158" y="479"/>
                      <a:pt x="1158" y="479"/>
                      <a:pt x="1158" y="479"/>
                    </a:cubicBezTo>
                    <a:cubicBezTo>
                      <a:pt x="1235" y="555"/>
                      <a:pt x="1235" y="679"/>
                      <a:pt x="1158" y="756"/>
                    </a:cubicBezTo>
                    <a:cubicBezTo>
                      <a:pt x="756" y="1158"/>
                      <a:pt x="756" y="1158"/>
                      <a:pt x="756" y="1158"/>
                    </a:cubicBezTo>
                    <a:cubicBezTo>
                      <a:pt x="679" y="1235"/>
                      <a:pt x="555" y="1235"/>
                      <a:pt x="479" y="1158"/>
                    </a:cubicBezTo>
                    <a:cubicBezTo>
                      <a:pt x="77" y="756"/>
                      <a:pt x="77" y="756"/>
                      <a:pt x="77" y="756"/>
                    </a:cubicBezTo>
                    <a:cubicBezTo>
                      <a:pt x="0" y="679"/>
                      <a:pt x="0" y="555"/>
                      <a:pt x="77" y="479"/>
                    </a:cubicBezTo>
                    <a:close/>
                  </a:path>
                </a:pathLst>
              </a:cu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7"/>
              <p:cNvSpPr/>
              <p:nvPr/>
            </p:nvSpPr>
            <p:spPr>
              <a:xfrm>
                <a:off x="2397844" y="3543997"/>
                <a:ext cx="678784" cy="716354"/>
              </a:xfrm>
              <a:custGeom>
                <a:avLst/>
                <a:gdLst/>
                <a:ahLst/>
                <a:cxnLst/>
                <a:rect l="l" t="t" r="r" b="b"/>
                <a:pathLst>
                  <a:path w="456" h="481" extrusionOk="0">
                    <a:moveTo>
                      <a:pt x="254" y="370"/>
                    </a:moveTo>
                    <a:cubicBezTo>
                      <a:pt x="228" y="316"/>
                      <a:pt x="228" y="316"/>
                      <a:pt x="228" y="316"/>
                    </a:cubicBezTo>
                    <a:cubicBezTo>
                      <a:pt x="201" y="370"/>
                      <a:pt x="201" y="370"/>
                      <a:pt x="201" y="370"/>
                    </a:cubicBezTo>
                    <a:cubicBezTo>
                      <a:pt x="141" y="379"/>
                      <a:pt x="141" y="379"/>
                      <a:pt x="141" y="379"/>
                    </a:cubicBezTo>
                    <a:cubicBezTo>
                      <a:pt x="185" y="420"/>
                      <a:pt x="185" y="420"/>
                      <a:pt x="185" y="420"/>
                    </a:cubicBezTo>
                    <a:cubicBezTo>
                      <a:pt x="174" y="481"/>
                      <a:pt x="174" y="481"/>
                      <a:pt x="174" y="481"/>
                    </a:cubicBezTo>
                    <a:cubicBezTo>
                      <a:pt x="228" y="451"/>
                      <a:pt x="228" y="451"/>
                      <a:pt x="228" y="451"/>
                    </a:cubicBezTo>
                    <a:cubicBezTo>
                      <a:pt x="281" y="481"/>
                      <a:pt x="281" y="481"/>
                      <a:pt x="281" y="481"/>
                    </a:cubicBezTo>
                    <a:cubicBezTo>
                      <a:pt x="271" y="420"/>
                      <a:pt x="271" y="420"/>
                      <a:pt x="271" y="420"/>
                    </a:cubicBezTo>
                    <a:cubicBezTo>
                      <a:pt x="314" y="379"/>
                      <a:pt x="314" y="379"/>
                      <a:pt x="314" y="379"/>
                    </a:cubicBezTo>
                    <a:lnTo>
                      <a:pt x="254" y="370"/>
                    </a:lnTo>
                    <a:close/>
                    <a:moveTo>
                      <a:pt x="259" y="408"/>
                    </a:moveTo>
                    <a:cubicBezTo>
                      <a:pt x="253" y="414"/>
                      <a:pt x="253" y="414"/>
                      <a:pt x="253" y="414"/>
                    </a:cubicBezTo>
                    <a:cubicBezTo>
                      <a:pt x="254" y="423"/>
                      <a:pt x="254" y="423"/>
                      <a:pt x="254" y="423"/>
                    </a:cubicBezTo>
                    <a:cubicBezTo>
                      <a:pt x="259" y="449"/>
                      <a:pt x="259" y="449"/>
                      <a:pt x="259" y="449"/>
                    </a:cubicBezTo>
                    <a:cubicBezTo>
                      <a:pt x="236" y="437"/>
                      <a:pt x="236" y="437"/>
                      <a:pt x="236" y="437"/>
                    </a:cubicBezTo>
                    <a:cubicBezTo>
                      <a:pt x="228" y="432"/>
                      <a:pt x="228" y="432"/>
                      <a:pt x="228" y="432"/>
                    </a:cubicBezTo>
                    <a:cubicBezTo>
                      <a:pt x="220" y="437"/>
                      <a:pt x="220" y="437"/>
                      <a:pt x="220" y="437"/>
                    </a:cubicBezTo>
                    <a:cubicBezTo>
                      <a:pt x="197" y="449"/>
                      <a:pt x="197" y="449"/>
                      <a:pt x="197" y="449"/>
                    </a:cubicBezTo>
                    <a:cubicBezTo>
                      <a:pt x="201" y="423"/>
                      <a:pt x="201" y="423"/>
                      <a:pt x="201" y="423"/>
                    </a:cubicBezTo>
                    <a:cubicBezTo>
                      <a:pt x="203" y="414"/>
                      <a:pt x="203" y="414"/>
                      <a:pt x="203" y="414"/>
                    </a:cubicBezTo>
                    <a:cubicBezTo>
                      <a:pt x="196" y="408"/>
                      <a:pt x="196" y="408"/>
                      <a:pt x="196" y="408"/>
                    </a:cubicBezTo>
                    <a:cubicBezTo>
                      <a:pt x="178" y="390"/>
                      <a:pt x="178" y="390"/>
                      <a:pt x="178" y="390"/>
                    </a:cubicBezTo>
                    <a:cubicBezTo>
                      <a:pt x="204" y="386"/>
                      <a:pt x="204" y="386"/>
                      <a:pt x="204" y="386"/>
                    </a:cubicBezTo>
                    <a:cubicBezTo>
                      <a:pt x="212" y="385"/>
                      <a:pt x="212" y="385"/>
                      <a:pt x="212" y="385"/>
                    </a:cubicBezTo>
                    <a:cubicBezTo>
                      <a:pt x="216" y="377"/>
                      <a:pt x="216" y="377"/>
                      <a:pt x="216" y="377"/>
                    </a:cubicBezTo>
                    <a:cubicBezTo>
                      <a:pt x="228" y="354"/>
                      <a:pt x="228" y="354"/>
                      <a:pt x="228" y="354"/>
                    </a:cubicBezTo>
                    <a:cubicBezTo>
                      <a:pt x="239" y="377"/>
                      <a:pt x="239" y="377"/>
                      <a:pt x="239" y="377"/>
                    </a:cubicBezTo>
                    <a:cubicBezTo>
                      <a:pt x="243" y="385"/>
                      <a:pt x="243" y="385"/>
                      <a:pt x="243" y="385"/>
                    </a:cubicBezTo>
                    <a:cubicBezTo>
                      <a:pt x="252" y="386"/>
                      <a:pt x="252" y="386"/>
                      <a:pt x="252" y="386"/>
                    </a:cubicBezTo>
                    <a:cubicBezTo>
                      <a:pt x="278" y="390"/>
                      <a:pt x="278" y="390"/>
                      <a:pt x="278" y="390"/>
                    </a:cubicBezTo>
                    <a:lnTo>
                      <a:pt x="259" y="408"/>
                    </a:lnTo>
                    <a:close/>
                    <a:moveTo>
                      <a:pt x="149" y="338"/>
                    </a:moveTo>
                    <a:cubicBezTo>
                      <a:pt x="97" y="330"/>
                      <a:pt x="97" y="330"/>
                      <a:pt x="97" y="330"/>
                    </a:cubicBezTo>
                    <a:cubicBezTo>
                      <a:pt x="74" y="284"/>
                      <a:pt x="74" y="284"/>
                      <a:pt x="74" y="284"/>
                    </a:cubicBezTo>
                    <a:cubicBezTo>
                      <a:pt x="51" y="330"/>
                      <a:pt x="51" y="330"/>
                      <a:pt x="51" y="330"/>
                    </a:cubicBezTo>
                    <a:cubicBezTo>
                      <a:pt x="0" y="338"/>
                      <a:pt x="0" y="338"/>
                      <a:pt x="0" y="338"/>
                    </a:cubicBezTo>
                    <a:cubicBezTo>
                      <a:pt x="37" y="374"/>
                      <a:pt x="37" y="374"/>
                      <a:pt x="37" y="374"/>
                    </a:cubicBezTo>
                    <a:cubicBezTo>
                      <a:pt x="28" y="426"/>
                      <a:pt x="28" y="426"/>
                      <a:pt x="28" y="426"/>
                    </a:cubicBezTo>
                    <a:cubicBezTo>
                      <a:pt x="74" y="400"/>
                      <a:pt x="74" y="400"/>
                      <a:pt x="74" y="400"/>
                    </a:cubicBezTo>
                    <a:cubicBezTo>
                      <a:pt x="120" y="426"/>
                      <a:pt x="120" y="426"/>
                      <a:pt x="120" y="426"/>
                    </a:cubicBezTo>
                    <a:cubicBezTo>
                      <a:pt x="111" y="374"/>
                      <a:pt x="111" y="374"/>
                      <a:pt x="111" y="374"/>
                    </a:cubicBezTo>
                    <a:lnTo>
                      <a:pt x="149" y="338"/>
                    </a:lnTo>
                    <a:close/>
                    <a:moveTo>
                      <a:pt x="95" y="376"/>
                    </a:moveTo>
                    <a:cubicBezTo>
                      <a:pt x="98" y="394"/>
                      <a:pt x="98" y="394"/>
                      <a:pt x="98" y="394"/>
                    </a:cubicBezTo>
                    <a:cubicBezTo>
                      <a:pt x="82" y="386"/>
                      <a:pt x="82" y="386"/>
                      <a:pt x="82" y="386"/>
                    </a:cubicBezTo>
                    <a:cubicBezTo>
                      <a:pt x="74" y="381"/>
                      <a:pt x="74" y="381"/>
                      <a:pt x="74" y="381"/>
                    </a:cubicBezTo>
                    <a:cubicBezTo>
                      <a:pt x="66" y="386"/>
                      <a:pt x="66" y="386"/>
                      <a:pt x="66" y="386"/>
                    </a:cubicBezTo>
                    <a:cubicBezTo>
                      <a:pt x="51" y="394"/>
                      <a:pt x="51" y="394"/>
                      <a:pt x="51" y="394"/>
                    </a:cubicBezTo>
                    <a:cubicBezTo>
                      <a:pt x="54" y="376"/>
                      <a:pt x="54" y="376"/>
                      <a:pt x="54" y="376"/>
                    </a:cubicBezTo>
                    <a:cubicBezTo>
                      <a:pt x="55" y="367"/>
                      <a:pt x="55" y="367"/>
                      <a:pt x="55" y="367"/>
                    </a:cubicBezTo>
                    <a:cubicBezTo>
                      <a:pt x="49" y="361"/>
                      <a:pt x="49" y="361"/>
                      <a:pt x="49" y="361"/>
                    </a:cubicBezTo>
                    <a:cubicBezTo>
                      <a:pt x="36" y="349"/>
                      <a:pt x="36" y="349"/>
                      <a:pt x="36" y="349"/>
                    </a:cubicBezTo>
                    <a:cubicBezTo>
                      <a:pt x="54" y="347"/>
                      <a:pt x="54" y="347"/>
                      <a:pt x="54" y="347"/>
                    </a:cubicBezTo>
                    <a:cubicBezTo>
                      <a:pt x="63" y="345"/>
                      <a:pt x="63" y="345"/>
                      <a:pt x="63" y="345"/>
                    </a:cubicBezTo>
                    <a:cubicBezTo>
                      <a:pt x="67" y="337"/>
                      <a:pt x="67" y="337"/>
                      <a:pt x="67" y="337"/>
                    </a:cubicBezTo>
                    <a:cubicBezTo>
                      <a:pt x="74" y="322"/>
                      <a:pt x="74" y="322"/>
                      <a:pt x="74" y="322"/>
                    </a:cubicBezTo>
                    <a:cubicBezTo>
                      <a:pt x="82" y="337"/>
                      <a:pt x="82" y="337"/>
                      <a:pt x="82" y="337"/>
                    </a:cubicBezTo>
                    <a:cubicBezTo>
                      <a:pt x="86" y="345"/>
                      <a:pt x="86" y="345"/>
                      <a:pt x="86" y="345"/>
                    </a:cubicBezTo>
                    <a:cubicBezTo>
                      <a:pt x="95" y="347"/>
                      <a:pt x="95" y="347"/>
                      <a:pt x="95" y="347"/>
                    </a:cubicBezTo>
                    <a:cubicBezTo>
                      <a:pt x="112" y="349"/>
                      <a:pt x="112" y="349"/>
                      <a:pt x="112" y="349"/>
                    </a:cubicBezTo>
                    <a:cubicBezTo>
                      <a:pt x="100" y="361"/>
                      <a:pt x="100" y="361"/>
                      <a:pt x="100" y="361"/>
                    </a:cubicBezTo>
                    <a:cubicBezTo>
                      <a:pt x="93" y="367"/>
                      <a:pt x="93" y="367"/>
                      <a:pt x="93" y="367"/>
                    </a:cubicBezTo>
                    <a:lnTo>
                      <a:pt x="95" y="376"/>
                    </a:lnTo>
                    <a:close/>
                    <a:moveTo>
                      <a:pt x="456" y="338"/>
                    </a:moveTo>
                    <a:cubicBezTo>
                      <a:pt x="404" y="330"/>
                      <a:pt x="404" y="330"/>
                      <a:pt x="404" y="330"/>
                    </a:cubicBezTo>
                    <a:cubicBezTo>
                      <a:pt x="381" y="284"/>
                      <a:pt x="381" y="284"/>
                      <a:pt x="381" y="284"/>
                    </a:cubicBezTo>
                    <a:cubicBezTo>
                      <a:pt x="358" y="330"/>
                      <a:pt x="358" y="330"/>
                      <a:pt x="358" y="330"/>
                    </a:cubicBezTo>
                    <a:cubicBezTo>
                      <a:pt x="306" y="338"/>
                      <a:pt x="306" y="338"/>
                      <a:pt x="306" y="338"/>
                    </a:cubicBezTo>
                    <a:cubicBezTo>
                      <a:pt x="344" y="374"/>
                      <a:pt x="344" y="374"/>
                      <a:pt x="344" y="374"/>
                    </a:cubicBezTo>
                    <a:cubicBezTo>
                      <a:pt x="335" y="426"/>
                      <a:pt x="335" y="426"/>
                      <a:pt x="335" y="426"/>
                    </a:cubicBezTo>
                    <a:cubicBezTo>
                      <a:pt x="381" y="400"/>
                      <a:pt x="381" y="400"/>
                      <a:pt x="381" y="400"/>
                    </a:cubicBezTo>
                    <a:cubicBezTo>
                      <a:pt x="427" y="426"/>
                      <a:pt x="427" y="426"/>
                      <a:pt x="427" y="426"/>
                    </a:cubicBezTo>
                    <a:cubicBezTo>
                      <a:pt x="418" y="374"/>
                      <a:pt x="418" y="374"/>
                      <a:pt x="418" y="374"/>
                    </a:cubicBezTo>
                    <a:lnTo>
                      <a:pt x="456" y="338"/>
                    </a:lnTo>
                    <a:close/>
                    <a:moveTo>
                      <a:pt x="401" y="376"/>
                    </a:moveTo>
                    <a:cubicBezTo>
                      <a:pt x="405" y="394"/>
                      <a:pt x="405" y="394"/>
                      <a:pt x="405" y="394"/>
                    </a:cubicBezTo>
                    <a:cubicBezTo>
                      <a:pt x="389" y="386"/>
                      <a:pt x="389" y="386"/>
                      <a:pt x="389" y="386"/>
                    </a:cubicBezTo>
                    <a:cubicBezTo>
                      <a:pt x="381" y="381"/>
                      <a:pt x="381" y="381"/>
                      <a:pt x="381" y="381"/>
                    </a:cubicBezTo>
                    <a:cubicBezTo>
                      <a:pt x="373" y="386"/>
                      <a:pt x="373" y="386"/>
                      <a:pt x="373" y="386"/>
                    </a:cubicBezTo>
                    <a:cubicBezTo>
                      <a:pt x="358" y="394"/>
                      <a:pt x="358" y="394"/>
                      <a:pt x="358" y="394"/>
                    </a:cubicBezTo>
                    <a:cubicBezTo>
                      <a:pt x="361" y="376"/>
                      <a:pt x="361" y="376"/>
                      <a:pt x="361" y="376"/>
                    </a:cubicBezTo>
                    <a:cubicBezTo>
                      <a:pt x="362" y="367"/>
                      <a:pt x="362" y="367"/>
                      <a:pt x="362" y="367"/>
                    </a:cubicBezTo>
                    <a:cubicBezTo>
                      <a:pt x="356" y="361"/>
                      <a:pt x="356" y="361"/>
                      <a:pt x="356" y="361"/>
                    </a:cubicBezTo>
                    <a:cubicBezTo>
                      <a:pt x="343" y="349"/>
                      <a:pt x="343" y="349"/>
                      <a:pt x="343" y="349"/>
                    </a:cubicBezTo>
                    <a:cubicBezTo>
                      <a:pt x="361" y="347"/>
                      <a:pt x="361" y="347"/>
                      <a:pt x="361" y="347"/>
                    </a:cubicBezTo>
                    <a:cubicBezTo>
                      <a:pt x="369" y="345"/>
                      <a:pt x="369" y="345"/>
                      <a:pt x="369" y="345"/>
                    </a:cubicBezTo>
                    <a:cubicBezTo>
                      <a:pt x="373" y="337"/>
                      <a:pt x="373" y="337"/>
                      <a:pt x="373" y="337"/>
                    </a:cubicBezTo>
                    <a:cubicBezTo>
                      <a:pt x="381" y="322"/>
                      <a:pt x="381" y="322"/>
                      <a:pt x="381" y="322"/>
                    </a:cubicBezTo>
                    <a:cubicBezTo>
                      <a:pt x="389" y="337"/>
                      <a:pt x="389" y="337"/>
                      <a:pt x="389" y="337"/>
                    </a:cubicBezTo>
                    <a:cubicBezTo>
                      <a:pt x="393" y="345"/>
                      <a:pt x="393" y="345"/>
                      <a:pt x="393" y="345"/>
                    </a:cubicBezTo>
                    <a:cubicBezTo>
                      <a:pt x="401" y="347"/>
                      <a:pt x="401" y="347"/>
                      <a:pt x="401" y="347"/>
                    </a:cubicBezTo>
                    <a:cubicBezTo>
                      <a:pt x="419" y="349"/>
                      <a:pt x="419" y="349"/>
                      <a:pt x="419" y="349"/>
                    </a:cubicBezTo>
                    <a:cubicBezTo>
                      <a:pt x="407" y="361"/>
                      <a:pt x="407" y="361"/>
                      <a:pt x="407" y="361"/>
                    </a:cubicBezTo>
                    <a:cubicBezTo>
                      <a:pt x="400" y="367"/>
                      <a:pt x="400" y="367"/>
                      <a:pt x="400" y="367"/>
                    </a:cubicBezTo>
                    <a:lnTo>
                      <a:pt x="401" y="376"/>
                    </a:lnTo>
                    <a:close/>
                    <a:moveTo>
                      <a:pt x="191" y="183"/>
                    </a:moveTo>
                    <a:cubicBezTo>
                      <a:pt x="155" y="197"/>
                      <a:pt x="129" y="233"/>
                      <a:pt x="129" y="274"/>
                    </a:cubicBezTo>
                    <a:cubicBezTo>
                      <a:pt x="129" y="283"/>
                      <a:pt x="129" y="283"/>
                      <a:pt x="129" y="283"/>
                    </a:cubicBezTo>
                    <a:cubicBezTo>
                      <a:pt x="327" y="283"/>
                      <a:pt x="327" y="283"/>
                      <a:pt x="327" y="283"/>
                    </a:cubicBezTo>
                    <a:cubicBezTo>
                      <a:pt x="327" y="274"/>
                      <a:pt x="327" y="274"/>
                      <a:pt x="327" y="274"/>
                    </a:cubicBezTo>
                    <a:cubicBezTo>
                      <a:pt x="327" y="232"/>
                      <a:pt x="300" y="197"/>
                      <a:pt x="263" y="182"/>
                    </a:cubicBezTo>
                    <a:cubicBezTo>
                      <a:pt x="282" y="170"/>
                      <a:pt x="294" y="150"/>
                      <a:pt x="294" y="126"/>
                    </a:cubicBezTo>
                    <a:cubicBezTo>
                      <a:pt x="294" y="89"/>
                      <a:pt x="264" y="59"/>
                      <a:pt x="227" y="59"/>
                    </a:cubicBezTo>
                    <a:cubicBezTo>
                      <a:pt x="190" y="59"/>
                      <a:pt x="160" y="89"/>
                      <a:pt x="160" y="126"/>
                    </a:cubicBezTo>
                    <a:cubicBezTo>
                      <a:pt x="160" y="150"/>
                      <a:pt x="172" y="171"/>
                      <a:pt x="191" y="183"/>
                    </a:cubicBezTo>
                    <a:close/>
                    <a:moveTo>
                      <a:pt x="309" y="266"/>
                    </a:moveTo>
                    <a:cubicBezTo>
                      <a:pt x="147" y="266"/>
                      <a:pt x="147" y="266"/>
                      <a:pt x="147" y="266"/>
                    </a:cubicBezTo>
                    <a:cubicBezTo>
                      <a:pt x="151" y="225"/>
                      <a:pt x="186" y="193"/>
                      <a:pt x="228" y="193"/>
                    </a:cubicBezTo>
                    <a:cubicBezTo>
                      <a:pt x="270" y="193"/>
                      <a:pt x="304" y="225"/>
                      <a:pt x="309" y="266"/>
                    </a:cubicBezTo>
                    <a:close/>
                    <a:moveTo>
                      <a:pt x="227" y="77"/>
                    </a:moveTo>
                    <a:cubicBezTo>
                      <a:pt x="254" y="77"/>
                      <a:pt x="276" y="99"/>
                      <a:pt x="276" y="126"/>
                    </a:cubicBezTo>
                    <a:cubicBezTo>
                      <a:pt x="276" y="153"/>
                      <a:pt x="254" y="175"/>
                      <a:pt x="227" y="175"/>
                    </a:cubicBezTo>
                    <a:cubicBezTo>
                      <a:pt x="200" y="175"/>
                      <a:pt x="177" y="153"/>
                      <a:pt x="177" y="126"/>
                    </a:cubicBezTo>
                    <a:cubicBezTo>
                      <a:pt x="177" y="99"/>
                      <a:pt x="200" y="77"/>
                      <a:pt x="227" y="77"/>
                    </a:cubicBezTo>
                    <a:close/>
                    <a:moveTo>
                      <a:pt x="236" y="46"/>
                    </a:moveTo>
                    <a:cubicBezTo>
                      <a:pt x="218" y="46"/>
                      <a:pt x="218" y="46"/>
                      <a:pt x="218" y="46"/>
                    </a:cubicBezTo>
                    <a:cubicBezTo>
                      <a:pt x="218" y="0"/>
                      <a:pt x="218" y="0"/>
                      <a:pt x="218" y="0"/>
                    </a:cubicBezTo>
                    <a:cubicBezTo>
                      <a:pt x="236" y="0"/>
                      <a:pt x="236" y="0"/>
                      <a:pt x="236" y="0"/>
                    </a:cubicBezTo>
                    <a:lnTo>
                      <a:pt x="236" y="46"/>
                    </a:lnTo>
                    <a:close/>
                    <a:moveTo>
                      <a:pt x="290" y="75"/>
                    </a:moveTo>
                    <a:cubicBezTo>
                      <a:pt x="277" y="63"/>
                      <a:pt x="277" y="63"/>
                      <a:pt x="277" y="63"/>
                    </a:cubicBezTo>
                    <a:cubicBezTo>
                      <a:pt x="310" y="31"/>
                      <a:pt x="310" y="31"/>
                      <a:pt x="310" y="31"/>
                    </a:cubicBezTo>
                    <a:cubicBezTo>
                      <a:pt x="322" y="43"/>
                      <a:pt x="322" y="43"/>
                      <a:pt x="322" y="43"/>
                    </a:cubicBezTo>
                    <a:lnTo>
                      <a:pt x="290" y="75"/>
                    </a:lnTo>
                    <a:close/>
                    <a:moveTo>
                      <a:pt x="307" y="117"/>
                    </a:moveTo>
                    <a:cubicBezTo>
                      <a:pt x="353" y="117"/>
                      <a:pt x="353" y="117"/>
                      <a:pt x="353" y="117"/>
                    </a:cubicBezTo>
                    <a:cubicBezTo>
                      <a:pt x="353" y="135"/>
                      <a:pt x="353" y="135"/>
                      <a:pt x="353" y="135"/>
                    </a:cubicBezTo>
                    <a:cubicBezTo>
                      <a:pt x="307" y="135"/>
                      <a:pt x="307" y="135"/>
                      <a:pt x="307" y="135"/>
                    </a:cubicBezTo>
                    <a:lnTo>
                      <a:pt x="307" y="117"/>
                    </a:lnTo>
                    <a:close/>
                    <a:moveTo>
                      <a:pt x="164" y="75"/>
                    </a:moveTo>
                    <a:cubicBezTo>
                      <a:pt x="132" y="43"/>
                      <a:pt x="132" y="43"/>
                      <a:pt x="132" y="43"/>
                    </a:cubicBezTo>
                    <a:cubicBezTo>
                      <a:pt x="144" y="31"/>
                      <a:pt x="144" y="31"/>
                      <a:pt x="144" y="31"/>
                    </a:cubicBezTo>
                    <a:cubicBezTo>
                      <a:pt x="176" y="63"/>
                      <a:pt x="176" y="63"/>
                      <a:pt x="176" y="63"/>
                    </a:cubicBezTo>
                    <a:lnTo>
                      <a:pt x="164" y="75"/>
                    </a:lnTo>
                    <a:close/>
                    <a:moveTo>
                      <a:pt x="146" y="135"/>
                    </a:moveTo>
                    <a:cubicBezTo>
                      <a:pt x="101" y="135"/>
                      <a:pt x="101" y="135"/>
                      <a:pt x="101" y="135"/>
                    </a:cubicBezTo>
                    <a:cubicBezTo>
                      <a:pt x="101" y="117"/>
                      <a:pt x="101" y="117"/>
                      <a:pt x="101" y="117"/>
                    </a:cubicBezTo>
                    <a:cubicBezTo>
                      <a:pt x="146" y="117"/>
                      <a:pt x="146" y="117"/>
                      <a:pt x="146" y="117"/>
                    </a:cubicBezTo>
                    <a:lnTo>
                      <a:pt x="146"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5" name="Google Shape;225;p17"/>
            <p:cNvSpPr/>
            <p:nvPr/>
          </p:nvSpPr>
          <p:spPr>
            <a:xfrm>
              <a:off x="1201166" y="4620514"/>
              <a:ext cx="140936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2000" b="1">
                  <a:solidFill>
                    <a:srgbClr val="3F3F3F"/>
                  </a:solidFill>
                  <a:latin typeface="Open Sans"/>
                  <a:ea typeface="Open Sans"/>
                  <a:cs typeface="Open Sans"/>
                  <a:sym typeface="Open Sans"/>
                </a:rPr>
                <a:t>डिस्लेक्सिया</a:t>
              </a:r>
              <a:endParaRPr sz="2000" b="1" cap="none">
                <a:solidFill>
                  <a:srgbClr val="3F3F3F"/>
                </a:solidFill>
                <a:latin typeface="Open Sans"/>
                <a:ea typeface="Open Sans"/>
                <a:cs typeface="Open Sans"/>
                <a:sym typeface="Open Sans"/>
              </a:endParaRPr>
            </a:p>
          </p:txBody>
        </p:sp>
        <p:sp>
          <p:nvSpPr>
            <p:cNvPr id="226" name="Google Shape;226;p17"/>
            <p:cNvSpPr txBox="1"/>
            <p:nvPr/>
          </p:nvSpPr>
          <p:spPr>
            <a:xfrm>
              <a:off x="422073" y="5183979"/>
              <a:ext cx="3158409"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a:solidFill>
                    <a:srgbClr val="3F3F3F"/>
                  </a:solidFill>
                  <a:latin typeface="Open Sans"/>
                  <a:ea typeface="Open Sans"/>
                  <a:cs typeface="Open Sans"/>
                  <a:sym typeface="Open Sans"/>
                </a:rPr>
                <a:t>पढ़ने में परेशानी </a:t>
              </a:r>
              <a:endParaRPr sz="1800">
                <a:solidFill>
                  <a:srgbClr val="3F3F3F"/>
                </a:solidFill>
                <a:latin typeface="Open Sans"/>
                <a:ea typeface="Open Sans"/>
                <a:cs typeface="Open Sans"/>
                <a:sym typeface="Open Sans"/>
              </a:endParaRPr>
            </a:p>
          </p:txBody>
        </p:sp>
        <p:grpSp>
          <p:nvGrpSpPr>
            <p:cNvPr id="227" name="Google Shape;227;p17"/>
            <p:cNvGrpSpPr/>
            <p:nvPr/>
          </p:nvGrpSpPr>
          <p:grpSpPr>
            <a:xfrm>
              <a:off x="3566313" y="2461437"/>
              <a:ext cx="1722558" cy="1913150"/>
              <a:chOff x="1673837" y="2603456"/>
              <a:chExt cx="2126799" cy="2362118"/>
            </a:xfrm>
          </p:grpSpPr>
          <p:sp>
            <p:nvSpPr>
              <p:cNvPr id="228" name="Google Shape;228;p17"/>
              <p:cNvSpPr/>
              <p:nvPr/>
            </p:nvSpPr>
            <p:spPr>
              <a:xfrm>
                <a:off x="1673837" y="2603456"/>
                <a:ext cx="2126799" cy="2124618"/>
              </a:xfrm>
              <a:custGeom>
                <a:avLst/>
                <a:gdLst/>
                <a:ahLst/>
                <a:cxnLst/>
                <a:rect l="l" t="t" r="r" b="b"/>
                <a:pathLst>
                  <a:path w="1235" h="1234" extrusionOk="0">
                    <a:moveTo>
                      <a:pt x="77" y="478"/>
                    </a:moveTo>
                    <a:cubicBezTo>
                      <a:pt x="479" y="76"/>
                      <a:pt x="479" y="76"/>
                      <a:pt x="479" y="76"/>
                    </a:cubicBezTo>
                    <a:cubicBezTo>
                      <a:pt x="555" y="0"/>
                      <a:pt x="679" y="0"/>
                      <a:pt x="756" y="76"/>
                    </a:cubicBezTo>
                    <a:cubicBezTo>
                      <a:pt x="1158" y="478"/>
                      <a:pt x="1158" y="478"/>
                      <a:pt x="1158" y="478"/>
                    </a:cubicBezTo>
                    <a:cubicBezTo>
                      <a:pt x="1235" y="555"/>
                      <a:pt x="1235" y="679"/>
                      <a:pt x="1158" y="756"/>
                    </a:cubicBezTo>
                    <a:cubicBezTo>
                      <a:pt x="756" y="1158"/>
                      <a:pt x="756" y="1158"/>
                      <a:pt x="756" y="1158"/>
                    </a:cubicBezTo>
                    <a:cubicBezTo>
                      <a:pt x="679" y="1234"/>
                      <a:pt x="555" y="1234"/>
                      <a:pt x="479" y="1158"/>
                    </a:cubicBezTo>
                    <a:cubicBezTo>
                      <a:pt x="77" y="756"/>
                      <a:pt x="77" y="756"/>
                      <a:pt x="77" y="756"/>
                    </a:cubicBezTo>
                    <a:cubicBezTo>
                      <a:pt x="0" y="679"/>
                      <a:pt x="0" y="555"/>
                      <a:pt x="77" y="478"/>
                    </a:cubicBezTo>
                    <a:close/>
                  </a:path>
                </a:pathLst>
              </a:custGeom>
              <a:solidFill>
                <a:schemeClr val="lt1"/>
              </a:solidFill>
              <a:ln w="76200" cap="flat" cmpd="sng">
                <a:solidFill>
                  <a:srgbClr val="02A1D9"/>
                </a:solidFill>
                <a:prstDash val="solid"/>
                <a:miter lim="800000"/>
                <a:headEnd type="none" w="sm" len="sm"/>
                <a:tailEnd type="none" w="sm" len="sm"/>
              </a:ln>
              <a:effectLst>
                <a:outerShdw blurRad="203200" dist="38100" dir="2700000" algn="tl" rotWithShape="0">
                  <a:srgbClr val="000000">
                    <a:alpha val="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7"/>
              <p:cNvSpPr/>
              <p:nvPr/>
            </p:nvSpPr>
            <p:spPr>
              <a:xfrm>
                <a:off x="1673837" y="2838775"/>
                <a:ext cx="2126799" cy="2126799"/>
              </a:xfrm>
              <a:custGeom>
                <a:avLst/>
                <a:gdLst/>
                <a:ahLst/>
                <a:cxnLst/>
                <a:rect l="l" t="t" r="r" b="b"/>
                <a:pathLst>
                  <a:path w="1235" h="1235" extrusionOk="0">
                    <a:moveTo>
                      <a:pt x="77" y="479"/>
                    </a:moveTo>
                    <a:cubicBezTo>
                      <a:pt x="479" y="77"/>
                      <a:pt x="479" y="77"/>
                      <a:pt x="479" y="77"/>
                    </a:cubicBezTo>
                    <a:cubicBezTo>
                      <a:pt x="555" y="0"/>
                      <a:pt x="679" y="0"/>
                      <a:pt x="756" y="77"/>
                    </a:cubicBezTo>
                    <a:cubicBezTo>
                      <a:pt x="1158" y="479"/>
                      <a:pt x="1158" y="479"/>
                      <a:pt x="1158" y="479"/>
                    </a:cubicBezTo>
                    <a:cubicBezTo>
                      <a:pt x="1235" y="555"/>
                      <a:pt x="1235" y="679"/>
                      <a:pt x="1158" y="756"/>
                    </a:cubicBezTo>
                    <a:cubicBezTo>
                      <a:pt x="756" y="1158"/>
                      <a:pt x="756" y="1158"/>
                      <a:pt x="756" y="1158"/>
                    </a:cubicBezTo>
                    <a:cubicBezTo>
                      <a:pt x="679" y="1235"/>
                      <a:pt x="555" y="1235"/>
                      <a:pt x="479" y="1158"/>
                    </a:cubicBezTo>
                    <a:cubicBezTo>
                      <a:pt x="77" y="756"/>
                      <a:pt x="77" y="756"/>
                      <a:pt x="77" y="756"/>
                    </a:cubicBezTo>
                    <a:cubicBezTo>
                      <a:pt x="0" y="679"/>
                      <a:pt x="0" y="555"/>
                      <a:pt x="77" y="479"/>
                    </a:cubicBezTo>
                    <a:close/>
                  </a:path>
                </a:pathLst>
              </a:cu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17"/>
              <p:cNvSpPr/>
              <p:nvPr/>
            </p:nvSpPr>
            <p:spPr>
              <a:xfrm>
                <a:off x="2397844" y="3543997"/>
                <a:ext cx="678784" cy="716354"/>
              </a:xfrm>
              <a:custGeom>
                <a:avLst/>
                <a:gdLst/>
                <a:ahLst/>
                <a:cxnLst/>
                <a:rect l="l" t="t" r="r" b="b"/>
                <a:pathLst>
                  <a:path w="456" h="481" extrusionOk="0">
                    <a:moveTo>
                      <a:pt x="254" y="370"/>
                    </a:moveTo>
                    <a:cubicBezTo>
                      <a:pt x="228" y="316"/>
                      <a:pt x="228" y="316"/>
                      <a:pt x="228" y="316"/>
                    </a:cubicBezTo>
                    <a:cubicBezTo>
                      <a:pt x="201" y="370"/>
                      <a:pt x="201" y="370"/>
                      <a:pt x="201" y="370"/>
                    </a:cubicBezTo>
                    <a:cubicBezTo>
                      <a:pt x="141" y="379"/>
                      <a:pt x="141" y="379"/>
                      <a:pt x="141" y="379"/>
                    </a:cubicBezTo>
                    <a:cubicBezTo>
                      <a:pt x="185" y="420"/>
                      <a:pt x="185" y="420"/>
                      <a:pt x="185" y="420"/>
                    </a:cubicBezTo>
                    <a:cubicBezTo>
                      <a:pt x="174" y="481"/>
                      <a:pt x="174" y="481"/>
                      <a:pt x="174" y="481"/>
                    </a:cubicBezTo>
                    <a:cubicBezTo>
                      <a:pt x="228" y="451"/>
                      <a:pt x="228" y="451"/>
                      <a:pt x="228" y="451"/>
                    </a:cubicBezTo>
                    <a:cubicBezTo>
                      <a:pt x="281" y="481"/>
                      <a:pt x="281" y="481"/>
                      <a:pt x="281" y="481"/>
                    </a:cubicBezTo>
                    <a:cubicBezTo>
                      <a:pt x="271" y="420"/>
                      <a:pt x="271" y="420"/>
                      <a:pt x="271" y="420"/>
                    </a:cubicBezTo>
                    <a:cubicBezTo>
                      <a:pt x="314" y="379"/>
                      <a:pt x="314" y="379"/>
                      <a:pt x="314" y="379"/>
                    </a:cubicBezTo>
                    <a:lnTo>
                      <a:pt x="254" y="370"/>
                    </a:lnTo>
                    <a:close/>
                    <a:moveTo>
                      <a:pt x="259" y="408"/>
                    </a:moveTo>
                    <a:cubicBezTo>
                      <a:pt x="253" y="414"/>
                      <a:pt x="253" y="414"/>
                      <a:pt x="253" y="414"/>
                    </a:cubicBezTo>
                    <a:cubicBezTo>
                      <a:pt x="254" y="423"/>
                      <a:pt x="254" y="423"/>
                      <a:pt x="254" y="423"/>
                    </a:cubicBezTo>
                    <a:cubicBezTo>
                      <a:pt x="259" y="449"/>
                      <a:pt x="259" y="449"/>
                      <a:pt x="259" y="449"/>
                    </a:cubicBezTo>
                    <a:cubicBezTo>
                      <a:pt x="236" y="437"/>
                      <a:pt x="236" y="437"/>
                      <a:pt x="236" y="437"/>
                    </a:cubicBezTo>
                    <a:cubicBezTo>
                      <a:pt x="228" y="432"/>
                      <a:pt x="228" y="432"/>
                      <a:pt x="228" y="432"/>
                    </a:cubicBezTo>
                    <a:cubicBezTo>
                      <a:pt x="220" y="437"/>
                      <a:pt x="220" y="437"/>
                      <a:pt x="220" y="437"/>
                    </a:cubicBezTo>
                    <a:cubicBezTo>
                      <a:pt x="197" y="449"/>
                      <a:pt x="197" y="449"/>
                      <a:pt x="197" y="449"/>
                    </a:cubicBezTo>
                    <a:cubicBezTo>
                      <a:pt x="201" y="423"/>
                      <a:pt x="201" y="423"/>
                      <a:pt x="201" y="423"/>
                    </a:cubicBezTo>
                    <a:cubicBezTo>
                      <a:pt x="203" y="414"/>
                      <a:pt x="203" y="414"/>
                      <a:pt x="203" y="414"/>
                    </a:cubicBezTo>
                    <a:cubicBezTo>
                      <a:pt x="196" y="408"/>
                      <a:pt x="196" y="408"/>
                      <a:pt x="196" y="408"/>
                    </a:cubicBezTo>
                    <a:cubicBezTo>
                      <a:pt x="178" y="390"/>
                      <a:pt x="178" y="390"/>
                      <a:pt x="178" y="390"/>
                    </a:cubicBezTo>
                    <a:cubicBezTo>
                      <a:pt x="204" y="386"/>
                      <a:pt x="204" y="386"/>
                      <a:pt x="204" y="386"/>
                    </a:cubicBezTo>
                    <a:cubicBezTo>
                      <a:pt x="212" y="385"/>
                      <a:pt x="212" y="385"/>
                      <a:pt x="212" y="385"/>
                    </a:cubicBezTo>
                    <a:cubicBezTo>
                      <a:pt x="216" y="377"/>
                      <a:pt x="216" y="377"/>
                      <a:pt x="216" y="377"/>
                    </a:cubicBezTo>
                    <a:cubicBezTo>
                      <a:pt x="228" y="354"/>
                      <a:pt x="228" y="354"/>
                      <a:pt x="228" y="354"/>
                    </a:cubicBezTo>
                    <a:cubicBezTo>
                      <a:pt x="239" y="377"/>
                      <a:pt x="239" y="377"/>
                      <a:pt x="239" y="377"/>
                    </a:cubicBezTo>
                    <a:cubicBezTo>
                      <a:pt x="243" y="385"/>
                      <a:pt x="243" y="385"/>
                      <a:pt x="243" y="385"/>
                    </a:cubicBezTo>
                    <a:cubicBezTo>
                      <a:pt x="252" y="386"/>
                      <a:pt x="252" y="386"/>
                      <a:pt x="252" y="386"/>
                    </a:cubicBezTo>
                    <a:cubicBezTo>
                      <a:pt x="278" y="390"/>
                      <a:pt x="278" y="390"/>
                      <a:pt x="278" y="390"/>
                    </a:cubicBezTo>
                    <a:lnTo>
                      <a:pt x="259" y="408"/>
                    </a:lnTo>
                    <a:close/>
                    <a:moveTo>
                      <a:pt x="149" y="338"/>
                    </a:moveTo>
                    <a:cubicBezTo>
                      <a:pt x="97" y="330"/>
                      <a:pt x="97" y="330"/>
                      <a:pt x="97" y="330"/>
                    </a:cubicBezTo>
                    <a:cubicBezTo>
                      <a:pt x="74" y="284"/>
                      <a:pt x="74" y="284"/>
                      <a:pt x="74" y="284"/>
                    </a:cubicBezTo>
                    <a:cubicBezTo>
                      <a:pt x="51" y="330"/>
                      <a:pt x="51" y="330"/>
                      <a:pt x="51" y="330"/>
                    </a:cubicBezTo>
                    <a:cubicBezTo>
                      <a:pt x="0" y="338"/>
                      <a:pt x="0" y="338"/>
                      <a:pt x="0" y="338"/>
                    </a:cubicBezTo>
                    <a:cubicBezTo>
                      <a:pt x="37" y="374"/>
                      <a:pt x="37" y="374"/>
                      <a:pt x="37" y="374"/>
                    </a:cubicBezTo>
                    <a:cubicBezTo>
                      <a:pt x="28" y="426"/>
                      <a:pt x="28" y="426"/>
                      <a:pt x="28" y="426"/>
                    </a:cubicBezTo>
                    <a:cubicBezTo>
                      <a:pt x="74" y="400"/>
                      <a:pt x="74" y="400"/>
                      <a:pt x="74" y="400"/>
                    </a:cubicBezTo>
                    <a:cubicBezTo>
                      <a:pt x="120" y="426"/>
                      <a:pt x="120" y="426"/>
                      <a:pt x="120" y="426"/>
                    </a:cubicBezTo>
                    <a:cubicBezTo>
                      <a:pt x="111" y="374"/>
                      <a:pt x="111" y="374"/>
                      <a:pt x="111" y="374"/>
                    </a:cubicBezTo>
                    <a:lnTo>
                      <a:pt x="149" y="338"/>
                    </a:lnTo>
                    <a:close/>
                    <a:moveTo>
                      <a:pt x="95" y="376"/>
                    </a:moveTo>
                    <a:cubicBezTo>
                      <a:pt x="98" y="394"/>
                      <a:pt x="98" y="394"/>
                      <a:pt x="98" y="394"/>
                    </a:cubicBezTo>
                    <a:cubicBezTo>
                      <a:pt x="82" y="386"/>
                      <a:pt x="82" y="386"/>
                      <a:pt x="82" y="386"/>
                    </a:cubicBezTo>
                    <a:cubicBezTo>
                      <a:pt x="74" y="381"/>
                      <a:pt x="74" y="381"/>
                      <a:pt x="74" y="381"/>
                    </a:cubicBezTo>
                    <a:cubicBezTo>
                      <a:pt x="66" y="386"/>
                      <a:pt x="66" y="386"/>
                      <a:pt x="66" y="386"/>
                    </a:cubicBezTo>
                    <a:cubicBezTo>
                      <a:pt x="51" y="394"/>
                      <a:pt x="51" y="394"/>
                      <a:pt x="51" y="394"/>
                    </a:cubicBezTo>
                    <a:cubicBezTo>
                      <a:pt x="54" y="376"/>
                      <a:pt x="54" y="376"/>
                      <a:pt x="54" y="376"/>
                    </a:cubicBezTo>
                    <a:cubicBezTo>
                      <a:pt x="55" y="367"/>
                      <a:pt x="55" y="367"/>
                      <a:pt x="55" y="367"/>
                    </a:cubicBezTo>
                    <a:cubicBezTo>
                      <a:pt x="49" y="361"/>
                      <a:pt x="49" y="361"/>
                      <a:pt x="49" y="361"/>
                    </a:cubicBezTo>
                    <a:cubicBezTo>
                      <a:pt x="36" y="349"/>
                      <a:pt x="36" y="349"/>
                      <a:pt x="36" y="349"/>
                    </a:cubicBezTo>
                    <a:cubicBezTo>
                      <a:pt x="54" y="347"/>
                      <a:pt x="54" y="347"/>
                      <a:pt x="54" y="347"/>
                    </a:cubicBezTo>
                    <a:cubicBezTo>
                      <a:pt x="63" y="345"/>
                      <a:pt x="63" y="345"/>
                      <a:pt x="63" y="345"/>
                    </a:cubicBezTo>
                    <a:cubicBezTo>
                      <a:pt x="67" y="337"/>
                      <a:pt x="67" y="337"/>
                      <a:pt x="67" y="337"/>
                    </a:cubicBezTo>
                    <a:cubicBezTo>
                      <a:pt x="74" y="322"/>
                      <a:pt x="74" y="322"/>
                      <a:pt x="74" y="322"/>
                    </a:cubicBezTo>
                    <a:cubicBezTo>
                      <a:pt x="82" y="337"/>
                      <a:pt x="82" y="337"/>
                      <a:pt x="82" y="337"/>
                    </a:cubicBezTo>
                    <a:cubicBezTo>
                      <a:pt x="86" y="345"/>
                      <a:pt x="86" y="345"/>
                      <a:pt x="86" y="345"/>
                    </a:cubicBezTo>
                    <a:cubicBezTo>
                      <a:pt x="95" y="347"/>
                      <a:pt x="95" y="347"/>
                      <a:pt x="95" y="347"/>
                    </a:cubicBezTo>
                    <a:cubicBezTo>
                      <a:pt x="112" y="349"/>
                      <a:pt x="112" y="349"/>
                      <a:pt x="112" y="349"/>
                    </a:cubicBezTo>
                    <a:cubicBezTo>
                      <a:pt x="100" y="361"/>
                      <a:pt x="100" y="361"/>
                      <a:pt x="100" y="361"/>
                    </a:cubicBezTo>
                    <a:cubicBezTo>
                      <a:pt x="93" y="367"/>
                      <a:pt x="93" y="367"/>
                      <a:pt x="93" y="367"/>
                    </a:cubicBezTo>
                    <a:lnTo>
                      <a:pt x="95" y="376"/>
                    </a:lnTo>
                    <a:close/>
                    <a:moveTo>
                      <a:pt x="456" y="338"/>
                    </a:moveTo>
                    <a:cubicBezTo>
                      <a:pt x="404" y="330"/>
                      <a:pt x="404" y="330"/>
                      <a:pt x="404" y="330"/>
                    </a:cubicBezTo>
                    <a:cubicBezTo>
                      <a:pt x="381" y="284"/>
                      <a:pt x="381" y="284"/>
                      <a:pt x="381" y="284"/>
                    </a:cubicBezTo>
                    <a:cubicBezTo>
                      <a:pt x="358" y="330"/>
                      <a:pt x="358" y="330"/>
                      <a:pt x="358" y="330"/>
                    </a:cubicBezTo>
                    <a:cubicBezTo>
                      <a:pt x="306" y="338"/>
                      <a:pt x="306" y="338"/>
                      <a:pt x="306" y="338"/>
                    </a:cubicBezTo>
                    <a:cubicBezTo>
                      <a:pt x="344" y="374"/>
                      <a:pt x="344" y="374"/>
                      <a:pt x="344" y="374"/>
                    </a:cubicBezTo>
                    <a:cubicBezTo>
                      <a:pt x="335" y="426"/>
                      <a:pt x="335" y="426"/>
                      <a:pt x="335" y="426"/>
                    </a:cubicBezTo>
                    <a:cubicBezTo>
                      <a:pt x="381" y="400"/>
                      <a:pt x="381" y="400"/>
                      <a:pt x="381" y="400"/>
                    </a:cubicBezTo>
                    <a:cubicBezTo>
                      <a:pt x="427" y="426"/>
                      <a:pt x="427" y="426"/>
                      <a:pt x="427" y="426"/>
                    </a:cubicBezTo>
                    <a:cubicBezTo>
                      <a:pt x="418" y="374"/>
                      <a:pt x="418" y="374"/>
                      <a:pt x="418" y="374"/>
                    </a:cubicBezTo>
                    <a:lnTo>
                      <a:pt x="456" y="338"/>
                    </a:lnTo>
                    <a:close/>
                    <a:moveTo>
                      <a:pt x="401" y="376"/>
                    </a:moveTo>
                    <a:cubicBezTo>
                      <a:pt x="405" y="394"/>
                      <a:pt x="405" y="394"/>
                      <a:pt x="405" y="394"/>
                    </a:cubicBezTo>
                    <a:cubicBezTo>
                      <a:pt x="389" y="386"/>
                      <a:pt x="389" y="386"/>
                      <a:pt x="389" y="386"/>
                    </a:cubicBezTo>
                    <a:cubicBezTo>
                      <a:pt x="381" y="381"/>
                      <a:pt x="381" y="381"/>
                      <a:pt x="381" y="381"/>
                    </a:cubicBezTo>
                    <a:cubicBezTo>
                      <a:pt x="373" y="386"/>
                      <a:pt x="373" y="386"/>
                      <a:pt x="373" y="386"/>
                    </a:cubicBezTo>
                    <a:cubicBezTo>
                      <a:pt x="358" y="394"/>
                      <a:pt x="358" y="394"/>
                      <a:pt x="358" y="394"/>
                    </a:cubicBezTo>
                    <a:cubicBezTo>
                      <a:pt x="361" y="376"/>
                      <a:pt x="361" y="376"/>
                      <a:pt x="361" y="376"/>
                    </a:cubicBezTo>
                    <a:cubicBezTo>
                      <a:pt x="362" y="367"/>
                      <a:pt x="362" y="367"/>
                      <a:pt x="362" y="367"/>
                    </a:cubicBezTo>
                    <a:cubicBezTo>
                      <a:pt x="356" y="361"/>
                      <a:pt x="356" y="361"/>
                      <a:pt x="356" y="361"/>
                    </a:cubicBezTo>
                    <a:cubicBezTo>
                      <a:pt x="343" y="349"/>
                      <a:pt x="343" y="349"/>
                      <a:pt x="343" y="349"/>
                    </a:cubicBezTo>
                    <a:cubicBezTo>
                      <a:pt x="361" y="347"/>
                      <a:pt x="361" y="347"/>
                      <a:pt x="361" y="347"/>
                    </a:cubicBezTo>
                    <a:cubicBezTo>
                      <a:pt x="369" y="345"/>
                      <a:pt x="369" y="345"/>
                      <a:pt x="369" y="345"/>
                    </a:cubicBezTo>
                    <a:cubicBezTo>
                      <a:pt x="373" y="337"/>
                      <a:pt x="373" y="337"/>
                      <a:pt x="373" y="337"/>
                    </a:cubicBezTo>
                    <a:cubicBezTo>
                      <a:pt x="381" y="322"/>
                      <a:pt x="381" y="322"/>
                      <a:pt x="381" y="322"/>
                    </a:cubicBezTo>
                    <a:cubicBezTo>
                      <a:pt x="389" y="337"/>
                      <a:pt x="389" y="337"/>
                      <a:pt x="389" y="337"/>
                    </a:cubicBezTo>
                    <a:cubicBezTo>
                      <a:pt x="393" y="345"/>
                      <a:pt x="393" y="345"/>
                      <a:pt x="393" y="345"/>
                    </a:cubicBezTo>
                    <a:cubicBezTo>
                      <a:pt x="401" y="347"/>
                      <a:pt x="401" y="347"/>
                      <a:pt x="401" y="347"/>
                    </a:cubicBezTo>
                    <a:cubicBezTo>
                      <a:pt x="419" y="349"/>
                      <a:pt x="419" y="349"/>
                      <a:pt x="419" y="349"/>
                    </a:cubicBezTo>
                    <a:cubicBezTo>
                      <a:pt x="407" y="361"/>
                      <a:pt x="407" y="361"/>
                      <a:pt x="407" y="361"/>
                    </a:cubicBezTo>
                    <a:cubicBezTo>
                      <a:pt x="400" y="367"/>
                      <a:pt x="400" y="367"/>
                      <a:pt x="400" y="367"/>
                    </a:cubicBezTo>
                    <a:lnTo>
                      <a:pt x="401" y="376"/>
                    </a:lnTo>
                    <a:close/>
                    <a:moveTo>
                      <a:pt x="191" y="183"/>
                    </a:moveTo>
                    <a:cubicBezTo>
                      <a:pt x="155" y="197"/>
                      <a:pt x="129" y="233"/>
                      <a:pt x="129" y="274"/>
                    </a:cubicBezTo>
                    <a:cubicBezTo>
                      <a:pt x="129" y="283"/>
                      <a:pt x="129" y="283"/>
                      <a:pt x="129" y="283"/>
                    </a:cubicBezTo>
                    <a:cubicBezTo>
                      <a:pt x="327" y="283"/>
                      <a:pt x="327" y="283"/>
                      <a:pt x="327" y="283"/>
                    </a:cubicBezTo>
                    <a:cubicBezTo>
                      <a:pt x="327" y="274"/>
                      <a:pt x="327" y="274"/>
                      <a:pt x="327" y="274"/>
                    </a:cubicBezTo>
                    <a:cubicBezTo>
                      <a:pt x="327" y="232"/>
                      <a:pt x="300" y="197"/>
                      <a:pt x="263" y="182"/>
                    </a:cubicBezTo>
                    <a:cubicBezTo>
                      <a:pt x="282" y="170"/>
                      <a:pt x="294" y="150"/>
                      <a:pt x="294" y="126"/>
                    </a:cubicBezTo>
                    <a:cubicBezTo>
                      <a:pt x="294" y="89"/>
                      <a:pt x="264" y="59"/>
                      <a:pt x="227" y="59"/>
                    </a:cubicBezTo>
                    <a:cubicBezTo>
                      <a:pt x="190" y="59"/>
                      <a:pt x="160" y="89"/>
                      <a:pt x="160" y="126"/>
                    </a:cubicBezTo>
                    <a:cubicBezTo>
                      <a:pt x="160" y="150"/>
                      <a:pt x="172" y="171"/>
                      <a:pt x="191" y="183"/>
                    </a:cubicBezTo>
                    <a:close/>
                    <a:moveTo>
                      <a:pt x="309" y="266"/>
                    </a:moveTo>
                    <a:cubicBezTo>
                      <a:pt x="147" y="266"/>
                      <a:pt x="147" y="266"/>
                      <a:pt x="147" y="266"/>
                    </a:cubicBezTo>
                    <a:cubicBezTo>
                      <a:pt x="151" y="225"/>
                      <a:pt x="186" y="193"/>
                      <a:pt x="228" y="193"/>
                    </a:cubicBezTo>
                    <a:cubicBezTo>
                      <a:pt x="270" y="193"/>
                      <a:pt x="304" y="225"/>
                      <a:pt x="309" y="266"/>
                    </a:cubicBezTo>
                    <a:close/>
                    <a:moveTo>
                      <a:pt x="227" y="77"/>
                    </a:moveTo>
                    <a:cubicBezTo>
                      <a:pt x="254" y="77"/>
                      <a:pt x="276" y="99"/>
                      <a:pt x="276" y="126"/>
                    </a:cubicBezTo>
                    <a:cubicBezTo>
                      <a:pt x="276" y="153"/>
                      <a:pt x="254" y="175"/>
                      <a:pt x="227" y="175"/>
                    </a:cubicBezTo>
                    <a:cubicBezTo>
                      <a:pt x="200" y="175"/>
                      <a:pt x="177" y="153"/>
                      <a:pt x="177" y="126"/>
                    </a:cubicBezTo>
                    <a:cubicBezTo>
                      <a:pt x="177" y="99"/>
                      <a:pt x="200" y="77"/>
                      <a:pt x="227" y="77"/>
                    </a:cubicBezTo>
                    <a:close/>
                    <a:moveTo>
                      <a:pt x="236" y="46"/>
                    </a:moveTo>
                    <a:cubicBezTo>
                      <a:pt x="218" y="46"/>
                      <a:pt x="218" y="46"/>
                      <a:pt x="218" y="46"/>
                    </a:cubicBezTo>
                    <a:cubicBezTo>
                      <a:pt x="218" y="0"/>
                      <a:pt x="218" y="0"/>
                      <a:pt x="218" y="0"/>
                    </a:cubicBezTo>
                    <a:cubicBezTo>
                      <a:pt x="236" y="0"/>
                      <a:pt x="236" y="0"/>
                      <a:pt x="236" y="0"/>
                    </a:cubicBezTo>
                    <a:lnTo>
                      <a:pt x="236" y="46"/>
                    </a:lnTo>
                    <a:close/>
                    <a:moveTo>
                      <a:pt x="290" y="75"/>
                    </a:moveTo>
                    <a:cubicBezTo>
                      <a:pt x="277" y="63"/>
                      <a:pt x="277" y="63"/>
                      <a:pt x="277" y="63"/>
                    </a:cubicBezTo>
                    <a:cubicBezTo>
                      <a:pt x="310" y="31"/>
                      <a:pt x="310" y="31"/>
                      <a:pt x="310" y="31"/>
                    </a:cubicBezTo>
                    <a:cubicBezTo>
                      <a:pt x="322" y="43"/>
                      <a:pt x="322" y="43"/>
                      <a:pt x="322" y="43"/>
                    </a:cubicBezTo>
                    <a:lnTo>
                      <a:pt x="290" y="75"/>
                    </a:lnTo>
                    <a:close/>
                    <a:moveTo>
                      <a:pt x="307" y="117"/>
                    </a:moveTo>
                    <a:cubicBezTo>
                      <a:pt x="353" y="117"/>
                      <a:pt x="353" y="117"/>
                      <a:pt x="353" y="117"/>
                    </a:cubicBezTo>
                    <a:cubicBezTo>
                      <a:pt x="353" y="135"/>
                      <a:pt x="353" y="135"/>
                      <a:pt x="353" y="135"/>
                    </a:cubicBezTo>
                    <a:cubicBezTo>
                      <a:pt x="307" y="135"/>
                      <a:pt x="307" y="135"/>
                      <a:pt x="307" y="135"/>
                    </a:cubicBezTo>
                    <a:lnTo>
                      <a:pt x="307" y="117"/>
                    </a:lnTo>
                    <a:close/>
                    <a:moveTo>
                      <a:pt x="164" y="75"/>
                    </a:moveTo>
                    <a:cubicBezTo>
                      <a:pt x="132" y="43"/>
                      <a:pt x="132" y="43"/>
                      <a:pt x="132" y="43"/>
                    </a:cubicBezTo>
                    <a:cubicBezTo>
                      <a:pt x="144" y="31"/>
                      <a:pt x="144" y="31"/>
                      <a:pt x="144" y="31"/>
                    </a:cubicBezTo>
                    <a:cubicBezTo>
                      <a:pt x="176" y="63"/>
                      <a:pt x="176" y="63"/>
                      <a:pt x="176" y="63"/>
                    </a:cubicBezTo>
                    <a:lnTo>
                      <a:pt x="164" y="75"/>
                    </a:lnTo>
                    <a:close/>
                    <a:moveTo>
                      <a:pt x="146" y="135"/>
                    </a:moveTo>
                    <a:cubicBezTo>
                      <a:pt x="101" y="135"/>
                      <a:pt x="101" y="135"/>
                      <a:pt x="101" y="135"/>
                    </a:cubicBezTo>
                    <a:cubicBezTo>
                      <a:pt x="101" y="117"/>
                      <a:pt x="101" y="117"/>
                      <a:pt x="101" y="117"/>
                    </a:cubicBezTo>
                    <a:cubicBezTo>
                      <a:pt x="146" y="117"/>
                      <a:pt x="146" y="117"/>
                      <a:pt x="146" y="117"/>
                    </a:cubicBezTo>
                    <a:lnTo>
                      <a:pt x="146"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1" name="Google Shape;231;p17"/>
            <p:cNvSpPr/>
            <p:nvPr/>
          </p:nvSpPr>
          <p:spPr>
            <a:xfrm>
              <a:off x="8992490" y="4540356"/>
              <a:ext cx="1375697"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2000" b="1">
                  <a:solidFill>
                    <a:srgbClr val="3F3F3F"/>
                  </a:solidFill>
                  <a:latin typeface="Open Sans"/>
                  <a:ea typeface="Open Sans"/>
                  <a:cs typeface="Open Sans"/>
                  <a:sym typeface="Open Sans"/>
                </a:rPr>
                <a:t>डिस्प्रेक्सिया</a:t>
              </a:r>
              <a:endParaRPr sz="2000" b="1">
                <a:solidFill>
                  <a:srgbClr val="3F3F3F"/>
                </a:solidFill>
                <a:latin typeface="Open Sans"/>
                <a:ea typeface="Open Sans"/>
                <a:cs typeface="Open Sans"/>
                <a:sym typeface="Open Sans"/>
              </a:endParaRPr>
            </a:p>
          </p:txBody>
        </p:sp>
        <p:sp>
          <p:nvSpPr>
            <p:cNvPr id="232" name="Google Shape;232;p17"/>
            <p:cNvSpPr txBox="1"/>
            <p:nvPr/>
          </p:nvSpPr>
          <p:spPr>
            <a:xfrm>
              <a:off x="8296238" y="5040033"/>
              <a:ext cx="286305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dirty="0">
                  <a:solidFill>
                    <a:srgbClr val="3F3F3F"/>
                  </a:solidFill>
                  <a:latin typeface="Open Sans"/>
                  <a:ea typeface="Open Sans"/>
                  <a:cs typeface="Open Sans"/>
                  <a:sym typeface="Open Sans"/>
                </a:rPr>
                <a:t>शारीरिक नियोजन </a:t>
              </a:r>
              <a:endParaRPr dirty="0"/>
            </a:p>
            <a:p>
              <a:pPr marL="0" marR="0" lvl="0" indent="0" algn="ctr" rtl="0">
                <a:spcBef>
                  <a:spcPts val="0"/>
                </a:spcBef>
                <a:spcAft>
                  <a:spcPts val="0"/>
                </a:spcAft>
                <a:buNone/>
              </a:pPr>
              <a:r>
                <a:rPr lang="hi-IN" sz="1800" dirty="0">
                  <a:solidFill>
                    <a:srgbClr val="3F3F3F"/>
                  </a:solidFill>
                  <a:latin typeface="Open Sans"/>
                  <a:ea typeface="Open Sans"/>
                  <a:cs typeface="Open Sans"/>
                  <a:sym typeface="Open Sans"/>
                </a:rPr>
                <a:t>में परेशानी</a:t>
              </a:r>
              <a:endParaRPr sz="1800" dirty="0">
                <a:solidFill>
                  <a:srgbClr val="3F3F3F"/>
                </a:solidFill>
                <a:latin typeface="Open Sans"/>
                <a:ea typeface="Open Sans"/>
                <a:cs typeface="Open Sans"/>
                <a:sym typeface="Open Sans"/>
              </a:endParaRPr>
            </a:p>
          </p:txBody>
        </p:sp>
        <p:grpSp>
          <p:nvGrpSpPr>
            <p:cNvPr id="233" name="Google Shape;233;p17"/>
            <p:cNvGrpSpPr/>
            <p:nvPr/>
          </p:nvGrpSpPr>
          <p:grpSpPr>
            <a:xfrm>
              <a:off x="8655697" y="2226778"/>
              <a:ext cx="1722558" cy="1913150"/>
              <a:chOff x="1673837" y="2603456"/>
              <a:chExt cx="2126799" cy="2362118"/>
            </a:xfrm>
          </p:grpSpPr>
          <p:sp>
            <p:nvSpPr>
              <p:cNvPr id="234" name="Google Shape;234;p17"/>
              <p:cNvSpPr/>
              <p:nvPr/>
            </p:nvSpPr>
            <p:spPr>
              <a:xfrm>
                <a:off x="1673837" y="2603456"/>
                <a:ext cx="2126799" cy="2124618"/>
              </a:xfrm>
              <a:custGeom>
                <a:avLst/>
                <a:gdLst/>
                <a:ahLst/>
                <a:cxnLst/>
                <a:rect l="l" t="t" r="r" b="b"/>
                <a:pathLst>
                  <a:path w="1235" h="1234" extrusionOk="0">
                    <a:moveTo>
                      <a:pt x="77" y="478"/>
                    </a:moveTo>
                    <a:cubicBezTo>
                      <a:pt x="479" y="76"/>
                      <a:pt x="479" y="76"/>
                      <a:pt x="479" y="76"/>
                    </a:cubicBezTo>
                    <a:cubicBezTo>
                      <a:pt x="555" y="0"/>
                      <a:pt x="679" y="0"/>
                      <a:pt x="756" y="76"/>
                    </a:cubicBezTo>
                    <a:cubicBezTo>
                      <a:pt x="1158" y="478"/>
                      <a:pt x="1158" y="478"/>
                      <a:pt x="1158" y="478"/>
                    </a:cubicBezTo>
                    <a:cubicBezTo>
                      <a:pt x="1235" y="555"/>
                      <a:pt x="1235" y="679"/>
                      <a:pt x="1158" y="756"/>
                    </a:cubicBezTo>
                    <a:cubicBezTo>
                      <a:pt x="756" y="1158"/>
                      <a:pt x="756" y="1158"/>
                      <a:pt x="756" y="1158"/>
                    </a:cubicBezTo>
                    <a:cubicBezTo>
                      <a:pt x="679" y="1234"/>
                      <a:pt x="555" y="1234"/>
                      <a:pt x="479" y="1158"/>
                    </a:cubicBezTo>
                    <a:cubicBezTo>
                      <a:pt x="77" y="756"/>
                      <a:pt x="77" y="756"/>
                      <a:pt x="77" y="756"/>
                    </a:cubicBezTo>
                    <a:cubicBezTo>
                      <a:pt x="0" y="679"/>
                      <a:pt x="0" y="555"/>
                      <a:pt x="77" y="478"/>
                    </a:cubicBezTo>
                    <a:close/>
                  </a:path>
                </a:pathLst>
              </a:custGeom>
              <a:solidFill>
                <a:schemeClr val="lt1"/>
              </a:solidFill>
              <a:ln w="76200" cap="flat" cmpd="sng">
                <a:solidFill>
                  <a:srgbClr val="02A1D9"/>
                </a:solidFill>
                <a:prstDash val="solid"/>
                <a:miter lim="800000"/>
                <a:headEnd type="none" w="sm" len="sm"/>
                <a:tailEnd type="none" w="sm" len="sm"/>
              </a:ln>
              <a:effectLst>
                <a:outerShdw blurRad="203200" dist="38100" dir="2700000" algn="tl" rotWithShape="0">
                  <a:srgbClr val="000000">
                    <a:alpha val="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7"/>
              <p:cNvSpPr/>
              <p:nvPr/>
            </p:nvSpPr>
            <p:spPr>
              <a:xfrm>
                <a:off x="1673837" y="2838775"/>
                <a:ext cx="2126799" cy="2126799"/>
              </a:xfrm>
              <a:custGeom>
                <a:avLst/>
                <a:gdLst/>
                <a:ahLst/>
                <a:cxnLst/>
                <a:rect l="l" t="t" r="r" b="b"/>
                <a:pathLst>
                  <a:path w="1235" h="1235" extrusionOk="0">
                    <a:moveTo>
                      <a:pt x="77" y="479"/>
                    </a:moveTo>
                    <a:cubicBezTo>
                      <a:pt x="479" y="77"/>
                      <a:pt x="479" y="77"/>
                      <a:pt x="479" y="77"/>
                    </a:cubicBezTo>
                    <a:cubicBezTo>
                      <a:pt x="555" y="0"/>
                      <a:pt x="679" y="0"/>
                      <a:pt x="756" y="77"/>
                    </a:cubicBezTo>
                    <a:cubicBezTo>
                      <a:pt x="1158" y="479"/>
                      <a:pt x="1158" y="479"/>
                      <a:pt x="1158" y="479"/>
                    </a:cubicBezTo>
                    <a:cubicBezTo>
                      <a:pt x="1235" y="555"/>
                      <a:pt x="1235" y="679"/>
                      <a:pt x="1158" y="756"/>
                    </a:cubicBezTo>
                    <a:cubicBezTo>
                      <a:pt x="756" y="1158"/>
                      <a:pt x="756" y="1158"/>
                      <a:pt x="756" y="1158"/>
                    </a:cubicBezTo>
                    <a:cubicBezTo>
                      <a:pt x="679" y="1235"/>
                      <a:pt x="555" y="1235"/>
                      <a:pt x="479" y="1158"/>
                    </a:cubicBezTo>
                    <a:cubicBezTo>
                      <a:pt x="77" y="756"/>
                      <a:pt x="77" y="756"/>
                      <a:pt x="77" y="756"/>
                    </a:cubicBezTo>
                    <a:cubicBezTo>
                      <a:pt x="0" y="679"/>
                      <a:pt x="0" y="555"/>
                      <a:pt x="77" y="479"/>
                    </a:cubicBezTo>
                    <a:close/>
                  </a:path>
                </a:pathLst>
              </a:cu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7"/>
              <p:cNvSpPr/>
              <p:nvPr/>
            </p:nvSpPr>
            <p:spPr>
              <a:xfrm>
                <a:off x="2397844" y="3543997"/>
                <a:ext cx="678784" cy="716354"/>
              </a:xfrm>
              <a:custGeom>
                <a:avLst/>
                <a:gdLst/>
                <a:ahLst/>
                <a:cxnLst/>
                <a:rect l="l" t="t" r="r" b="b"/>
                <a:pathLst>
                  <a:path w="456" h="481" extrusionOk="0">
                    <a:moveTo>
                      <a:pt x="254" y="370"/>
                    </a:moveTo>
                    <a:cubicBezTo>
                      <a:pt x="228" y="316"/>
                      <a:pt x="228" y="316"/>
                      <a:pt x="228" y="316"/>
                    </a:cubicBezTo>
                    <a:cubicBezTo>
                      <a:pt x="201" y="370"/>
                      <a:pt x="201" y="370"/>
                      <a:pt x="201" y="370"/>
                    </a:cubicBezTo>
                    <a:cubicBezTo>
                      <a:pt x="141" y="379"/>
                      <a:pt x="141" y="379"/>
                      <a:pt x="141" y="379"/>
                    </a:cubicBezTo>
                    <a:cubicBezTo>
                      <a:pt x="185" y="420"/>
                      <a:pt x="185" y="420"/>
                      <a:pt x="185" y="420"/>
                    </a:cubicBezTo>
                    <a:cubicBezTo>
                      <a:pt x="174" y="481"/>
                      <a:pt x="174" y="481"/>
                      <a:pt x="174" y="481"/>
                    </a:cubicBezTo>
                    <a:cubicBezTo>
                      <a:pt x="228" y="451"/>
                      <a:pt x="228" y="451"/>
                      <a:pt x="228" y="451"/>
                    </a:cubicBezTo>
                    <a:cubicBezTo>
                      <a:pt x="281" y="481"/>
                      <a:pt x="281" y="481"/>
                      <a:pt x="281" y="481"/>
                    </a:cubicBezTo>
                    <a:cubicBezTo>
                      <a:pt x="271" y="420"/>
                      <a:pt x="271" y="420"/>
                      <a:pt x="271" y="420"/>
                    </a:cubicBezTo>
                    <a:cubicBezTo>
                      <a:pt x="314" y="379"/>
                      <a:pt x="314" y="379"/>
                      <a:pt x="314" y="379"/>
                    </a:cubicBezTo>
                    <a:lnTo>
                      <a:pt x="254" y="370"/>
                    </a:lnTo>
                    <a:close/>
                    <a:moveTo>
                      <a:pt x="259" y="408"/>
                    </a:moveTo>
                    <a:cubicBezTo>
                      <a:pt x="253" y="414"/>
                      <a:pt x="253" y="414"/>
                      <a:pt x="253" y="414"/>
                    </a:cubicBezTo>
                    <a:cubicBezTo>
                      <a:pt x="254" y="423"/>
                      <a:pt x="254" y="423"/>
                      <a:pt x="254" y="423"/>
                    </a:cubicBezTo>
                    <a:cubicBezTo>
                      <a:pt x="259" y="449"/>
                      <a:pt x="259" y="449"/>
                      <a:pt x="259" y="449"/>
                    </a:cubicBezTo>
                    <a:cubicBezTo>
                      <a:pt x="236" y="437"/>
                      <a:pt x="236" y="437"/>
                      <a:pt x="236" y="437"/>
                    </a:cubicBezTo>
                    <a:cubicBezTo>
                      <a:pt x="228" y="432"/>
                      <a:pt x="228" y="432"/>
                      <a:pt x="228" y="432"/>
                    </a:cubicBezTo>
                    <a:cubicBezTo>
                      <a:pt x="220" y="437"/>
                      <a:pt x="220" y="437"/>
                      <a:pt x="220" y="437"/>
                    </a:cubicBezTo>
                    <a:cubicBezTo>
                      <a:pt x="197" y="449"/>
                      <a:pt x="197" y="449"/>
                      <a:pt x="197" y="449"/>
                    </a:cubicBezTo>
                    <a:cubicBezTo>
                      <a:pt x="201" y="423"/>
                      <a:pt x="201" y="423"/>
                      <a:pt x="201" y="423"/>
                    </a:cubicBezTo>
                    <a:cubicBezTo>
                      <a:pt x="203" y="414"/>
                      <a:pt x="203" y="414"/>
                      <a:pt x="203" y="414"/>
                    </a:cubicBezTo>
                    <a:cubicBezTo>
                      <a:pt x="196" y="408"/>
                      <a:pt x="196" y="408"/>
                      <a:pt x="196" y="408"/>
                    </a:cubicBezTo>
                    <a:cubicBezTo>
                      <a:pt x="178" y="390"/>
                      <a:pt x="178" y="390"/>
                      <a:pt x="178" y="390"/>
                    </a:cubicBezTo>
                    <a:cubicBezTo>
                      <a:pt x="204" y="386"/>
                      <a:pt x="204" y="386"/>
                      <a:pt x="204" y="386"/>
                    </a:cubicBezTo>
                    <a:cubicBezTo>
                      <a:pt x="212" y="385"/>
                      <a:pt x="212" y="385"/>
                      <a:pt x="212" y="385"/>
                    </a:cubicBezTo>
                    <a:cubicBezTo>
                      <a:pt x="216" y="377"/>
                      <a:pt x="216" y="377"/>
                      <a:pt x="216" y="377"/>
                    </a:cubicBezTo>
                    <a:cubicBezTo>
                      <a:pt x="228" y="354"/>
                      <a:pt x="228" y="354"/>
                      <a:pt x="228" y="354"/>
                    </a:cubicBezTo>
                    <a:cubicBezTo>
                      <a:pt x="239" y="377"/>
                      <a:pt x="239" y="377"/>
                      <a:pt x="239" y="377"/>
                    </a:cubicBezTo>
                    <a:cubicBezTo>
                      <a:pt x="243" y="385"/>
                      <a:pt x="243" y="385"/>
                      <a:pt x="243" y="385"/>
                    </a:cubicBezTo>
                    <a:cubicBezTo>
                      <a:pt x="252" y="386"/>
                      <a:pt x="252" y="386"/>
                      <a:pt x="252" y="386"/>
                    </a:cubicBezTo>
                    <a:cubicBezTo>
                      <a:pt x="278" y="390"/>
                      <a:pt x="278" y="390"/>
                      <a:pt x="278" y="390"/>
                    </a:cubicBezTo>
                    <a:lnTo>
                      <a:pt x="259" y="408"/>
                    </a:lnTo>
                    <a:close/>
                    <a:moveTo>
                      <a:pt x="149" y="338"/>
                    </a:moveTo>
                    <a:cubicBezTo>
                      <a:pt x="97" y="330"/>
                      <a:pt x="97" y="330"/>
                      <a:pt x="97" y="330"/>
                    </a:cubicBezTo>
                    <a:cubicBezTo>
                      <a:pt x="74" y="284"/>
                      <a:pt x="74" y="284"/>
                      <a:pt x="74" y="284"/>
                    </a:cubicBezTo>
                    <a:cubicBezTo>
                      <a:pt x="51" y="330"/>
                      <a:pt x="51" y="330"/>
                      <a:pt x="51" y="330"/>
                    </a:cubicBezTo>
                    <a:cubicBezTo>
                      <a:pt x="0" y="338"/>
                      <a:pt x="0" y="338"/>
                      <a:pt x="0" y="338"/>
                    </a:cubicBezTo>
                    <a:cubicBezTo>
                      <a:pt x="37" y="374"/>
                      <a:pt x="37" y="374"/>
                      <a:pt x="37" y="374"/>
                    </a:cubicBezTo>
                    <a:cubicBezTo>
                      <a:pt x="28" y="426"/>
                      <a:pt x="28" y="426"/>
                      <a:pt x="28" y="426"/>
                    </a:cubicBezTo>
                    <a:cubicBezTo>
                      <a:pt x="74" y="400"/>
                      <a:pt x="74" y="400"/>
                      <a:pt x="74" y="400"/>
                    </a:cubicBezTo>
                    <a:cubicBezTo>
                      <a:pt x="120" y="426"/>
                      <a:pt x="120" y="426"/>
                      <a:pt x="120" y="426"/>
                    </a:cubicBezTo>
                    <a:cubicBezTo>
                      <a:pt x="111" y="374"/>
                      <a:pt x="111" y="374"/>
                      <a:pt x="111" y="374"/>
                    </a:cubicBezTo>
                    <a:lnTo>
                      <a:pt x="149" y="338"/>
                    </a:lnTo>
                    <a:close/>
                    <a:moveTo>
                      <a:pt x="95" y="376"/>
                    </a:moveTo>
                    <a:cubicBezTo>
                      <a:pt x="98" y="394"/>
                      <a:pt x="98" y="394"/>
                      <a:pt x="98" y="394"/>
                    </a:cubicBezTo>
                    <a:cubicBezTo>
                      <a:pt x="82" y="386"/>
                      <a:pt x="82" y="386"/>
                      <a:pt x="82" y="386"/>
                    </a:cubicBezTo>
                    <a:cubicBezTo>
                      <a:pt x="74" y="381"/>
                      <a:pt x="74" y="381"/>
                      <a:pt x="74" y="381"/>
                    </a:cubicBezTo>
                    <a:cubicBezTo>
                      <a:pt x="66" y="386"/>
                      <a:pt x="66" y="386"/>
                      <a:pt x="66" y="386"/>
                    </a:cubicBezTo>
                    <a:cubicBezTo>
                      <a:pt x="51" y="394"/>
                      <a:pt x="51" y="394"/>
                      <a:pt x="51" y="394"/>
                    </a:cubicBezTo>
                    <a:cubicBezTo>
                      <a:pt x="54" y="376"/>
                      <a:pt x="54" y="376"/>
                      <a:pt x="54" y="376"/>
                    </a:cubicBezTo>
                    <a:cubicBezTo>
                      <a:pt x="55" y="367"/>
                      <a:pt x="55" y="367"/>
                      <a:pt x="55" y="367"/>
                    </a:cubicBezTo>
                    <a:cubicBezTo>
                      <a:pt x="49" y="361"/>
                      <a:pt x="49" y="361"/>
                      <a:pt x="49" y="361"/>
                    </a:cubicBezTo>
                    <a:cubicBezTo>
                      <a:pt x="36" y="349"/>
                      <a:pt x="36" y="349"/>
                      <a:pt x="36" y="349"/>
                    </a:cubicBezTo>
                    <a:cubicBezTo>
                      <a:pt x="54" y="347"/>
                      <a:pt x="54" y="347"/>
                      <a:pt x="54" y="347"/>
                    </a:cubicBezTo>
                    <a:cubicBezTo>
                      <a:pt x="63" y="345"/>
                      <a:pt x="63" y="345"/>
                      <a:pt x="63" y="345"/>
                    </a:cubicBezTo>
                    <a:cubicBezTo>
                      <a:pt x="67" y="337"/>
                      <a:pt x="67" y="337"/>
                      <a:pt x="67" y="337"/>
                    </a:cubicBezTo>
                    <a:cubicBezTo>
                      <a:pt x="74" y="322"/>
                      <a:pt x="74" y="322"/>
                      <a:pt x="74" y="322"/>
                    </a:cubicBezTo>
                    <a:cubicBezTo>
                      <a:pt x="82" y="337"/>
                      <a:pt x="82" y="337"/>
                      <a:pt x="82" y="337"/>
                    </a:cubicBezTo>
                    <a:cubicBezTo>
                      <a:pt x="86" y="345"/>
                      <a:pt x="86" y="345"/>
                      <a:pt x="86" y="345"/>
                    </a:cubicBezTo>
                    <a:cubicBezTo>
                      <a:pt x="95" y="347"/>
                      <a:pt x="95" y="347"/>
                      <a:pt x="95" y="347"/>
                    </a:cubicBezTo>
                    <a:cubicBezTo>
                      <a:pt x="112" y="349"/>
                      <a:pt x="112" y="349"/>
                      <a:pt x="112" y="349"/>
                    </a:cubicBezTo>
                    <a:cubicBezTo>
                      <a:pt x="100" y="361"/>
                      <a:pt x="100" y="361"/>
                      <a:pt x="100" y="361"/>
                    </a:cubicBezTo>
                    <a:cubicBezTo>
                      <a:pt x="93" y="367"/>
                      <a:pt x="93" y="367"/>
                      <a:pt x="93" y="367"/>
                    </a:cubicBezTo>
                    <a:lnTo>
                      <a:pt x="95" y="376"/>
                    </a:lnTo>
                    <a:close/>
                    <a:moveTo>
                      <a:pt x="456" y="338"/>
                    </a:moveTo>
                    <a:cubicBezTo>
                      <a:pt x="404" y="330"/>
                      <a:pt x="404" y="330"/>
                      <a:pt x="404" y="330"/>
                    </a:cubicBezTo>
                    <a:cubicBezTo>
                      <a:pt x="381" y="284"/>
                      <a:pt x="381" y="284"/>
                      <a:pt x="381" y="284"/>
                    </a:cubicBezTo>
                    <a:cubicBezTo>
                      <a:pt x="358" y="330"/>
                      <a:pt x="358" y="330"/>
                      <a:pt x="358" y="330"/>
                    </a:cubicBezTo>
                    <a:cubicBezTo>
                      <a:pt x="306" y="338"/>
                      <a:pt x="306" y="338"/>
                      <a:pt x="306" y="338"/>
                    </a:cubicBezTo>
                    <a:cubicBezTo>
                      <a:pt x="344" y="374"/>
                      <a:pt x="344" y="374"/>
                      <a:pt x="344" y="374"/>
                    </a:cubicBezTo>
                    <a:cubicBezTo>
                      <a:pt x="335" y="426"/>
                      <a:pt x="335" y="426"/>
                      <a:pt x="335" y="426"/>
                    </a:cubicBezTo>
                    <a:cubicBezTo>
                      <a:pt x="381" y="400"/>
                      <a:pt x="381" y="400"/>
                      <a:pt x="381" y="400"/>
                    </a:cubicBezTo>
                    <a:cubicBezTo>
                      <a:pt x="427" y="426"/>
                      <a:pt x="427" y="426"/>
                      <a:pt x="427" y="426"/>
                    </a:cubicBezTo>
                    <a:cubicBezTo>
                      <a:pt x="418" y="374"/>
                      <a:pt x="418" y="374"/>
                      <a:pt x="418" y="374"/>
                    </a:cubicBezTo>
                    <a:lnTo>
                      <a:pt x="456" y="338"/>
                    </a:lnTo>
                    <a:close/>
                    <a:moveTo>
                      <a:pt x="401" y="376"/>
                    </a:moveTo>
                    <a:cubicBezTo>
                      <a:pt x="405" y="394"/>
                      <a:pt x="405" y="394"/>
                      <a:pt x="405" y="394"/>
                    </a:cubicBezTo>
                    <a:cubicBezTo>
                      <a:pt x="389" y="386"/>
                      <a:pt x="389" y="386"/>
                      <a:pt x="389" y="386"/>
                    </a:cubicBezTo>
                    <a:cubicBezTo>
                      <a:pt x="381" y="381"/>
                      <a:pt x="381" y="381"/>
                      <a:pt x="381" y="381"/>
                    </a:cubicBezTo>
                    <a:cubicBezTo>
                      <a:pt x="373" y="386"/>
                      <a:pt x="373" y="386"/>
                      <a:pt x="373" y="386"/>
                    </a:cubicBezTo>
                    <a:cubicBezTo>
                      <a:pt x="358" y="394"/>
                      <a:pt x="358" y="394"/>
                      <a:pt x="358" y="394"/>
                    </a:cubicBezTo>
                    <a:cubicBezTo>
                      <a:pt x="361" y="376"/>
                      <a:pt x="361" y="376"/>
                      <a:pt x="361" y="376"/>
                    </a:cubicBezTo>
                    <a:cubicBezTo>
                      <a:pt x="362" y="367"/>
                      <a:pt x="362" y="367"/>
                      <a:pt x="362" y="367"/>
                    </a:cubicBezTo>
                    <a:cubicBezTo>
                      <a:pt x="356" y="361"/>
                      <a:pt x="356" y="361"/>
                      <a:pt x="356" y="361"/>
                    </a:cubicBezTo>
                    <a:cubicBezTo>
                      <a:pt x="343" y="349"/>
                      <a:pt x="343" y="349"/>
                      <a:pt x="343" y="349"/>
                    </a:cubicBezTo>
                    <a:cubicBezTo>
                      <a:pt x="361" y="347"/>
                      <a:pt x="361" y="347"/>
                      <a:pt x="361" y="347"/>
                    </a:cubicBezTo>
                    <a:cubicBezTo>
                      <a:pt x="369" y="345"/>
                      <a:pt x="369" y="345"/>
                      <a:pt x="369" y="345"/>
                    </a:cubicBezTo>
                    <a:cubicBezTo>
                      <a:pt x="373" y="337"/>
                      <a:pt x="373" y="337"/>
                      <a:pt x="373" y="337"/>
                    </a:cubicBezTo>
                    <a:cubicBezTo>
                      <a:pt x="381" y="322"/>
                      <a:pt x="381" y="322"/>
                      <a:pt x="381" y="322"/>
                    </a:cubicBezTo>
                    <a:cubicBezTo>
                      <a:pt x="389" y="337"/>
                      <a:pt x="389" y="337"/>
                      <a:pt x="389" y="337"/>
                    </a:cubicBezTo>
                    <a:cubicBezTo>
                      <a:pt x="393" y="345"/>
                      <a:pt x="393" y="345"/>
                      <a:pt x="393" y="345"/>
                    </a:cubicBezTo>
                    <a:cubicBezTo>
                      <a:pt x="401" y="347"/>
                      <a:pt x="401" y="347"/>
                      <a:pt x="401" y="347"/>
                    </a:cubicBezTo>
                    <a:cubicBezTo>
                      <a:pt x="419" y="349"/>
                      <a:pt x="419" y="349"/>
                      <a:pt x="419" y="349"/>
                    </a:cubicBezTo>
                    <a:cubicBezTo>
                      <a:pt x="407" y="361"/>
                      <a:pt x="407" y="361"/>
                      <a:pt x="407" y="361"/>
                    </a:cubicBezTo>
                    <a:cubicBezTo>
                      <a:pt x="400" y="367"/>
                      <a:pt x="400" y="367"/>
                      <a:pt x="400" y="367"/>
                    </a:cubicBezTo>
                    <a:lnTo>
                      <a:pt x="401" y="376"/>
                    </a:lnTo>
                    <a:close/>
                    <a:moveTo>
                      <a:pt x="191" y="183"/>
                    </a:moveTo>
                    <a:cubicBezTo>
                      <a:pt x="155" y="197"/>
                      <a:pt x="129" y="233"/>
                      <a:pt x="129" y="274"/>
                    </a:cubicBezTo>
                    <a:cubicBezTo>
                      <a:pt x="129" y="283"/>
                      <a:pt x="129" y="283"/>
                      <a:pt x="129" y="283"/>
                    </a:cubicBezTo>
                    <a:cubicBezTo>
                      <a:pt x="327" y="283"/>
                      <a:pt x="327" y="283"/>
                      <a:pt x="327" y="283"/>
                    </a:cubicBezTo>
                    <a:cubicBezTo>
                      <a:pt x="327" y="274"/>
                      <a:pt x="327" y="274"/>
                      <a:pt x="327" y="274"/>
                    </a:cubicBezTo>
                    <a:cubicBezTo>
                      <a:pt x="327" y="232"/>
                      <a:pt x="300" y="197"/>
                      <a:pt x="263" y="182"/>
                    </a:cubicBezTo>
                    <a:cubicBezTo>
                      <a:pt x="282" y="170"/>
                      <a:pt x="294" y="150"/>
                      <a:pt x="294" y="126"/>
                    </a:cubicBezTo>
                    <a:cubicBezTo>
                      <a:pt x="294" y="89"/>
                      <a:pt x="264" y="59"/>
                      <a:pt x="227" y="59"/>
                    </a:cubicBezTo>
                    <a:cubicBezTo>
                      <a:pt x="190" y="59"/>
                      <a:pt x="160" y="89"/>
                      <a:pt x="160" y="126"/>
                    </a:cubicBezTo>
                    <a:cubicBezTo>
                      <a:pt x="160" y="150"/>
                      <a:pt x="172" y="171"/>
                      <a:pt x="191" y="183"/>
                    </a:cubicBezTo>
                    <a:close/>
                    <a:moveTo>
                      <a:pt x="309" y="266"/>
                    </a:moveTo>
                    <a:cubicBezTo>
                      <a:pt x="147" y="266"/>
                      <a:pt x="147" y="266"/>
                      <a:pt x="147" y="266"/>
                    </a:cubicBezTo>
                    <a:cubicBezTo>
                      <a:pt x="151" y="225"/>
                      <a:pt x="186" y="193"/>
                      <a:pt x="228" y="193"/>
                    </a:cubicBezTo>
                    <a:cubicBezTo>
                      <a:pt x="270" y="193"/>
                      <a:pt x="304" y="225"/>
                      <a:pt x="309" y="266"/>
                    </a:cubicBezTo>
                    <a:close/>
                    <a:moveTo>
                      <a:pt x="227" y="77"/>
                    </a:moveTo>
                    <a:cubicBezTo>
                      <a:pt x="254" y="77"/>
                      <a:pt x="276" y="99"/>
                      <a:pt x="276" y="126"/>
                    </a:cubicBezTo>
                    <a:cubicBezTo>
                      <a:pt x="276" y="153"/>
                      <a:pt x="254" y="175"/>
                      <a:pt x="227" y="175"/>
                    </a:cubicBezTo>
                    <a:cubicBezTo>
                      <a:pt x="200" y="175"/>
                      <a:pt x="177" y="153"/>
                      <a:pt x="177" y="126"/>
                    </a:cubicBezTo>
                    <a:cubicBezTo>
                      <a:pt x="177" y="99"/>
                      <a:pt x="200" y="77"/>
                      <a:pt x="227" y="77"/>
                    </a:cubicBezTo>
                    <a:close/>
                    <a:moveTo>
                      <a:pt x="236" y="46"/>
                    </a:moveTo>
                    <a:cubicBezTo>
                      <a:pt x="218" y="46"/>
                      <a:pt x="218" y="46"/>
                      <a:pt x="218" y="46"/>
                    </a:cubicBezTo>
                    <a:cubicBezTo>
                      <a:pt x="218" y="0"/>
                      <a:pt x="218" y="0"/>
                      <a:pt x="218" y="0"/>
                    </a:cubicBezTo>
                    <a:cubicBezTo>
                      <a:pt x="236" y="0"/>
                      <a:pt x="236" y="0"/>
                      <a:pt x="236" y="0"/>
                    </a:cubicBezTo>
                    <a:lnTo>
                      <a:pt x="236" y="46"/>
                    </a:lnTo>
                    <a:close/>
                    <a:moveTo>
                      <a:pt x="290" y="75"/>
                    </a:moveTo>
                    <a:cubicBezTo>
                      <a:pt x="277" y="63"/>
                      <a:pt x="277" y="63"/>
                      <a:pt x="277" y="63"/>
                    </a:cubicBezTo>
                    <a:cubicBezTo>
                      <a:pt x="310" y="31"/>
                      <a:pt x="310" y="31"/>
                      <a:pt x="310" y="31"/>
                    </a:cubicBezTo>
                    <a:cubicBezTo>
                      <a:pt x="322" y="43"/>
                      <a:pt x="322" y="43"/>
                      <a:pt x="322" y="43"/>
                    </a:cubicBezTo>
                    <a:lnTo>
                      <a:pt x="290" y="75"/>
                    </a:lnTo>
                    <a:close/>
                    <a:moveTo>
                      <a:pt x="307" y="117"/>
                    </a:moveTo>
                    <a:cubicBezTo>
                      <a:pt x="353" y="117"/>
                      <a:pt x="353" y="117"/>
                      <a:pt x="353" y="117"/>
                    </a:cubicBezTo>
                    <a:cubicBezTo>
                      <a:pt x="353" y="135"/>
                      <a:pt x="353" y="135"/>
                      <a:pt x="353" y="135"/>
                    </a:cubicBezTo>
                    <a:cubicBezTo>
                      <a:pt x="307" y="135"/>
                      <a:pt x="307" y="135"/>
                      <a:pt x="307" y="135"/>
                    </a:cubicBezTo>
                    <a:lnTo>
                      <a:pt x="307" y="117"/>
                    </a:lnTo>
                    <a:close/>
                    <a:moveTo>
                      <a:pt x="164" y="75"/>
                    </a:moveTo>
                    <a:cubicBezTo>
                      <a:pt x="132" y="43"/>
                      <a:pt x="132" y="43"/>
                      <a:pt x="132" y="43"/>
                    </a:cubicBezTo>
                    <a:cubicBezTo>
                      <a:pt x="144" y="31"/>
                      <a:pt x="144" y="31"/>
                      <a:pt x="144" y="31"/>
                    </a:cubicBezTo>
                    <a:cubicBezTo>
                      <a:pt x="176" y="63"/>
                      <a:pt x="176" y="63"/>
                      <a:pt x="176" y="63"/>
                    </a:cubicBezTo>
                    <a:lnTo>
                      <a:pt x="164" y="75"/>
                    </a:lnTo>
                    <a:close/>
                    <a:moveTo>
                      <a:pt x="146" y="135"/>
                    </a:moveTo>
                    <a:cubicBezTo>
                      <a:pt x="101" y="135"/>
                      <a:pt x="101" y="135"/>
                      <a:pt x="101" y="135"/>
                    </a:cubicBezTo>
                    <a:cubicBezTo>
                      <a:pt x="101" y="117"/>
                      <a:pt x="101" y="117"/>
                      <a:pt x="101" y="117"/>
                    </a:cubicBezTo>
                    <a:cubicBezTo>
                      <a:pt x="146" y="117"/>
                      <a:pt x="146" y="117"/>
                      <a:pt x="146" y="117"/>
                    </a:cubicBezTo>
                    <a:lnTo>
                      <a:pt x="146"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7" name="Google Shape;237;p17"/>
            <p:cNvSpPr/>
            <p:nvPr/>
          </p:nvSpPr>
          <p:spPr>
            <a:xfrm>
              <a:off x="3584234" y="4613701"/>
              <a:ext cx="178286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2000" b="1">
                  <a:solidFill>
                    <a:srgbClr val="3F3F3F"/>
                  </a:solidFill>
                  <a:latin typeface="Open Sans"/>
                  <a:ea typeface="Open Sans"/>
                  <a:cs typeface="Open Sans"/>
                  <a:sym typeface="Open Sans"/>
                </a:rPr>
                <a:t>डिस्कैलक्यूलिया</a:t>
              </a:r>
              <a:endParaRPr sz="2000" b="1">
                <a:solidFill>
                  <a:srgbClr val="3F3F3F"/>
                </a:solidFill>
                <a:latin typeface="Open Sans"/>
                <a:ea typeface="Open Sans"/>
                <a:cs typeface="Open Sans"/>
                <a:sym typeface="Open Sans"/>
              </a:endParaRPr>
            </a:p>
          </p:txBody>
        </p:sp>
        <p:sp>
          <p:nvSpPr>
            <p:cNvPr id="238" name="Google Shape;238;p17"/>
            <p:cNvSpPr txBox="1"/>
            <p:nvPr/>
          </p:nvSpPr>
          <p:spPr>
            <a:xfrm>
              <a:off x="3044268" y="5147605"/>
              <a:ext cx="294673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a:solidFill>
                    <a:srgbClr val="3F3F3F"/>
                  </a:solidFill>
                  <a:latin typeface="Open Sans"/>
                  <a:ea typeface="Open Sans"/>
                  <a:cs typeface="Open Sans"/>
                  <a:sym typeface="Open Sans"/>
                </a:rPr>
                <a:t>गणित में परेशानी </a:t>
              </a:r>
              <a:endParaRPr sz="1800">
                <a:solidFill>
                  <a:srgbClr val="3F3F3F"/>
                </a:solidFill>
                <a:latin typeface="Open Sans"/>
                <a:ea typeface="Open Sans"/>
                <a:cs typeface="Open Sans"/>
                <a:sym typeface="Open Sans"/>
              </a:endParaRPr>
            </a:p>
          </p:txBody>
        </p:sp>
        <p:grpSp>
          <p:nvGrpSpPr>
            <p:cNvPr id="239" name="Google Shape;239;p17"/>
            <p:cNvGrpSpPr/>
            <p:nvPr/>
          </p:nvGrpSpPr>
          <p:grpSpPr>
            <a:xfrm>
              <a:off x="6391250" y="2415536"/>
              <a:ext cx="1722558" cy="1913150"/>
              <a:chOff x="1673837" y="2603456"/>
              <a:chExt cx="2126799" cy="2362118"/>
            </a:xfrm>
          </p:grpSpPr>
          <p:sp>
            <p:nvSpPr>
              <p:cNvPr id="240" name="Google Shape;240;p17"/>
              <p:cNvSpPr/>
              <p:nvPr/>
            </p:nvSpPr>
            <p:spPr>
              <a:xfrm>
                <a:off x="1673837" y="2603456"/>
                <a:ext cx="2126799" cy="2124618"/>
              </a:xfrm>
              <a:custGeom>
                <a:avLst/>
                <a:gdLst/>
                <a:ahLst/>
                <a:cxnLst/>
                <a:rect l="l" t="t" r="r" b="b"/>
                <a:pathLst>
                  <a:path w="1235" h="1234" extrusionOk="0">
                    <a:moveTo>
                      <a:pt x="77" y="478"/>
                    </a:moveTo>
                    <a:cubicBezTo>
                      <a:pt x="479" y="76"/>
                      <a:pt x="479" y="76"/>
                      <a:pt x="479" y="76"/>
                    </a:cubicBezTo>
                    <a:cubicBezTo>
                      <a:pt x="555" y="0"/>
                      <a:pt x="679" y="0"/>
                      <a:pt x="756" y="76"/>
                    </a:cubicBezTo>
                    <a:cubicBezTo>
                      <a:pt x="1158" y="478"/>
                      <a:pt x="1158" y="478"/>
                      <a:pt x="1158" y="478"/>
                    </a:cubicBezTo>
                    <a:cubicBezTo>
                      <a:pt x="1235" y="555"/>
                      <a:pt x="1235" y="679"/>
                      <a:pt x="1158" y="756"/>
                    </a:cubicBezTo>
                    <a:cubicBezTo>
                      <a:pt x="756" y="1158"/>
                      <a:pt x="756" y="1158"/>
                      <a:pt x="756" y="1158"/>
                    </a:cubicBezTo>
                    <a:cubicBezTo>
                      <a:pt x="679" y="1234"/>
                      <a:pt x="555" y="1234"/>
                      <a:pt x="479" y="1158"/>
                    </a:cubicBezTo>
                    <a:cubicBezTo>
                      <a:pt x="77" y="756"/>
                      <a:pt x="77" y="756"/>
                      <a:pt x="77" y="756"/>
                    </a:cubicBezTo>
                    <a:cubicBezTo>
                      <a:pt x="0" y="679"/>
                      <a:pt x="0" y="555"/>
                      <a:pt x="77" y="478"/>
                    </a:cubicBezTo>
                    <a:close/>
                  </a:path>
                </a:pathLst>
              </a:custGeom>
              <a:solidFill>
                <a:schemeClr val="lt1"/>
              </a:solidFill>
              <a:ln w="76200" cap="flat" cmpd="sng">
                <a:solidFill>
                  <a:srgbClr val="02A1D9"/>
                </a:solidFill>
                <a:prstDash val="solid"/>
                <a:miter lim="800000"/>
                <a:headEnd type="none" w="sm" len="sm"/>
                <a:tailEnd type="none" w="sm" len="sm"/>
              </a:ln>
              <a:effectLst>
                <a:outerShdw blurRad="203200" dist="38100" dir="2700000" algn="tl" rotWithShape="0">
                  <a:srgbClr val="000000">
                    <a:alpha val="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17"/>
              <p:cNvSpPr/>
              <p:nvPr/>
            </p:nvSpPr>
            <p:spPr>
              <a:xfrm>
                <a:off x="1673837" y="2838775"/>
                <a:ext cx="2126799" cy="2126799"/>
              </a:xfrm>
              <a:custGeom>
                <a:avLst/>
                <a:gdLst/>
                <a:ahLst/>
                <a:cxnLst/>
                <a:rect l="l" t="t" r="r" b="b"/>
                <a:pathLst>
                  <a:path w="1235" h="1235" extrusionOk="0">
                    <a:moveTo>
                      <a:pt x="77" y="479"/>
                    </a:moveTo>
                    <a:cubicBezTo>
                      <a:pt x="479" y="77"/>
                      <a:pt x="479" y="77"/>
                      <a:pt x="479" y="77"/>
                    </a:cubicBezTo>
                    <a:cubicBezTo>
                      <a:pt x="555" y="0"/>
                      <a:pt x="679" y="0"/>
                      <a:pt x="756" y="77"/>
                    </a:cubicBezTo>
                    <a:cubicBezTo>
                      <a:pt x="1158" y="479"/>
                      <a:pt x="1158" y="479"/>
                      <a:pt x="1158" y="479"/>
                    </a:cubicBezTo>
                    <a:cubicBezTo>
                      <a:pt x="1235" y="555"/>
                      <a:pt x="1235" y="679"/>
                      <a:pt x="1158" y="756"/>
                    </a:cubicBezTo>
                    <a:cubicBezTo>
                      <a:pt x="756" y="1158"/>
                      <a:pt x="756" y="1158"/>
                      <a:pt x="756" y="1158"/>
                    </a:cubicBezTo>
                    <a:cubicBezTo>
                      <a:pt x="679" y="1235"/>
                      <a:pt x="555" y="1235"/>
                      <a:pt x="479" y="1158"/>
                    </a:cubicBezTo>
                    <a:cubicBezTo>
                      <a:pt x="77" y="756"/>
                      <a:pt x="77" y="756"/>
                      <a:pt x="77" y="756"/>
                    </a:cubicBezTo>
                    <a:cubicBezTo>
                      <a:pt x="0" y="679"/>
                      <a:pt x="0" y="555"/>
                      <a:pt x="77" y="479"/>
                    </a:cubicBezTo>
                    <a:close/>
                  </a:path>
                </a:pathLst>
              </a:cu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7"/>
              <p:cNvSpPr/>
              <p:nvPr/>
            </p:nvSpPr>
            <p:spPr>
              <a:xfrm>
                <a:off x="2397844" y="3543997"/>
                <a:ext cx="678784" cy="716354"/>
              </a:xfrm>
              <a:custGeom>
                <a:avLst/>
                <a:gdLst/>
                <a:ahLst/>
                <a:cxnLst/>
                <a:rect l="l" t="t" r="r" b="b"/>
                <a:pathLst>
                  <a:path w="456" h="481" extrusionOk="0">
                    <a:moveTo>
                      <a:pt x="254" y="370"/>
                    </a:moveTo>
                    <a:cubicBezTo>
                      <a:pt x="228" y="316"/>
                      <a:pt x="228" y="316"/>
                      <a:pt x="228" y="316"/>
                    </a:cubicBezTo>
                    <a:cubicBezTo>
                      <a:pt x="201" y="370"/>
                      <a:pt x="201" y="370"/>
                      <a:pt x="201" y="370"/>
                    </a:cubicBezTo>
                    <a:cubicBezTo>
                      <a:pt x="141" y="379"/>
                      <a:pt x="141" y="379"/>
                      <a:pt x="141" y="379"/>
                    </a:cubicBezTo>
                    <a:cubicBezTo>
                      <a:pt x="185" y="420"/>
                      <a:pt x="185" y="420"/>
                      <a:pt x="185" y="420"/>
                    </a:cubicBezTo>
                    <a:cubicBezTo>
                      <a:pt x="174" y="481"/>
                      <a:pt x="174" y="481"/>
                      <a:pt x="174" y="481"/>
                    </a:cubicBezTo>
                    <a:cubicBezTo>
                      <a:pt x="228" y="451"/>
                      <a:pt x="228" y="451"/>
                      <a:pt x="228" y="451"/>
                    </a:cubicBezTo>
                    <a:cubicBezTo>
                      <a:pt x="281" y="481"/>
                      <a:pt x="281" y="481"/>
                      <a:pt x="281" y="481"/>
                    </a:cubicBezTo>
                    <a:cubicBezTo>
                      <a:pt x="271" y="420"/>
                      <a:pt x="271" y="420"/>
                      <a:pt x="271" y="420"/>
                    </a:cubicBezTo>
                    <a:cubicBezTo>
                      <a:pt x="314" y="379"/>
                      <a:pt x="314" y="379"/>
                      <a:pt x="314" y="379"/>
                    </a:cubicBezTo>
                    <a:lnTo>
                      <a:pt x="254" y="370"/>
                    </a:lnTo>
                    <a:close/>
                    <a:moveTo>
                      <a:pt x="259" y="408"/>
                    </a:moveTo>
                    <a:cubicBezTo>
                      <a:pt x="253" y="414"/>
                      <a:pt x="253" y="414"/>
                      <a:pt x="253" y="414"/>
                    </a:cubicBezTo>
                    <a:cubicBezTo>
                      <a:pt x="254" y="423"/>
                      <a:pt x="254" y="423"/>
                      <a:pt x="254" y="423"/>
                    </a:cubicBezTo>
                    <a:cubicBezTo>
                      <a:pt x="259" y="449"/>
                      <a:pt x="259" y="449"/>
                      <a:pt x="259" y="449"/>
                    </a:cubicBezTo>
                    <a:cubicBezTo>
                      <a:pt x="236" y="437"/>
                      <a:pt x="236" y="437"/>
                      <a:pt x="236" y="437"/>
                    </a:cubicBezTo>
                    <a:cubicBezTo>
                      <a:pt x="228" y="432"/>
                      <a:pt x="228" y="432"/>
                      <a:pt x="228" y="432"/>
                    </a:cubicBezTo>
                    <a:cubicBezTo>
                      <a:pt x="220" y="437"/>
                      <a:pt x="220" y="437"/>
                      <a:pt x="220" y="437"/>
                    </a:cubicBezTo>
                    <a:cubicBezTo>
                      <a:pt x="197" y="449"/>
                      <a:pt x="197" y="449"/>
                      <a:pt x="197" y="449"/>
                    </a:cubicBezTo>
                    <a:cubicBezTo>
                      <a:pt x="201" y="423"/>
                      <a:pt x="201" y="423"/>
                      <a:pt x="201" y="423"/>
                    </a:cubicBezTo>
                    <a:cubicBezTo>
                      <a:pt x="203" y="414"/>
                      <a:pt x="203" y="414"/>
                      <a:pt x="203" y="414"/>
                    </a:cubicBezTo>
                    <a:cubicBezTo>
                      <a:pt x="196" y="408"/>
                      <a:pt x="196" y="408"/>
                      <a:pt x="196" y="408"/>
                    </a:cubicBezTo>
                    <a:cubicBezTo>
                      <a:pt x="178" y="390"/>
                      <a:pt x="178" y="390"/>
                      <a:pt x="178" y="390"/>
                    </a:cubicBezTo>
                    <a:cubicBezTo>
                      <a:pt x="204" y="386"/>
                      <a:pt x="204" y="386"/>
                      <a:pt x="204" y="386"/>
                    </a:cubicBezTo>
                    <a:cubicBezTo>
                      <a:pt x="212" y="385"/>
                      <a:pt x="212" y="385"/>
                      <a:pt x="212" y="385"/>
                    </a:cubicBezTo>
                    <a:cubicBezTo>
                      <a:pt x="216" y="377"/>
                      <a:pt x="216" y="377"/>
                      <a:pt x="216" y="377"/>
                    </a:cubicBezTo>
                    <a:cubicBezTo>
                      <a:pt x="228" y="354"/>
                      <a:pt x="228" y="354"/>
                      <a:pt x="228" y="354"/>
                    </a:cubicBezTo>
                    <a:cubicBezTo>
                      <a:pt x="239" y="377"/>
                      <a:pt x="239" y="377"/>
                      <a:pt x="239" y="377"/>
                    </a:cubicBezTo>
                    <a:cubicBezTo>
                      <a:pt x="243" y="385"/>
                      <a:pt x="243" y="385"/>
                      <a:pt x="243" y="385"/>
                    </a:cubicBezTo>
                    <a:cubicBezTo>
                      <a:pt x="252" y="386"/>
                      <a:pt x="252" y="386"/>
                      <a:pt x="252" y="386"/>
                    </a:cubicBezTo>
                    <a:cubicBezTo>
                      <a:pt x="278" y="390"/>
                      <a:pt x="278" y="390"/>
                      <a:pt x="278" y="390"/>
                    </a:cubicBezTo>
                    <a:lnTo>
                      <a:pt x="259" y="408"/>
                    </a:lnTo>
                    <a:close/>
                    <a:moveTo>
                      <a:pt x="149" y="338"/>
                    </a:moveTo>
                    <a:cubicBezTo>
                      <a:pt x="97" y="330"/>
                      <a:pt x="97" y="330"/>
                      <a:pt x="97" y="330"/>
                    </a:cubicBezTo>
                    <a:cubicBezTo>
                      <a:pt x="74" y="284"/>
                      <a:pt x="74" y="284"/>
                      <a:pt x="74" y="284"/>
                    </a:cubicBezTo>
                    <a:cubicBezTo>
                      <a:pt x="51" y="330"/>
                      <a:pt x="51" y="330"/>
                      <a:pt x="51" y="330"/>
                    </a:cubicBezTo>
                    <a:cubicBezTo>
                      <a:pt x="0" y="338"/>
                      <a:pt x="0" y="338"/>
                      <a:pt x="0" y="338"/>
                    </a:cubicBezTo>
                    <a:cubicBezTo>
                      <a:pt x="37" y="374"/>
                      <a:pt x="37" y="374"/>
                      <a:pt x="37" y="374"/>
                    </a:cubicBezTo>
                    <a:cubicBezTo>
                      <a:pt x="28" y="426"/>
                      <a:pt x="28" y="426"/>
                      <a:pt x="28" y="426"/>
                    </a:cubicBezTo>
                    <a:cubicBezTo>
                      <a:pt x="74" y="400"/>
                      <a:pt x="74" y="400"/>
                      <a:pt x="74" y="400"/>
                    </a:cubicBezTo>
                    <a:cubicBezTo>
                      <a:pt x="120" y="426"/>
                      <a:pt x="120" y="426"/>
                      <a:pt x="120" y="426"/>
                    </a:cubicBezTo>
                    <a:cubicBezTo>
                      <a:pt x="111" y="374"/>
                      <a:pt x="111" y="374"/>
                      <a:pt x="111" y="374"/>
                    </a:cubicBezTo>
                    <a:lnTo>
                      <a:pt x="149" y="338"/>
                    </a:lnTo>
                    <a:close/>
                    <a:moveTo>
                      <a:pt x="95" y="376"/>
                    </a:moveTo>
                    <a:cubicBezTo>
                      <a:pt x="98" y="394"/>
                      <a:pt x="98" y="394"/>
                      <a:pt x="98" y="394"/>
                    </a:cubicBezTo>
                    <a:cubicBezTo>
                      <a:pt x="82" y="386"/>
                      <a:pt x="82" y="386"/>
                      <a:pt x="82" y="386"/>
                    </a:cubicBezTo>
                    <a:cubicBezTo>
                      <a:pt x="74" y="381"/>
                      <a:pt x="74" y="381"/>
                      <a:pt x="74" y="381"/>
                    </a:cubicBezTo>
                    <a:cubicBezTo>
                      <a:pt x="66" y="386"/>
                      <a:pt x="66" y="386"/>
                      <a:pt x="66" y="386"/>
                    </a:cubicBezTo>
                    <a:cubicBezTo>
                      <a:pt x="51" y="394"/>
                      <a:pt x="51" y="394"/>
                      <a:pt x="51" y="394"/>
                    </a:cubicBezTo>
                    <a:cubicBezTo>
                      <a:pt x="54" y="376"/>
                      <a:pt x="54" y="376"/>
                      <a:pt x="54" y="376"/>
                    </a:cubicBezTo>
                    <a:cubicBezTo>
                      <a:pt x="55" y="367"/>
                      <a:pt x="55" y="367"/>
                      <a:pt x="55" y="367"/>
                    </a:cubicBezTo>
                    <a:cubicBezTo>
                      <a:pt x="49" y="361"/>
                      <a:pt x="49" y="361"/>
                      <a:pt x="49" y="361"/>
                    </a:cubicBezTo>
                    <a:cubicBezTo>
                      <a:pt x="36" y="349"/>
                      <a:pt x="36" y="349"/>
                      <a:pt x="36" y="349"/>
                    </a:cubicBezTo>
                    <a:cubicBezTo>
                      <a:pt x="54" y="347"/>
                      <a:pt x="54" y="347"/>
                      <a:pt x="54" y="347"/>
                    </a:cubicBezTo>
                    <a:cubicBezTo>
                      <a:pt x="63" y="345"/>
                      <a:pt x="63" y="345"/>
                      <a:pt x="63" y="345"/>
                    </a:cubicBezTo>
                    <a:cubicBezTo>
                      <a:pt x="67" y="337"/>
                      <a:pt x="67" y="337"/>
                      <a:pt x="67" y="337"/>
                    </a:cubicBezTo>
                    <a:cubicBezTo>
                      <a:pt x="74" y="322"/>
                      <a:pt x="74" y="322"/>
                      <a:pt x="74" y="322"/>
                    </a:cubicBezTo>
                    <a:cubicBezTo>
                      <a:pt x="82" y="337"/>
                      <a:pt x="82" y="337"/>
                      <a:pt x="82" y="337"/>
                    </a:cubicBezTo>
                    <a:cubicBezTo>
                      <a:pt x="86" y="345"/>
                      <a:pt x="86" y="345"/>
                      <a:pt x="86" y="345"/>
                    </a:cubicBezTo>
                    <a:cubicBezTo>
                      <a:pt x="95" y="347"/>
                      <a:pt x="95" y="347"/>
                      <a:pt x="95" y="347"/>
                    </a:cubicBezTo>
                    <a:cubicBezTo>
                      <a:pt x="112" y="349"/>
                      <a:pt x="112" y="349"/>
                      <a:pt x="112" y="349"/>
                    </a:cubicBezTo>
                    <a:cubicBezTo>
                      <a:pt x="100" y="361"/>
                      <a:pt x="100" y="361"/>
                      <a:pt x="100" y="361"/>
                    </a:cubicBezTo>
                    <a:cubicBezTo>
                      <a:pt x="93" y="367"/>
                      <a:pt x="93" y="367"/>
                      <a:pt x="93" y="367"/>
                    </a:cubicBezTo>
                    <a:lnTo>
                      <a:pt x="95" y="376"/>
                    </a:lnTo>
                    <a:close/>
                    <a:moveTo>
                      <a:pt x="456" y="338"/>
                    </a:moveTo>
                    <a:cubicBezTo>
                      <a:pt x="404" y="330"/>
                      <a:pt x="404" y="330"/>
                      <a:pt x="404" y="330"/>
                    </a:cubicBezTo>
                    <a:cubicBezTo>
                      <a:pt x="381" y="284"/>
                      <a:pt x="381" y="284"/>
                      <a:pt x="381" y="284"/>
                    </a:cubicBezTo>
                    <a:cubicBezTo>
                      <a:pt x="358" y="330"/>
                      <a:pt x="358" y="330"/>
                      <a:pt x="358" y="330"/>
                    </a:cubicBezTo>
                    <a:cubicBezTo>
                      <a:pt x="306" y="338"/>
                      <a:pt x="306" y="338"/>
                      <a:pt x="306" y="338"/>
                    </a:cubicBezTo>
                    <a:cubicBezTo>
                      <a:pt x="344" y="374"/>
                      <a:pt x="344" y="374"/>
                      <a:pt x="344" y="374"/>
                    </a:cubicBezTo>
                    <a:cubicBezTo>
                      <a:pt x="335" y="426"/>
                      <a:pt x="335" y="426"/>
                      <a:pt x="335" y="426"/>
                    </a:cubicBezTo>
                    <a:cubicBezTo>
                      <a:pt x="381" y="400"/>
                      <a:pt x="381" y="400"/>
                      <a:pt x="381" y="400"/>
                    </a:cubicBezTo>
                    <a:cubicBezTo>
                      <a:pt x="427" y="426"/>
                      <a:pt x="427" y="426"/>
                      <a:pt x="427" y="426"/>
                    </a:cubicBezTo>
                    <a:cubicBezTo>
                      <a:pt x="418" y="374"/>
                      <a:pt x="418" y="374"/>
                      <a:pt x="418" y="374"/>
                    </a:cubicBezTo>
                    <a:lnTo>
                      <a:pt x="456" y="338"/>
                    </a:lnTo>
                    <a:close/>
                    <a:moveTo>
                      <a:pt x="401" y="376"/>
                    </a:moveTo>
                    <a:cubicBezTo>
                      <a:pt x="405" y="394"/>
                      <a:pt x="405" y="394"/>
                      <a:pt x="405" y="394"/>
                    </a:cubicBezTo>
                    <a:cubicBezTo>
                      <a:pt x="389" y="386"/>
                      <a:pt x="389" y="386"/>
                      <a:pt x="389" y="386"/>
                    </a:cubicBezTo>
                    <a:cubicBezTo>
                      <a:pt x="381" y="381"/>
                      <a:pt x="381" y="381"/>
                      <a:pt x="381" y="381"/>
                    </a:cubicBezTo>
                    <a:cubicBezTo>
                      <a:pt x="373" y="386"/>
                      <a:pt x="373" y="386"/>
                      <a:pt x="373" y="386"/>
                    </a:cubicBezTo>
                    <a:cubicBezTo>
                      <a:pt x="358" y="394"/>
                      <a:pt x="358" y="394"/>
                      <a:pt x="358" y="394"/>
                    </a:cubicBezTo>
                    <a:cubicBezTo>
                      <a:pt x="361" y="376"/>
                      <a:pt x="361" y="376"/>
                      <a:pt x="361" y="376"/>
                    </a:cubicBezTo>
                    <a:cubicBezTo>
                      <a:pt x="362" y="367"/>
                      <a:pt x="362" y="367"/>
                      <a:pt x="362" y="367"/>
                    </a:cubicBezTo>
                    <a:cubicBezTo>
                      <a:pt x="356" y="361"/>
                      <a:pt x="356" y="361"/>
                      <a:pt x="356" y="361"/>
                    </a:cubicBezTo>
                    <a:cubicBezTo>
                      <a:pt x="343" y="349"/>
                      <a:pt x="343" y="349"/>
                      <a:pt x="343" y="349"/>
                    </a:cubicBezTo>
                    <a:cubicBezTo>
                      <a:pt x="361" y="347"/>
                      <a:pt x="361" y="347"/>
                      <a:pt x="361" y="347"/>
                    </a:cubicBezTo>
                    <a:cubicBezTo>
                      <a:pt x="369" y="345"/>
                      <a:pt x="369" y="345"/>
                      <a:pt x="369" y="345"/>
                    </a:cubicBezTo>
                    <a:cubicBezTo>
                      <a:pt x="373" y="337"/>
                      <a:pt x="373" y="337"/>
                      <a:pt x="373" y="337"/>
                    </a:cubicBezTo>
                    <a:cubicBezTo>
                      <a:pt x="381" y="322"/>
                      <a:pt x="381" y="322"/>
                      <a:pt x="381" y="322"/>
                    </a:cubicBezTo>
                    <a:cubicBezTo>
                      <a:pt x="389" y="337"/>
                      <a:pt x="389" y="337"/>
                      <a:pt x="389" y="337"/>
                    </a:cubicBezTo>
                    <a:cubicBezTo>
                      <a:pt x="393" y="345"/>
                      <a:pt x="393" y="345"/>
                      <a:pt x="393" y="345"/>
                    </a:cubicBezTo>
                    <a:cubicBezTo>
                      <a:pt x="401" y="347"/>
                      <a:pt x="401" y="347"/>
                      <a:pt x="401" y="347"/>
                    </a:cubicBezTo>
                    <a:cubicBezTo>
                      <a:pt x="419" y="349"/>
                      <a:pt x="419" y="349"/>
                      <a:pt x="419" y="349"/>
                    </a:cubicBezTo>
                    <a:cubicBezTo>
                      <a:pt x="407" y="361"/>
                      <a:pt x="407" y="361"/>
                      <a:pt x="407" y="361"/>
                    </a:cubicBezTo>
                    <a:cubicBezTo>
                      <a:pt x="400" y="367"/>
                      <a:pt x="400" y="367"/>
                      <a:pt x="400" y="367"/>
                    </a:cubicBezTo>
                    <a:lnTo>
                      <a:pt x="401" y="376"/>
                    </a:lnTo>
                    <a:close/>
                    <a:moveTo>
                      <a:pt x="191" y="183"/>
                    </a:moveTo>
                    <a:cubicBezTo>
                      <a:pt x="155" y="197"/>
                      <a:pt x="129" y="233"/>
                      <a:pt x="129" y="274"/>
                    </a:cubicBezTo>
                    <a:cubicBezTo>
                      <a:pt x="129" y="283"/>
                      <a:pt x="129" y="283"/>
                      <a:pt x="129" y="283"/>
                    </a:cubicBezTo>
                    <a:cubicBezTo>
                      <a:pt x="327" y="283"/>
                      <a:pt x="327" y="283"/>
                      <a:pt x="327" y="283"/>
                    </a:cubicBezTo>
                    <a:cubicBezTo>
                      <a:pt x="327" y="274"/>
                      <a:pt x="327" y="274"/>
                      <a:pt x="327" y="274"/>
                    </a:cubicBezTo>
                    <a:cubicBezTo>
                      <a:pt x="327" y="232"/>
                      <a:pt x="300" y="197"/>
                      <a:pt x="263" y="182"/>
                    </a:cubicBezTo>
                    <a:cubicBezTo>
                      <a:pt x="282" y="170"/>
                      <a:pt x="294" y="150"/>
                      <a:pt x="294" y="126"/>
                    </a:cubicBezTo>
                    <a:cubicBezTo>
                      <a:pt x="294" y="89"/>
                      <a:pt x="264" y="59"/>
                      <a:pt x="227" y="59"/>
                    </a:cubicBezTo>
                    <a:cubicBezTo>
                      <a:pt x="190" y="59"/>
                      <a:pt x="160" y="89"/>
                      <a:pt x="160" y="126"/>
                    </a:cubicBezTo>
                    <a:cubicBezTo>
                      <a:pt x="160" y="150"/>
                      <a:pt x="172" y="171"/>
                      <a:pt x="191" y="183"/>
                    </a:cubicBezTo>
                    <a:close/>
                    <a:moveTo>
                      <a:pt x="309" y="266"/>
                    </a:moveTo>
                    <a:cubicBezTo>
                      <a:pt x="147" y="266"/>
                      <a:pt x="147" y="266"/>
                      <a:pt x="147" y="266"/>
                    </a:cubicBezTo>
                    <a:cubicBezTo>
                      <a:pt x="151" y="225"/>
                      <a:pt x="186" y="193"/>
                      <a:pt x="228" y="193"/>
                    </a:cubicBezTo>
                    <a:cubicBezTo>
                      <a:pt x="270" y="193"/>
                      <a:pt x="304" y="225"/>
                      <a:pt x="309" y="266"/>
                    </a:cubicBezTo>
                    <a:close/>
                    <a:moveTo>
                      <a:pt x="227" y="77"/>
                    </a:moveTo>
                    <a:cubicBezTo>
                      <a:pt x="254" y="77"/>
                      <a:pt x="276" y="99"/>
                      <a:pt x="276" y="126"/>
                    </a:cubicBezTo>
                    <a:cubicBezTo>
                      <a:pt x="276" y="153"/>
                      <a:pt x="254" y="175"/>
                      <a:pt x="227" y="175"/>
                    </a:cubicBezTo>
                    <a:cubicBezTo>
                      <a:pt x="200" y="175"/>
                      <a:pt x="177" y="153"/>
                      <a:pt x="177" y="126"/>
                    </a:cubicBezTo>
                    <a:cubicBezTo>
                      <a:pt x="177" y="99"/>
                      <a:pt x="200" y="77"/>
                      <a:pt x="227" y="77"/>
                    </a:cubicBezTo>
                    <a:close/>
                    <a:moveTo>
                      <a:pt x="236" y="46"/>
                    </a:moveTo>
                    <a:cubicBezTo>
                      <a:pt x="218" y="46"/>
                      <a:pt x="218" y="46"/>
                      <a:pt x="218" y="46"/>
                    </a:cubicBezTo>
                    <a:cubicBezTo>
                      <a:pt x="218" y="0"/>
                      <a:pt x="218" y="0"/>
                      <a:pt x="218" y="0"/>
                    </a:cubicBezTo>
                    <a:cubicBezTo>
                      <a:pt x="236" y="0"/>
                      <a:pt x="236" y="0"/>
                      <a:pt x="236" y="0"/>
                    </a:cubicBezTo>
                    <a:lnTo>
                      <a:pt x="236" y="46"/>
                    </a:lnTo>
                    <a:close/>
                    <a:moveTo>
                      <a:pt x="290" y="75"/>
                    </a:moveTo>
                    <a:cubicBezTo>
                      <a:pt x="277" y="63"/>
                      <a:pt x="277" y="63"/>
                      <a:pt x="277" y="63"/>
                    </a:cubicBezTo>
                    <a:cubicBezTo>
                      <a:pt x="310" y="31"/>
                      <a:pt x="310" y="31"/>
                      <a:pt x="310" y="31"/>
                    </a:cubicBezTo>
                    <a:cubicBezTo>
                      <a:pt x="322" y="43"/>
                      <a:pt x="322" y="43"/>
                      <a:pt x="322" y="43"/>
                    </a:cubicBezTo>
                    <a:lnTo>
                      <a:pt x="290" y="75"/>
                    </a:lnTo>
                    <a:close/>
                    <a:moveTo>
                      <a:pt x="307" y="117"/>
                    </a:moveTo>
                    <a:cubicBezTo>
                      <a:pt x="353" y="117"/>
                      <a:pt x="353" y="117"/>
                      <a:pt x="353" y="117"/>
                    </a:cubicBezTo>
                    <a:cubicBezTo>
                      <a:pt x="353" y="135"/>
                      <a:pt x="353" y="135"/>
                      <a:pt x="353" y="135"/>
                    </a:cubicBezTo>
                    <a:cubicBezTo>
                      <a:pt x="307" y="135"/>
                      <a:pt x="307" y="135"/>
                      <a:pt x="307" y="135"/>
                    </a:cubicBezTo>
                    <a:lnTo>
                      <a:pt x="307" y="117"/>
                    </a:lnTo>
                    <a:close/>
                    <a:moveTo>
                      <a:pt x="164" y="75"/>
                    </a:moveTo>
                    <a:cubicBezTo>
                      <a:pt x="132" y="43"/>
                      <a:pt x="132" y="43"/>
                      <a:pt x="132" y="43"/>
                    </a:cubicBezTo>
                    <a:cubicBezTo>
                      <a:pt x="144" y="31"/>
                      <a:pt x="144" y="31"/>
                      <a:pt x="144" y="31"/>
                    </a:cubicBezTo>
                    <a:cubicBezTo>
                      <a:pt x="176" y="63"/>
                      <a:pt x="176" y="63"/>
                      <a:pt x="176" y="63"/>
                    </a:cubicBezTo>
                    <a:lnTo>
                      <a:pt x="164" y="75"/>
                    </a:lnTo>
                    <a:close/>
                    <a:moveTo>
                      <a:pt x="146" y="135"/>
                    </a:moveTo>
                    <a:cubicBezTo>
                      <a:pt x="101" y="135"/>
                      <a:pt x="101" y="135"/>
                      <a:pt x="101" y="135"/>
                    </a:cubicBezTo>
                    <a:cubicBezTo>
                      <a:pt x="101" y="117"/>
                      <a:pt x="101" y="117"/>
                      <a:pt x="101" y="117"/>
                    </a:cubicBezTo>
                    <a:cubicBezTo>
                      <a:pt x="146" y="117"/>
                      <a:pt x="146" y="117"/>
                      <a:pt x="146" y="117"/>
                    </a:cubicBezTo>
                    <a:lnTo>
                      <a:pt x="146"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43" name="Google Shape;243;p17"/>
            <p:cNvSpPr/>
            <p:nvPr/>
          </p:nvSpPr>
          <p:spPr>
            <a:xfrm>
              <a:off x="6504196" y="4566641"/>
              <a:ext cx="136127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2000" b="1">
                  <a:solidFill>
                    <a:srgbClr val="3F3F3F"/>
                  </a:solidFill>
                  <a:latin typeface="Open Sans"/>
                  <a:ea typeface="Open Sans"/>
                  <a:cs typeface="Open Sans"/>
                  <a:sym typeface="Open Sans"/>
                </a:rPr>
                <a:t>डिसग्राफ़िया</a:t>
              </a:r>
              <a:endParaRPr sz="2000" b="1">
                <a:solidFill>
                  <a:srgbClr val="3F3F3F"/>
                </a:solidFill>
                <a:latin typeface="Open Sans"/>
                <a:ea typeface="Open Sans"/>
                <a:cs typeface="Open Sans"/>
                <a:sym typeface="Open Sans"/>
              </a:endParaRPr>
            </a:p>
          </p:txBody>
        </p:sp>
        <p:sp>
          <p:nvSpPr>
            <p:cNvPr id="244" name="Google Shape;244;p17"/>
            <p:cNvSpPr txBox="1"/>
            <p:nvPr/>
          </p:nvSpPr>
          <p:spPr>
            <a:xfrm>
              <a:off x="5991002" y="5094012"/>
              <a:ext cx="2502993"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a:solidFill>
                    <a:srgbClr val="3F3F3F"/>
                  </a:solidFill>
                  <a:latin typeface="Open Sans"/>
                  <a:ea typeface="Open Sans"/>
                  <a:cs typeface="Open Sans"/>
                  <a:sym typeface="Open Sans"/>
                </a:rPr>
                <a:t>लिखने में परेशानी</a:t>
              </a:r>
              <a:endParaRPr sz="1800">
                <a:solidFill>
                  <a:srgbClr val="3F3F3F"/>
                </a:solidFill>
                <a:latin typeface="Open Sans"/>
                <a:ea typeface="Open Sans"/>
                <a:cs typeface="Open Sans"/>
                <a:sym typeface="Open Sans"/>
              </a:endParaRPr>
            </a:p>
            <a:p>
              <a:pPr marL="0" marR="0" lvl="0" indent="0" algn="ctr" rtl="0">
                <a:spcBef>
                  <a:spcPts val="0"/>
                </a:spcBef>
                <a:spcAft>
                  <a:spcPts val="0"/>
                </a:spcAft>
                <a:buNone/>
              </a:pPr>
              <a:r>
                <a:rPr lang="hi-IN" sz="1800">
                  <a:solidFill>
                    <a:srgbClr val="3F3F3F"/>
                  </a:solidFill>
                  <a:latin typeface="Open Sans"/>
                  <a:ea typeface="Open Sans"/>
                  <a:cs typeface="Open Sans"/>
                  <a:sym typeface="Open Sans"/>
                </a:rPr>
                <a:t>(लिखावट और </a:t>
              </a:r>
              <a:endParaRPr/>
            </a:p>
            <a:p>
              <a:pPr marL="0" marR="0" lvl="0" indent="0" algn="ctr" rtl="0">
                <a:spcBef>
                  <a:spcPts val="0"/>
                </a:spcBef>
                <a:spcAft>
                  <a:spcPts val="0"/>
                </a:spcAft>
                <a:buNone/>
              </a:pPr>
              <a:r>
                <a:rPr lang="hi-IN" sz="1800">
                  <a:solidFill>
                    <a:srgbClr val="3F3F3F"/>
                  </a:solidFill>
                  <a:latin typeface="Open Sans"/>
                  <a:ea typeface="Open Sans"/>
                  <a:cs typeface="Open Sans"/>
                  <a:sym typeface="Open Sans"/>
                </a:rPr>
                <a:t>विस्तार से लिखना)</a:t>
              </a:r>
              <a:endParaRPr/>
            </a:p>
          </p:txBody>
        </p:sp>
        <p:pic>
          <p:nvPicPr>
            <p:cNvPr id="245" name="Google Shape;245;p17" descr="ND Logo + Tag.jpg"/>
            <p:cNvPicPr preferRelativeResize="0"/>
            <p:nvPr/>
          </p:nvPicPr>
          <p:blipFill rotWithShape="1">
            <a:blip r:embed="rId3">
              <a:alphaModFix/>
            </a:blip>
            <a:srcRect/>
            <a:stretch/>
          </p:blipFill>
          <p:spPr>
            <a:xfrm>
              <a:off x="10487526" y="6083969"/>
              <a:ext cx="1219200" cy="537183"/>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title"/>
          </p:nvPr>
        </p:nvSpPr>
        <p:spPr>
          <a:xfrm>
            <a:off x="710201" y="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400"/>
              <a:buFont typeface="Calibri"/>
              <a:buNone/>
            </a:pPr>
            <a:r>
              <a:rPr lang="hi-IN" b="1" cap="small" dirty="0">
                <a:solidFill>
                  <a:srgbClr val="3F3F3F"/>
                </a:solidFill>
                <a:latin typeface="Calibri"/>
                <a:ea typeface="Calibri"/>
                <a:cs typeface="Calibri"/>
                <a:sym typeface="Calibri"/>
              </a:rPr>
              <a:t>एक बच्चे का बौद्धिक विकास </a:t>
            </a:r>
            <a:endParaRPr b="1" cap="small" dirty="0">
              <a:solidFill>
                <a:srgbClr val="3F3F3F"/>
              </a:solidFill>
              <a:latin typeface="Calibri"/>
              <a:ea typeface="Calibri"/>
              <a:cs typeface="Calibri"/>
              <a:sym typeface="Calibri"/>
            </a:endParaRPr>
          </a:p>
        </p:txBody>
      </p:sp>
      <p:sp>
        <p:nvSpPr>
          <p:cNvPr id="251" name="Google Shape;251;p18"/>
          <p:cNvSpPr/>
          <p:nvPr/>
        </p:nvSpPr>
        <p:spPr>
          <a:xfrm>
            <a:off x="981483" y="1709499"/>
            <a:ext cx="10134465" cy="2722104"/>
          </a:xfrm>
          <a:custGeom>
            <a:avLst/>
            <a:gdLst/>
            <a:ahLst/>
            <a:cxnLst/>
            <a:rect l="l" t="t" r="r" b="b"/>
            <a:pathLst>
              <a:path w="7552562" h="2565918" extrusionOk="0">
                <a:moveTo>
                  <a:pt x="0" y="2565918"/>
                </a:moveTo>
                <a:cubicBezTo>
                  <a:pt x="489079" y="1771261"/>
                  <a:pt x="1000295" y="1219200"/>
                  <a:pt x="1841605" y="1110343"/>
                </a:cubicBezTo>
                <a:cubicBezTo>
                  <a:pt x="2682915" y="1001486"/>
                  <a:pt x="4096035" y="2097832"/>
                  <a:pt x="5047861" y="1912775"/>
                </a:cubicBezTo>
                <a:cubicBezTo>
                  <a:pt x="5999687" y="1727718"/>
                  <a:pt x="6860364" y="1041141"/>
                  <a:pt x="7552562" y="0"/>
                </a:cubicBezTo>
              </a:path>
            </a:pathLst>
          </a:custGeom>
          <a:noFill/>
          <a:ln w="76200" cap="flat" cmpd="sng">
            <a:solidFill>
              <a:schemeClr val="accent1"/>
            </a:solidFill>
            <a:prstDash val="solid"/>
            <a:miter lim="800000"/>
            <a:headEnd type="none" w="sm" len="sm"/>
            <a:tailEnd type="none" w="sm" len="sm"/>
          </a:ln>
          <a:effectLst>
            <a:outerShdw blurRad="50800" dist="203200" dir="2700000" algn="tl" rotWithShape="0">
              <a:srgbClr val="000000">
                <a:alpha val="862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2" name="Google Shape;252;p18"/>
          <p:cNvGrpSpPr/>
          <p:nvPr/>
        </p:nvGrpSpPr>
        <p:grpSpPr>
          <a:xfrm>
            <a:off x="2275157" y="2845106"/>
            <a:ext cx="482834" cy="482708"/>
            <a:chOff x="2275157" y="2845106"/>
            <a:chExt cx="482834" cy="482708"/>
          </a:xfrm>
        </p:grpSpPr>
        <p:sp>
          <p:nvSpPr>
            <p:cNvPr id="253" name="Google Shape;253;p18"/>
            <p:cNvSpPr/>
            <p:nvPr/>
          </p:nvSpPr>
          <p:spPr>
            <a:xfrm>
              <a:off x="2275157" y="2845106"/>
              <a:ext cx="482834" cy="482708"/>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8"/>
            <p:cNvSpPr/>
            <p:nvPr/>
          </p:nvSpPr>
          <p:spPr>
            <a:xfrm>
              <a:off x="2430116" y="3016568"/>
              <a:ext cx="172915" cy="139784"/>
            </a:xfrm>
            <a:custGeom>
              <a:avLst/>
              <a:gdLst/>
              <a:ahLst/>
              <a:cxnLst/>
              <a:rect l="l" t="t" r="r" b="b"/>
              <a:pathLst>
                <a:path w="8130" h="6574" extrusionOk="0">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5" name="Google Shape;255;p18"/>
          <p:cNvGrpSpPr/>
          <p:nvPr/>
        </p:nvGrpSpPr>
        <p:grpSpPr>
          <a:xfrm>
            <a:off x="740066" y="4190249"/>
            <a:ext cx="482834" cy="482708"/>
            <a:chOff x="740066" y="4190249"/>
            <a:chExt cx="482834" cy="482708"/>
          </a:xfrm>
        </p:grpSpPr>
        <p:sp>
          <p:nvSpPr>
            <p:cNvPr id="256" name="Google Shape;256;p18"/>
            <p:cNvSpPr/>
            <p:nvPr/>
          </p:nvSpPr>
          <p:spPr>
            <a:xfrm>
              <a:off x="740066" y="4190249"/>
              <a:ext cx="482834" cy="482708"/>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8"/>
            <p:cNvSpPr/>
            <p:nvPr/>
          </p:nvSpPr>
          <p:spPr>
            <a:xfrm>
              <a:off x="895025" y="4361711"/>
              <a:ext cx="172915" cy="139784"/>
            </a:xfrm>
            <a:custGeom>
              <a:avLst/>
              <a:gdLst/>
              <a:ahLst/>
              <a:cxnLst/>
              <a:rect l="l" t="t" r="r" b="b"/>
              <a:pathLst>
                <a:path w="8130" h="6574" extrusionOk="0">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8" name="Google Shape;258;p18"/>
          <p:cNvGrpSpPr/>
          <p:nvPr/>
        </p:nvGrpSpPr>
        <p:grpSpPr>
          <a:xfrm>
            <a:off x="6657751" y="3409317"/>
            <a:ext cx="482834" cy="482708"/>
            <a:chOff x="6657751" y="3409317"/>
            <a:chExt cx="482834" cy="482708"/>
          </a:xfrm>
        </p:grpSpPr>
        <p:sp>
          <p:nvSpPr>
            <p:cNvPr id="259" name="Google Shape;259;p18"/>
            <p:cNvSpPr/>
            <p:nvPr/>
          </p:nvSpPr>
          <p:spPr>
            <a:xfrm>
              <a:off x="6657751" y="3409317"/>
              <a:ext cx="482834" cy="482708"/>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8"/>
            <p:cNvSpPr/>
            <p:nvPr/>
          </p:nvSpPr>
          <p:spPr>
            <a:xfrm>
              <a:off x="6812710" y="3580779"/>
              <a:ext cx="172915" cy="139784"/>
            </a:xfrm>
            <a:custGeom>
              <a:avLst/>
              <a:gdLst/>
              <a:ahLst/>
              <a:cxnLst/>
              <a:rect l="l" t="t" r="r" b="b"/>
              <a:pathLst>
                <a:path w="8130" h="6574" extrusionOk="0">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1" name="Google Shape;261;p18"/>
          <p:cNvGrpSpPr/>
          <p:nvPr/>
        </p:nvGrpSpPr>
        <p:grpSpPr>
          <a:xfrm>
            <a:off x="8876011" y="2991177"/>
            <a:ext cx="482834" cy="482708"/>
            <a:chOff x="8876011" y="2991177"/>
            <a:chExt cx="482834" cy="482708"/>
          </a:xfrm>
        </p:grpSpPr>
        <p:sp>
          <p:nvSpPr>
            <p:cNvPr id="262" name="Google Shape;262;p18"/>
            <p:cNvSpPr/>
            <p:nvPr/>
          </p:nvSpPr>
          <p:spPr>
            <a:xfrm>
              <a:off x="8876011" y="2991177"/>
              <a:ext cx="482834" cy="482708"/>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18"/>
            <p:cNvSpPr/>
            <p:nvPr/>
          </p:nvSpPr>
          <p:spPr>
            <a:xfrm>
              <a:off x="9030970" y="3162639"/>
              <a:ext cx="172915" cy="139784"/>
            </a:xfrm>
            <a:custGeom>
              <a:avLst/>
              <a:gdLst/>
              <a:ahLst/>
              <a:cxnLst/>
              <a:rect l="l" t="t" r="r" b="b"/>
              <a:pathLst>
                <a:path w="8130" h="6574" extrusionOk="0">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4" name="Google Shape;264;p18"/>
          <p:cNvGrpSpPr/>
          <p:nvPr/>
        </p:nvGrpSpPr>
        <p:grpSpPr>
          <a:xfrm>
            <a:off x="10852853" y="1498124"/>
            <a:ext cx="482834" cy="482708"/>
            <a:chOff x="10852853" y="1498124"/>
            <a:chExt cx="482834" cy="482708"/>
          </a:xfrm>
        </p:grpSpPr>
        <p:sp>
          <p:nvSpPr>
            <p:cNvPr id="265" name="Google Shape;265;p18"/>
            <p:cNvSpPr/>
            <p:nvPr/>
          </p:nvSpPr>
          <p:spPr>
            <a:xfrm>
              <a:off x="10852853" y="1498124"/>
              <a:ext cx="482834" cy="482708"/>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8"/>
            <p:cNvSpPr/>
            <p:nvPr/>
          </p:nvSpPr>
          <p:spPr>
            <a:xfrm>
              <a:off x="11007812" y="1669586"/>
              <a:ext cx="172915" cy="139784"/>
            </a:xfrm>
            <a:custGeom>
              <a:avLst/>
              <a:gdLst/>
              <a:ahLst/>
              <a:cxnLst/>
              <a:rect l="l" t="t" r="r" b="b"/>
              <a:pathLst>
                <a:path w="8130" h="6574" extrusionOk="0">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7" name="Google Shape;267;p18"/>
          <p:cNvGrpSpPr/>
          <p:nvPr/>
        </p:nvGrpSpPr>
        <p:grpSpPr>
          <a:xfrm>
            <a:off x="666891" y="964602"/>
            <a:ext cx="9501678" cy="712529"/>
            <a:chOff x="666891" y="964602"/>
            <a:chExt cx="9501678" cy="712529"/>
          </a:xfrm>
        </p:grpSpPr>
        <p:sp>
          <p:nvSpPr>
            <p:cNvPr id="268" name="Google Shape;268;p18"/>
            <p:cNvSpPr txBox="1"/>
            <p:nvPr/>
          </p:nvSpPr>
          <p:spPr>
            <a:xfrm>
              <a:off x="666891" y="1369354"/>
              <a:ext cx="9501678" cy="307777"/>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hi-IN" sz="1400" b="1">
                  <a:solidFill>
                    <a:srgbClr val="595959"/>
                  </a:solidFill>
                  <a:latin typeface="Open Sans"/>
                  <a:ea typeface="Open Sans"/>
                  <a:cs typeface="Open Sans"/>
                  <a:sym typeface="Open Sans"/>
                </a:rPr>
                <a:t>विकास का वह चित्र जिसमें सोचने की क्षमता या कौशल आगे बढ़ते है। </a:t>
              </a:r>
              <a:endParaRPr sz="1400" b="1">
                <a:solidFill>
                  <a:srgbClr val="595959"/>
                </a:solidFill>
                <a:latin typeface="Open Sans"/>
                <a:ea typeface="Open Sans"/>
                <a:cs typeface="Open Sans"/>
                <a:sym typeface="Open Sans"/>
              </a:endParaRPr>
            </a:p>
          </p:txBody>
        </p:sp>
        <p:sp>
          <p:nvSpPr>
            <p:cNvPr id="269" name="Google Shape;269;p18"/>
            <p:cNvSpPr txBox="1"/>
            <p:nvPr/>
          </p:nvSpPr>
          <p:spPr>
            <a:xfrm>
              <a:off x="666891" y="964602"/>
              <a:ext cx="9501678" cy="400110"/>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hi-IN" sz="2000" b="1">
                  <a:solidFill>
                    <a:srgbClr val="01A0D9"/>
                  </a:solidFill>
                  <a:latin typeface="Open Sans"/>
                  <a:ea typeface="Open Sans"/>
                  <a:cs typeface="Open Sans"/>
                  <a:sym typeface="Open Sans"/>
                </a:rPr>
                <a:t>किसी बच्चे की जिंदगी में उसके पहले 6 साल बहुत महत्वपूर्ण होते हैं </a:t>
              </a:r>
              <a:endParaRPr sz="2000" b="1">
                <a:solidFill>
                  <a:srgbClr val="01A0D9"/>
                </a:solidFill>
                <a:latin typeface="Open Sans"/>
                <a:ea typeface="Open Sans"/>
                <a:cs typeface="Open Sans"/>
                <a:sym typeface="Open Sans"/>
              </a:endParaRPr>
            </a:p>
          </p:txBody>
        </p:sp>
      </p:grpSp>
      <p:sp>
        <p:nvSpPr>
          <p:cNvPr id="270" name="Google Shape;270;p18"/>
          <p:cNvSpPr txBox="1"/>
          <p:nvPr/>
        </p:nvSpPr>
        <p:spPr>
          <a:xfrm>
            <a:off x="508313" y="4878751"/>
            <a:ext cx="69346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b="1" dirty="0">
                <a:solidFill>
                  <a:schemeClr val="accent1"/>
                </a:solidFill>
                <a:latin typeface="Open Sans"/>
                <a:ea typeface="Open Sans"/>
                <a:cs typeface="Open Sans"/>
                <a:sym typeface="Open Sans"/>
              </a:rPr>
              <a:t>1 वर्ष</a:t>
            </a:r>
            <a:endParaRPr sz="1800" b="1" dirty="0">
              <a:solidFill>
                <a:schemeClr val="accent1"/>
              </a:solidFill>
              <a:latin typeface="Open Sans"/>
              <a:ea typeface="Open Sans"/>
              <a:cs typeface="Open Sans"/>
              <a:sym typeface="Open Sans"/>
            </a:endParaRPr>
          </a:p>
        </p:txBody>
      </p:sp>
      <p:sp>
        <p:nvSpPr>
          <p:cNvPr id="271" name="Google Shape;271;p18"/>
          <p:cNvSpPr txBox="1"/>
          <p:nvPr/>
        </p:nvSpPr>
        <p:spPr>
          <a:xfrm>
            <a:off x="10813450" y="1165296"/>
            <a:ext cx="721672"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hi-IN" sz="1800" b="1">
                <a:solidFill>
                  <a:srgbClr val="01A0D9"/>
                </a:solidFill>
                <a:latin typeface="Open Sans"/>
                <a:ea typeface="Open Sans"/>
                <a:cs typeface="Open Sans"/>
                <a:sym typeface="Open Sans"/>
              </a:rPr>
              <a:t>6 वर्ष </a:t>
            </a:r>
            <a:endParaRPr sz="1800" b="1">
              <a:solidFill>
                <a:srgbClr val="01A0D9"/>
              </a:solidFill>
              <a:latin typeface="Open Sans"/>
              <a:ea typeface="Open Sans"/>
              <a:cs typeface="Open Sans"/>
              <a:sym typeface="Open Sans"/>
            </a:endParaRPr>
          </a:p>
        </p:txBody>
      </p:sp>
      <p:grpSp>
        <p:nvGrpSpPr>
          <p:cNvPr id="272" name="Google Shape;272;p18"/>
          <p:cNvGrpSpPr/>
          <p:nvPr/>
        </p:nvGrpSpPr>
        <p:grpSpPr>
          <a:xfrm>
            <a:off x="4495117" y="2805472"/>
            <a:ext cx="482834" cy="482708"/>
            <a:chOff x="4495117" y="2805472"/>
            <a:chExt cx="482834" cy="482708"/>
          </a:xfrm>
        </p:grpSpPr>
        <p:sp>
          <p:nvSpPr>
            <p:cNvPr id="273" name="Google Shape;273;p18"/>
            <p:cNvSpPr/>
            <p:nvPr/>
          </p:nvSpPr>
          <p:spPr>
            <a:xfrm>
              <a:off x="4495117" y="2805472"/>
              <a:ext cx="482834" cy="482708"/>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8"/>
            <p:cNvSpPr/>
            <p:nvPr/>
          </p:nvSpPr>
          <p:spPr>
            <a:xfrm>
              <a:off x="4650076" y="2976934"/>
              <a:ext cx="172915" cy="139784"/>
            </a:xfrm>
            <a:custGeom>
              <a:avLst/>
              <a:gdLst/>
              <a:ahLst/>
              <a:cxnLst/>
              <a:rect l="l" t="t" r="r" b="b"/>
              <a:pathLst>
                <a:path w="8130" h="6574" extrusionOk="0">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75" name="Google Shape;275;p18"/>
          <p:cNvCxnSpPr/>
          <p:nvPr/>
        </p:nvCxnSpPr>
        <p:spPr>
          <a:xfrm>
            <a:off x="10240756" y="1718400"/>
            <a:ext cx="400332" cy="0"/>
          </a:xfrm>
          <a:prstGeom prst="straightConnector1">
            <a:avLst/>
          </a:prstGeom>
          <a:noFill/>
          <a:ln w="9525" cap="flat" cmpd="sng">
            <a:solidFill>
              <a:srgbClr val="D8D8D8"/>
            </a:solidFill>
            <a:prstDash val="solid"/>
            <a:miter lim="800000"/>
            <a:headEnd type="none" w="sm" len="sm"/>
            <a:tailEnd type="none" w="sm" len="sm"/>
          </a:ln>
        </p:spPr>
      </p:cxnSp>
      <p:sp>
        <p:nvSpPr>
          <p:cNvPr id="276" name="Google Shape;276;p18"/>
          <p:cNvSpPr txBox="1"/>
          <p:nvPr/>
        </p:nvSpPr>
        <p:spPr>
          <a:xfrm>
            <a:off x="2103923" y="2464220"/>
            <a:ext cx="7216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b="1" dirty="0">
                <a:solidFill>
                  <a:schemeClr val="accent1"/>
                </a:solidFill>
                <a:latin typeface="Open Sans"/>
                <a:ea typeface="Open Sans"/>
                <a:cs typeface="Open Sans"/>
                <a:sym typeface="Open Sans"/>
              </a:rPr>
              <a:t>2 वर्ष </a:t>
            </a:r>
            <a:endParaRPr sz="1800" b="1" dirty="0">
              <a:solidFill>
                <a:schemeClr val="accent1"/>
              </a:solidFill>
              <a:latin typeface="Open Sans"/>
              <a:ea typeface="Open Sans"/>
              <a:cs typeface="Open Sans"/>
              <a:sym typeface="Open Sans"/>
            </a:endParaRPr>
          </a:p>
        </p:txBody>
      </p:sp>
      <p:sp>
        <p:nvSpPr>
          <p:cNvPr id="277" name="Google Shape;277;p18"/>
          <p:cNvSpPr txBox="1"/>
          <p:nvPr/>
        </p:nvSpPr>
        <p:spPr>
          <a:xfrm>
            <a:off x="4228342" y="3453902"/>
            <a:ext cx="7216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b="1">
                <a:solidFill>
                  <a:schemeClr val="accent1"/>
                </a:solidFill>
                <a:latin typeface="Open Sans"/>
                <a:ea typeface="Open Sans"/>
                <a:cs typeface="Open Sans"/>
                <a:sym typeface="Open Sans"/>
              </a:rPr>
              <a:t>3 वर्ष </a:t>
            </a:r>
            <a:endParaRPr sz="1800" b="1">
              <a:solidFill>
                <a:schemeClr val="accent1"/>
              </a:solidFill>
              <a:latin typeface="Open Sans"/>
              <a:ea typeface="Open Sans"/>
              <a:cs typeface="Open Sans"/>
              <a:sym typeface="Open Sans"/>
            </a:endParaRPr>
          </a:p>
        </p:txBody>
      </p:sp>
      <p:sp>
        <p:nvSpPr>
          <p:cNvPr id="278" name="Google Shape;278;p18"/>
          <p:cNvSpPr txBox="1"/>
          <p:nvPr/>
        </p:nvSpPr>
        <p:spPr>
          <a:xfrm>
            <a:off x="6462929" y="3011392"/>
            <a:ext cx="7216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b="1">
                <a:solidFill>
                  <a:schemeClr val="accent1"/>
                </a:solidFill>
                <a:latin typeface="Open Sans"/>
                <a:ea typeface="Open Sans"/>
                <a:cs typeface="Open Sans"/>
                <a:sym typeface="Open Sans"/>
              </a:rPr>
              <a:t>4 वर्ष </a:t>
            </a:r>
            <a:endParaRPr sz="1800" b="1">
              <a:solidFill>
                <a:schemeClr val="accent1"/>
              </a:solidFill>
              <a:latin typeface="Open Sans"/>
              <a:ea typeface="Open Sans"/>
              <a:cs typeface="Open Sans"/>
              <a:sym typeface="Open Sans"/>
            </a:endParaRPr>
          </a:p>
        </p:txBody>
      </p:sp>
      <p:sp>
        <p:nvSpPr>
          <p:cNvPr id="279" name="Google Shape;279;p18"/>
          <p:cNvSpPr txBox="1"/>
          <p:nvPr/>
        </p:nvSpPr>
        <p:spPr>
          <a:xfrm>
            <a:off x="8884803" y="3582432"/>
            <a:ext cx="7216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b="1">
                <a:solidFill>
                  <a:schemeClr val="accent1"/>
                </a:solidFill>
                <a:latin typeface="Open Sans"/>
                <a:ea typeface="Open Sans"/>
                <a:cs typeface="Open Sans"/>
                <a:sym typeface="Open Sans"/>
              </a:rPr>
              <a:t>5 वर्ष </a:t>
            </a:r>
            <a:endParaRPr sz="1800" b="1">
              <a:solidFill>
                <a:schemeClr val="accent1"/>
              </a:solidFill>
              <a:latin typeface="Open Sans"/>
              <a:ea typeface="Open Sans"/>
              <a:cs typeface="Open Sans"/>
              <a:sym typeface="Open Sans"/>
            </a:endParaRPr>
          </a:p>
        </p:txBody>
      </p:sp>
      <p:sp>
        <p:nvSpPr>
          <p:cNvPr id="280" name="Google Shape;280;p18"/>
          <p:cNvSpPr/>
          <p:nvPr/>
        </p:nvSpPr>
        <p:spPr>
          <a:xfrm rot="-623531">
            <a:off x="371357" y="4496803"/>
            <a:ext cx="11666862" cy="231354"/>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8"/>
          <p:cNvSpPr txBox="1"/>
          <p:nvPr/>
        </p:nvSpPr>
        <p:spPr>
          <a:xfrm rot="-624975">
            <a:off x="1855659" y="4581614"/>
            <a:ext cx="10368917" cy="584775"/>
          </a:xfrm>
          <a:prstGeom prst="rect">
            <a:avLst/>
          </a:prstGeom>
          <a:noFill/>
          <a:ln>
            <a:noFill/>
          </a:ln>
        </p:spPr>
        <p:txBody>
          <a:bodyPr spcFirstLastPara="1" wrap="square" lIns="0" tIns="45700" rIns="0" bIns="45700" anchor="ctr" anchorCtr="0">
            <a:noAutofit/>
          </a:bodyPr>
          <a:lstStyle/>
          <a:p>
            <a:r>
              <a:rPr lang="hi-IN" sz="1600" b="1" dirty="0">
                <a:solidFill>
                  <a:schemeClr val="accent1"/>
                </a:solidFill>
                <a:latin typeface="Open Sans"/>
                <a:ea typeface="Open Sans"/>
                <a:cs typeface="Open Sans"/>
                <a:sym typeface="Open Sans"/>
              </a:rPr>
              <a:t>पढ़ने और लिखने के कौशल के लिए मोटर कौशल और शारीरिक नियोजन बहुत ज़रूरी होते हैं </a:t>
            </a:r>
            <a:r>
              <a:rPr lang="en-US" sz="1600" b="1" dirty="0">
                <a:solidFill>
                  <a:schemeClr val="accent1"/>
                </a:solidFill>
                <a:latin typeface="Open Sans"/>
                <a:ea typeface="Open Sans"/>
                <a:cs typeface="Open Sans"/>
                <a:sym typeface="Open Sans"/>
              </a:rPr>
              <a:t>I</a:t>
            </a:r>
            <a:endParaRPr sz="1600" b="1" dirty="0">
              <a:solidFill>
                <a:schemeClr val="accent1"/>
              </a:solidFill>
              <a:latin typeface="Open Sans"/>
              <a:ea typeface="Open Sans"/>
              <a:cs typeface="Open Sans"/>
              <a:sym typeface="Open Sans"/>
            </a:endParaRPr>
          </a:p>
          <a:p>
            <a:pPr marL="0" marR="0" lvl="0" indent="0" algn="l" rtl="0">
              <a:spcBef>
                <a:spcPts val="0"/>
              </a:spcBef>
              <a:spcAft>
                <a:spcPts val="0"/>
              </a:spcAft>
              <a:buNone/>
            </a:pPr>
            <a:r>
              <a:rPr lang="hi-IN" sz="1600" b="1" dirty="0">
                <a:solidFill>
                  <a:schemeClr val="accent1"/>
                </a:solidFill>
                <a:latin typeface="Open Sans"/>
                <a:ea typeface="Open Sans"/>
                <a:cs typeface="Open Sans"/>
                <a:sym typeface="Open Sans"/>
              </a:rPr>
              <a:t>शारीरिक और मोटर गतिविधियों में आपसी तालमेल न होना या कम होना</a:t>
            </a:r>
            <a:r>
              <a:rPr lang="en-US" sz="1600" b="1" dirty="0">
                <a:solidFill>
                  <a:schemeClr val="accent1"/>
                </a:solidFill>
                <a:latin typeface="Open Sans"/>
                <a:ea typeface="Open Sans"/>
                <a:cs typeface="Open Sans"/>
                <a:sym typeface="Open Sans"/>
              </a:rPr>
              <a:t>, </a:t>
            </a:r>
            <a:r>
              <a:rPr lang="hi-IN" sz="1600" b="1" dirty="0">
                <a:solidFill>
                  <a:schemeClr val="accent1"/>
                </a:solidFill>
                <a:latin typeface="Open Sans"/>
                <a:ea typeface="Open Sans"/>
                <a:cs typeface="Open Sans"/>
                <a:sym typeface="Open Sans"/>
              </a:rPr>
              <a:t>सीखने की क्षमता में कठिनाई का कारण बन जाती हैं</a:t>
            </a:r>
            <a:r>
              <a:rPr lang="en-US" sz="1600" b="1" dirty="0">
                <a:solidFill>
                  <a:schemeClr val="accent1"/>
                </a:solidFill>
                <a:latin typeface="Open Sans"/>
                <a:ea typeface="Open Sans"/>
                <a:cs typeface="Open Sans"/>
                <a:sym typeface="Open Sans"/>
              </a:rPr>
              <a:t> I</a:t>
            </a:r>
            <a:r>
              <a:rPr lang="hi-IN" sz="1600" b="1" dirty="0">
                <a:solidFill>
                  <a:schemeClr val="accent1"/>
                </a:solidFill>
                <a:latin typeface="Open Sans"/>
                <a:ea typeface="Open Sans"/>
                <a:cs typeface="Open Sans"/>
                <a:sym typeface="Open Sans"/>
              </a:rPr>
              <a:t> </a:t>
            </a:r>
            <a:endParaRPr sz="1600" b="1" dirty="0">
              <a:solidFill>
                <a:schemeClr val="accent1"/>
              </a:solidFill>
              <a:latin typeface="Open Sans"/>
              <a:ea typeface="Open Sans"/>
              <a:cs typeface="Open Sans"/>
              <a:sym typeface="Open Sans"/>
            </a:endParaRPr>
          </a:p>
        </p:txBody>
      </p:sp>
      <p:sp>
        <p:nvSpPr>
          <p:cNvPr id="282" name="Google Shape;282;p18"/>
          <p:cNvSpPr txBox="1"/>
          <p:nvPr/>
        </p:nvSpPr>
        <p:spPr>
          <a:xfrm>
            <a:off x="2690322" y="5901492"/>
            <a:ext cx="9501678" cy="101566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hi-IN" sz="2000" dirty="0">
                <a:solidFill>
                  <a:schemeClr val="dk1"/>
                </a:solidFill>
                <a:latin typeface="Open Sans"/>
                <a:ea typeface="Open Sans"/>
                <a:cs typeface="Open Sans"/>
                <a:sym typeface="Open Sans"/>
              </a:rPr>
              <a:t>मस्तिष्क के विकास को प्रभावित करने वाले कारक विभिन्न प्रकार के होते हैं, जिनमें से कुछ पर हमारा नियंत्रण</a:t>
            </a:r>
            <a:r>
              <a:rPr lang="en-US" sz="2000" dirty="0">
                <a:solidFill>
                  <a:schemeClr val="dk1"/>
                </a:solidFill>
                <a:latin typeface="Open Sans"/>
                <a:ea typeface="Open Sans"/>
                <a:cs typeface="Open Sans"/>
                <a:sym typeface="Open Sans"/>
              </a:rPr>
              <a:t> </a:t>
            </a:r>
            <a:r>
              <a:rPr lang="hi-IN" sz="2000" dirty="0">
                <a:solidFill>
                  <a:schemeClr val="dk1"/>
                </a:solidFill>
                <a:latin typeface="Open Sans"/>
                <a:ea typeface="Open Sans"/>
                <a:cs typeface="Open Sans"/>
                <a:sym typeface="Open Sans"/>
              </a:rPr>
              <a:t>नहीं होता है। फिर भी, हम उन बच्चों की पहचान कर सकते हैं जिन्हें इस प्रकार का ‘जोखिम’ हो सकता है। </a:t>
            </a:r>
            <a:endParaRPr sz="2000" dirty="0">
              <a:solidFill>
                <a:schemeClr val="dk1"/>
              </a:solidFill>
              <a:latin typeface="Open Sans"/>
              <a:ea typeface="Open Sans"/>
              <a:cs typeface="Open Sans"/>
              <a:sym typeface="Open Sans"/>
            </a:endParaRPr>
          </a:p>
        </p:txBody>
      </p:sp>
      <p:pic>
        <p:nvPicPr>
          <p:cNvPr id="283" name="Google Shape;283;p18" descr="ND Logo + Tag.jpg"/>
          <p:cNvPicPr preferRelativeResize="0"/>
          <p:nvPr/>
        </p:nvPicPr>
        <p:blipFill rotWithShape="1">
          <a:blip r:embed="rId3">
            <a:alphaModFix/>
          </a:blip>
          <a:srcRect/>
          <a:stretch/>
        </p:blipFill>
        <p:spPr>
          <a:xfrm>
            <a:off x="381000" y="6132096"/>
            <a:ext cx="1219200" cy="5371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88" name="Google Shape;288;p19"/>
          <p:cNvGrpSpPr/>
          <p:nvPr/>
        </p:nvGrpSpPr>
        <p:grpSpPr>
          <a:xfrm>
            <a:off x="1" y="0"/>
            <a:ext cx="12192000" cy="6855623"/>
            <a:chOff x="882365" y="-121913"/>
            <a:chExt cx="11125151" cy="6815255"/>
          </a:xfrm>
        </p:grpSpPr>
        <p:grpSp>
          <p:nvGrpSpPr>
            <p:cNvPr id="289" name="Google Shape;289;p19"/>
            <p:cNvGrpSpPr/>
            <p:nvPr/>
          </p:nvGrpSpPr>
          <p:grpSpPr>
            <a:xfrm>
              <a:off x="2085974" y="-6349"/>
              <a:ext cx="9746362" cy="1202154"/>
              <a:chOff x="2336800" y="-6350"/>
              <a:chExt cx="7495821" cy="1374775"/>
            </a:xfrm>
          </p:grpSpPr>
          <p:sp>
            <p:nvSpPr>
              <p:cNvPr id="290" name="Google Shape;290;p19"/>
              <p:cNvSpPr/>
              <p:nvPr/>
            </p:nvSpPr>
            <p:spPr>
              <a:xfrm>
                <a:off x="2336800" y="1"/>
                <a:ext cx="7495821" cy="1282700"/>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3EDCFC"/>
                  </a:gs>
                  <a:gs pos="63000">
                    <a:srgbClr val="01A0D9"/>
                  </a:gs>
                  <a:gs pos="100000">
                    <a:srgbClr val="01A0D9"/>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19"/>
              <p:cNvSpPr/>
              <p:nvPr/>
            </p:nvSpPr>
            <p:spPr>
              <a:xfrm>
                <a:off x="2798763" y="-6350"/>
                <a:ext cx="1447800" cy="1282700"/>
              </a:xfrm>
              <a:custGeom>
                <a:avLst/>
                <a:gdLst/>
                <a:ahLst/>
                <a:cxnLst/>
                <a:rect l="l" t="t" r="r" b="b"/>
                <a:pathLst>
                  <a:path w="492" h="434" extrusionOk="0">
                    <a:moveTo>
                      <a:pt x="492" y="434"/>
                    </a:moveTo>
                    <a:cubicBezTo>
                      <a:pt x="438" y="414"/>
                      <a:pt x="391" y="378"/>
                      <a:pt x="360" y="330"/>
                    </a:cubicBezTo>
                    <a:cubicBezTo>
                      <a:pt x="320" y="267"/>
                      <a:pt x="270" y="207"/>
                      <a:pt x="217" y="139"/>
                    </a:cubicBezTo>
                    <a:cubicBezTo>
                      <a:pt x="193" y="108"/>
                      <a:pt x="169" y="82"/>
                      <a:pt x="132" y="56"/>
                    </a:cubicBezTo>
                    <a:cubicBezTo>
                      <a:pt x="106" y="38"/>
                      <a:pt x="71" y="22"/>
                      <a:pt x="41" y="11"/>
                    </a:cubicBezTo>
                    <a:cubicBezTo>
                      <a:pt x="30" y="7"/>
                      <a:pt x="15" y="4"/>
                      <a:pt x="0" y="2"/>
                    </a:cubicBezTo>
                    <a:cubicBezTo>
                      <a:pt x="70" y="0"/>
                      <a:pt x="119" y="7"/>
                      <a:pt x="151" y="22"/>
                    </a:cubicBezTo>
                    <a:cubicBezTo>
                      <a:pt x="179" y="36"/>
                      <a:pt x="213" y="55"/>
                      <a:pt x="237" y="74"/>
                    </a:cubicBezTo>
                    <a:cubicBezTo>
                      <a:pt x="271" y="103"/>
                      <a:pt x="293" y="131"/>
                      <a:pt x="314" y="164"/>
                    </a:cubicBezTo>
                    <a:cubicBezTo>
                      <a:pt x="361" y="236"/>
                      <a:pt x="405" y="300"/>
                      <a:pt x="439" y="365"/>
                    </a:cubicBezTo>
                    <a:cubicBezTo>
                      <a:pt x="453" y="391"/>
                      <a:pt x="471" y="414"/>
                      <a:pt x="492" y="434"/>
                    </a:cubicBezTo>
                    <a:close/>
                  </a:path>
                </a:pathLst>
              </a:custGeom>
              <a:solidFill>
                <a:schemeClr val="lt1"/>
              </a:solidFill>
              <a:ln>
                <a:noFill/>
              </a:ln>
              <a:effectLst>
                <a:outerShdw blurRad="1397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19"/>
              <p:cNvSpPr/>
              <p:nvPr/>
            </p:nvSpPr>
            <p:spPr>
              <a:xfrm>
                <a:off x="7948613" y="0"/>
                <a:ext cx="1447800" cy="1276350"/>
              </a:xfrm>
              <a:custGeom>
                <a:avLst/>
                <a:gdLst/>
                <a:ahLst/>
                <a:cxnLst/>
                <a:rect l="l" t="t" r="r" b="b"/>
                <a:pathLst>
                  <a:path w="492" h="432" extrusionOk="0">
                    <a:moveTo>
                      <a:pt x="0" y="432"/>
                    </a:moveTo>
                    <a:cubicBezTo>
                      <a:pt x="54" y="412"/>
                      <a:pt x="101" y="376"/>
                      <a:pt x="132" y="328"/>
                    </a:cubicBezTo>
                    <a:cubicBezTo>
                      <a:pt x="171" y="265"/>
                      <a:pt x="221" y="205"/>
                      <a:pt x="275" y="137"/>
                    </a:cubicBezTo>
                    <a:cubicBezTo>
                      <a:pt x="299" y="106"/>
                      <a:pt x="323" y="80"/>
                      <a:pt x="360" y="54"/>
                    </a:cubicBezTo>
                    <a:cubicBezTo>
                      <a:pt x="385" y="36"/>
                      <a:pt x="421" y="20"/>
                      <a:pt x="450" y="9"/>
                    </a:cubicBezTo>
                    <a:cubicBezTo>
                      <a:pt x="462" y="5"/>
                      <a:pt x="476" y="2"/>
                      <a:pt x="492" y="0"/>
                    </a:cubicBezTo>
                    <a:cubicBezTo>
                      <a:pt x="428" y="0"/>
                      <a:pt x="373" y="5"/>
                      <a:pt x="341" y="20"/>
                    </a:cubicBezTo>
                    <a:cubicBezTo>
                      <a:pt x="313" y="34"/>
                      <a:pt x="279" y="53"/>
                      <a:pt x="255" y="72"/>
                    </a:cubicBezTo>
                    <a:cubicBezTo>
                      <a:pt x="221" y="101"/>
                      <a:pt x="199" y="129"/>
                      <a:pt x="178" y="162"/>
                    </a:cubicBezTo>
                    <a:cubicBezTo>
                      <a:pt x="131" y="234"/>
                      <a:pt x="86" y="298"/>
                      <a:pt x="52" y="363"/>
                    </a:cubicBezTo>
                    <a:cubicBezTo>
                      <a:pt x="39" y="389"/>
                      <a:pt x="21" y="412"/>
                      <a:pt x="0" y="432"/>
                    </a:cubicBezTo>
                    <a:close/>
                  </a:path>
                </a:pathLst>
              </a:custGeom>
              <a:solidFill>
                <a:schemeClr val="lt1"/>
              </a:solidFill>
              <a:ln>
                <a:noFill/>
              </a:ln>
              <a:effectLst>
                <a:outerShdw blurRad="1524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19"/>
              <p:cNvSpPr/>
              <p:nvPr/>
            </p:nvSpPr>
            <p:spPr>
              <a:xfrm>
                <a:off x="2819401" y="0"/>
                <a:ext cx="6565900" cy="1368425"/>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01A0D9"/>
                  </a:gs>
                  <a:gs pos="100000">
                    <a:srgbClr val="3EDCFC"/>
                  </a:gs>
                </a:gsLst>
                <a:lin ang="4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94" name="Google Shape;294;p19"/>
            <p:cNvSpPr/>
            <p:nvPr/>
          </p:nvSpPr>
          <p:spPr>
            <a:xfrm>
              <a:off x="3514033" y="-121913"/>
              <a:ext cx="6391967" cy="123110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dirty="0">
                  <a:solidFill>
                    <a:schemeClr val="lt1"/>
                  </a:solidFill>
                  <a:latin typeface="Impact"/>
                  <a:ea typeface="Impact"/>
                  <a:cs typeface="Impact"/>
                  <a:sym typeface="Impact"/>
                </a:rPr>
                <a:t>वो बच्चा जिसे एसएलडी का जोखिम हो सकता है…</a:t>
              </a:r>
              <a:endParaRPr dirty="0"/>
            </a:p>
            <a:p>
              <a:pPr marL="0" marR="0" lvl="0" indent="0" algn="ctr" rtl="0">
                <a:spcBef>
                  <a:spcPts val="0"/>
                </a:spcBef>
                <a:spcAft>
                  <a:spcPts val="0"/>
                </a:spcAft>
                <a:buNone/>
              </a:pPr>
              <a:r>
                <a:rPr lang="en-US" sz="1800" cap="none" dirty="0">
                  <a:solidFill>
                    <a:schemeClr val="lt1"/>
                  </a:solidFill>
                  <a:latin typeface="Impact"/>
                  <a:ea typeface="Impact"/>
                  <a:cs typeface="Impact"/>
                  <a:sym typeface="Impact"/>
                </a:rPr>
                <a:t>5</a:t>
              </a:r>
              <a:r>
                <a:rPr lang="hi-IN" sz="1800" cap="none" dirty="0">
                  <a:solidFill>
                    <a:schemeClr val="lt1"/>
                  </a:solidFill>
                  <a:latin typeface="Impact"/>
                  <a:ea typeface="Impact"/>
                  <a:cs typeface="Impact"/>
                  <a:sym typeface="Impact"/>
                </a:rPr>
                <a:t> वर्ष से कम आयु </a:t>
              </a:r>
              <a:endParaRPr sz="1800" cap="none" dirty="0">
                <a:solidFill>
                  <a:schemeClr val="lt1"/>
                </a:solidFill>
                <a:latin typeface="Impact"/>
                <a:ea typeface="Impact"/>
                <a:cs typeface="Impact"/>
                <a:sym typeface="Impact"/>
              </a:endParaRPr>
            </a:p>
          </p:txBody>
        </p:sp>
        <p:sp>
          <p:nvSpPr>
            <p:cNvPr id="295" name="Google Shape;295;p19"/>
            <p:cNvSpPr/>
            <p:nvPr/>
          </p:nvSpPr>
          <p:spPr>
            <a:xfrm>
              <a:off x="1725113" y="1881290"/>
              <a:ext cx="901760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cap="none">
                  <a:solidFill>
                    <a:srgbClr val="595959"/>
                  </a:solidFill>
                  <a:latin typeface="Open Sans"/>
                  <a:ea typeface="Open Sans"/>
                  <a:cs typeface="Open Sans"/>
                  <a:sym typeface="Open Sans"/>
                </a:rPr>
                <a:t>अपनी उम्र के बारे में नहीं </a:t>
              </a:r>
              <a:r>
                <a:rPr lang="hi-IN" sz="1800">
                  <a:solidFill>
                    <a:srgbClr val="595959"/>
                  </a:solidFill>
                  <a:latin typeface="Open Sans"/>
                  <a:ea typeface="Open Sans"/>
                  <a:cs typeface="Open Sans"/>
                  <a:sym typeface="Open Sans"/>
                </a:rPr>
                <a:t>जानना </a:t>
              </a:r>
              <a:endParaRPr sz="1800" cap="none">
                <a:solidFill>
                  <a:srgbClr val="595959"/>
                </a:solidFill>
                <a:latin typeface="Open Sans"/>
                <a:ea typeface="Open Sans"/>
                <a:cs typeface="Open Sans"/>
                <a:sym typeface="Open Sans"/>
              </a:endParaRPr>
            </a:p>
          </p:txBody>
        </p:sp>
        <p:grpSp>
          <p:nvGrpSpPr>
            <p:cNvPr id="296" name="Google Shape;296;p19"/>
            <p:cNvGrpSpPr/>
            <p:nvPr/>
          </p:nvGrpSpPr>
          <p:grpSpPr>
            <a:xfrm>
              <a:off x="1127358" y="1855644"/>
              <a:ext cx="389850" cy="365760"/>
              <a:chOff x="2007314" y="2285590"/>
              <a:chExt cx="389850" cy="365760"/>
            </a:xfrm>
          </p:grpSpPr>
          <p:sp>
            <p:nvSpPr>
              <p:cNvPr id="297" name="Google Shape;297;p19"/>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9"/>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01</a:t>
                </a:r>
                <a:endParaRPr/>
              </a:p>
            </p:txBody>
          </p:sp>
        </p:grpSp>
        <p:sp>
          <p:nvSpPr>
            <p:cNvPr id="299" name="Google Shape;299;p19"/>
            <p:cNvSpPr/>
            <p:nvPr/>
          </p:nvSpPr>
          <p:spPr>
            <a:xfrm>
              <a:off x="1725113" y="2464098"/>
              <a:ext cx="925438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दायें और बाएँ, कामों में दोनों हाथों को उपयोग में लाना</a:t>
              </a:r>
              <a:r>
                <a:rPr lang="en-US" sz="1800" dirty="0">
                  <a:solidFill>
                    <a:srgbClr val="595959"/>
                  </a:solidFill>
                  <a:latin typeface="Open Sans"/>
                  <a:ea typeface="Open Sans"/>
                  <a:cs typeface="Open Sans"/>
                  <a:sym typeface="Open Sans"/>
                </a:rPr>
                <a:t> (</a:t>
              </a:r>
              <a:r>
                <a:rPr lang="hi-IN" sz="1800" dirty="0">
                  <a:solidFill>
                    <a:srgbClr val="595959"/>
                  </a:solidFill>
                  <a:latin typeface="Open Sans"/>
                  <a:ea typeface="Open Sans"/>
                  <a:cs typeface="Open Sans"/>
                  <a:sym typeface="Open Sans"/>
                </a:rPr>
                <a:t>जिसे अंग्रेजी में अम्बीडेक्सट्रॉस कहा जाता है</a:t>
              </a:r>
              <a:r>
                <a:rPr lang="en-US" sz="1800" dirty="0">
                  <a:solidFill>
                    <a:srgbClr val="595959"/>
                  </a:solidFill>
                  <a:latin typeface="Open Sans"/>
                  <a:ea typeface="Open Sans"/>
                  <a:cs typeface="Open Sans"/>
                  <a:sym typeface="Open Sans"/>
                </a:rPr>
                <a:t>)</a:t>
              </a:r>
              <a:r>
                <a:rPr lang="hi-IN" sz="1800" dirty="0">
                  <a:solidFill>
                    <a:srgbClr val="595959"/>
                  </a:solidFill>
                  <a:latin typeface="Open Sans"/>
                  <a:ea typeface="Open Sans"/>
                  <a:cs typeface="Open Sans"/>
                  <a:sym typeface="Open Sans"/>
                </a:rPr>
                <a:t> </a:t>
              </a:r>
              <a:endParaRPr sz="1800" dirty="0">
                <a:solidFill>
                  <a:srgbClr val="FF0000"/>
                </a:solidFill>
                <a:latin typeface="Open Sans"/>
                <a:ea typeface="Open Sans"/>
                <a:cs typeface="Open Sans"/>
                <a:sym typeface="Open Sans"/>
              </a:endParaRPr>
            </a:p>
          </p:txBody>
        </p:sp>
        <p:grpSp>
          <p:nvGrpSpPr>
            <p:cNvPr id="300" name="Google Shape;300;p19"/>
            <p:cNvGrpSpPr/>
            <p:nvPr/>
          </p:nvGrpSpPr>
          <p:grpSpPr>
            <a:xfrm>
              <a:off x="1127358" y="2438452"/>
              <a:ext cx="389850" cy="365760"/>
              <a:chOff x="2007314" y="2285590"/>
              <a:chExt cx="389850" cy="365760"/>
            </a:xfrm>
          </p:grpSpPr>
          <p:sp>
            <p:nvSpPr>
              <p:cNvPr id="301" name="Google Shape;301;p19"/>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9"/>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02</a:t>
                </a:r>
                <a:endParaRPr/>
              </a:p>
            </p:txBody>
          </p:sp>
        </p:grpSp>
        <p:sp>
          <p:nvSpPr>
            <p:cNvPr id="303" name="Google Shape;303;p19"/>
            <p:cNvSpPr/>
            <p:nvPr/>
          </p:nvSpPr>
          <p:spPr>
            <a:xfrm>
              <a:off x="1733952" y="3045600"/>
              <a:ext cx="534629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rgbClr val="595959"/>
                  </a:solidFill>
                  <a:latin typeface="Open Sans"/>
                  <a:ea typeface="Open Sans"/>
                  <a:cs typeface="Open Sans"/>
                  <a:sym typeface="Open Sans"/>
                </a:rPr>
                <a:t>बटन बंद करने-खोलने में कठिनाई </a:t>
              </a:r>
              <a:endParaRPr sz="1800">
                <a:solidFill>
                  <a:srgbClr val="595959"/>
                </a:solidFill>
                <a:latin typeface="Open Sans"/>
                <a:ea typeface="Open Sans"/>
                <a:cs typeface="Open Sans"/>
                <a:sym typeface="Open Sans"/>
              </a:endParaRPr>
            </a:p>
          </p:txBody>
        </p:sp>
        <p:grpSp>
          <p:nvGrpSpPr>
            <p:cNvPr id="304" name="Google Shape;304;p19"/>
            <p:cNvGrpSpPr/>
            <p:nvPr/>
          </p:nvGrpSpPr>
          <p:grpSpPr>
            <a:xfrm>
              <a:off x="1136197" y="3019954"/>
              <a:ext cx="389850" cy="365760"/>
              <a:chOff x="2007314" y="2285590"/>
              <a:chExt cx="389850" cy="365760"/>
            </a:xfrm>
          </p:grpSpPr>
          <p:sp>
            <p:nvSpPr>
              <p:cNvPr id="305" name="Google Shape;305;p19"/>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19"/>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03</a:t>
                </a:r>
                <a:endParaRPr/>
              </a:p>
            </p:txBody>
          </p:sp>
        </p:grpSp>
        <p:sp>
          <p:nvSpPr>
            <p:cNvPr id="307" name="Google Shape;307;p19"/>
            <p:cNvSpPr/>
            <p:nvPr/>
          </p:nvSpPr>
          <p:spPr>
            <a:xfrm>
              <a:off x="1733952" y="3628674"/>
              <a:ext cx="697338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लिखते समय या नकल करते समय अक्षर्रों और अंकों को उल्टा लिखना </a:t>
              </a:r>
              <a:endParaRPr sz="1800" dirty="0">
                <a:solidFill>
                  <a:srgbClr val="595959"/>
                </a:solidFill>
                <a:latin typeface="Open Sans"/>
                <a:ea typeface="Open Sans"/>
                <a:cs typeface="Open Sans"/>
                <a:sym typeface="Open Sans"/>
              </a:endParaRPr>
            </a:p>
          </p:txBody>
        </p:sp>
        <p:grpSp>
          <p:nvGrpSpPr>
            <p:cNvPr id="308" name="Google Shape;308;p19"/>
            <p:cNvGrpSpPr/>
            <p:nvPr/>
          </p:nvGrpSpPr>
          <p:grpSpPr>
            <a:xfrm>
              <a:off x="1136197" y="3603028"/>
              <a:ext cx="389850" cy="365760"/>
              <a:chOff x="2007314" y="2285590"/>
              <a:chExt cx="389850" cy="365760"/>
            </a:xfrm>
          </p:grpSpPr>
          <p:sp>
            <p:nvSpPr>
              <p:cNvPr id="309" name="Google Shape;309;p19"/>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9"/>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04</a:t>
                </a:r>
                <a:endParaRPr/>
              </a:p>
            </p:txBody>
          </p:sp>
        </p:grpSp>
        <p:sp>
          <p:nvSpPr>
            <p:cNvPr id="311" name="Google Shape;311;p19"/>
            <p:cNvSpPr/>
            <p:nvPr/>
          </p:nvSpPr>
          <p:spPr>
            <a:xfrm>
              <a:off x="1733952" y="4164695"/>
              <a:ext cx="670407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जूते या कपड़े पहनते समय धीमे-धीमे और अनाड़ीपने से काम करना </a:t>
              </a:r>
              <a:endParaRPr sz="1800" dirty="0">
                <a:solidFill>
                  <a:srgbClr val="595959"/>
                </a:solidFill>
                <a:latin typeface="Open Sans"/>
                <a:ea typeface="Open Sans"/>
                <a:cs typeface="Open Sans"/>
                <a:sym typeface="Open Sans"/>
              </a:endParaRPr>
            </a:p>
          </p:txBody>
        </p:sp>
        <p:grpSp>
          <p:nvGrpSpPr>
            <p:cNvPr id="312" name="Google Shape;312;p19"/>
            <p:cNvGrpSpPr/>
            <p:nvPr/>
          </p:nvGrpSpPr>
          <p:grpSpPr>
            <a:xfrm>
              <a:off x="1136197" y="4139049"/>
              <a:ext cx="389850" cy="365760"/>
              <a:chOff x="2007314" y="2285590"/>
              <a:chExt cx="389850" cy="365760"/>
            </a:xfrm>
          </p:grpSpPr>
          <p:sp>
            <p:nvSpPr>
              <p:cNvPr id="313" name="Google Shape;313;p19"/>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19"/>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05</a:t>
                </a:r>
                <a:endParaRPr/>
              </a:p>
            </p:txBody>
          </p:sp>
        </p:grpSp>
        <p:sp>
          <p:nvSpPr>
            <p:cNvPr id="315" name="Google Shape;315;p19"/>
            <p:cNvSpPr/>
            <p:nvPr/>
          </p:nvSpPr>
          <p:spPr>
            <a:xfrm>
              <a:off x="1733952" y="4676343"/>
              <a:ext cx="576792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चीजों के ऊपर लुढ़कना, ठोकर मारना या उनपर गिर जाना </a:t>
              </a:r>
              <a:endParaRPr sz="1800" dirty="0">
                <a:solidFill>
                  <a:srgbClr val="595959"/>
                </a:solidFill>
                <a:latin typeface="Open Sans"/>
                <a:ea typeface="Open Sans"/>
                <a:cs typeface="Open Sans"/>
                <a:sym typeface="Open Sans"/>
              </a:endParaRPr>
            </a:p>
          </p:txBody>
        </p:sp>
        <p:grpSp>
          <p:nvGrpSpPr>
            <p:cNvPr id="316" name="Google Shape;316;p19"/>
            <p:cNvGrpSpPr/>
            <p:nvPr/>
          </p:nvGrpSpPr>
          <p:grpSpPr>
            <a:xfrm>
              <a:off x="1136197" y="4650697"/>
              <a:ext cx="389850" cy="365760"/>
              <a:chOff x="2007314" y="2285590"/>
              <a:chExt cx="389850" cy="365760"/>
            </a:xfrm>
          </p:grpSpPr>
          <p:sp>
            <p:nvSpPr>
              <p:cNvPr id="317" name="Google Shape;317;p19"/>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19"/>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06</a:t>
                </a:r>
                <a:endParaRPr/>
              </a:p>
            </p:txBody>
          </p:sp>
        </p:grpSp>
        <p:sp>
          <p:nvSpPr>
            <p:cNvPr id="319" name="Google Shape;319;p19"/>
            <p:cNvSpPr/>
            <p:nvPr/>
          </p:nvSpPr>
          <p:spPr>
            <a:xfrm>
              <a:off x="1733952" y="5179954"/>
              <a:ext cx="482536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रंग भरते समय उसे लाइन से बाहर निकाल देना </a:t>
              </a:r>
              <a:endParaRPr sz="1800" dirty="0">
                <a:solidFill>
                  <a:srgbClr val="595959"/>
                </a:solidFill>
                <a:latin typeface="Open Sans"/>
                <a:ea typeface="Open Sans"/>
                <a:cs typeface="Open Sans"/>
                <a:sym typeface="Open Sans"/>
              </a:endParaRPr>
            </a:p>
          </p:txBody>
        </p:sp>
        <p:grpSp>
          <p:nvGrpSpPr>
            <p:cNvPr id="320" name="Google Shape;320;p19"/>
            <p:cNvGrpSpPr/>
            <p:nvPr/>
          </p:nvGrpSpPr>
          <p:grpSpPr>
            <a:xfrm>
              <a:off x="1136197" y="5181740"/>
              <a:ext cx="389850" cy="365760"/>
              <a:chOff x="2007314" y="2285590"/>
              <a:chExt cx="389850" cy="365760"/>
            </a:xfrm>
          </p:grpSpPr>
          <p:sp>
            <p:nvSpPr>
              <p:cNvPr id="321" name="Google Shape;321;p19"/>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9"/>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07</a:t>
                </a:r>
                <a:endParaRPr/>
              </a:p>
            </p:txBody>
          </p:sp>
        </p:grpSp>
        <p:sp>
          <p:nvSpPr>
            <p:cNvPr id="323" name="Google Shape;323;p19"/>
            <p:cNvSpPr/>
            <p:nvPr/>
          </p:nvSpPr>
          <p:spPr>
            <a:xfrm>
              <a:off x="1725113" y="5666160"/>
              <a:ext cx="827021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chemeClr val="tx1">
                      <a:lumMod val="65000"/>
                      <a:lumOff val="35000"/>
                    </a:schemeClr>
                  </a:solidFill>
                  <a:latin typeface="Open Sans"/>
                  <a:ea typeface="Open Sans"/>
                  <a:cs typeface="Open Sans"/>
                  <a:sym typeface="Open Sans"/>
                </a:rPr>
                <a:t>संगीत सुनते समय लय का, दौड़ते समय या ताली बजाते समय नियम का ध्यान नहीं रखना </a:t>
              </a:r>
              <a:endParaRPr sz="1800" dirty="0">
                <a:solidFill>
                  <a:schemeClr val="tx1">
                    <a:lumMod val="65000"/>
                    <a:lumOff val="35000"/>
                  </a:schemeClr>
                </a:solidFill>
                <a:latin typeface="Open Sans"/>
                <a:ea typeface="Open Sans"/>
                <a:cs typeface="Open Sans"/>
                <a:sym typeface="Open Sans"/>
              </a:endParaRPr>
            </a:p>
          </p:txBody>
        </p:sp>
        <p:grpSp>
          <p:nvGrpSpPr>
            <p:cNvPr id="324" name="Google Shape;324;p19"/>
            <p:cNvGrpSpPr/>
            <p:nvPr/>
          </p:nvGrpSpPr>
          <p:grpSpPr>
            <a:xfrm>
              <a:off x="1136197" y="5705310"/>
              <a:ext cx="389850" cy="365760"/>
              <a:chOff x="2007314" y="2285590"/>
              <a:chExt cx="389850" cy="365760"/>
            </a:xfrm>
          </p:grpSpPr>
          <p:sp>
            <p:nvSpPr>
              <p:cNvPr id="325" name="Google Shape;325;p19"/>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9"/>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08</a:t>
                </a:r>
                <a:endParaRPr/>
              </a:p>
            </p:txBody>
          </p:sp>
        </p:grpSp>
        <p:sp>
          <p:nvSpPr>
            <p:cNvPr id="327" name="Google Shape;327;p19"/>
            <p:cNvSpPr/>
            <p:nvPr/>
          </p:nvSpPr>
          <p:spPr>
            <a:xfrm>
              <a:off x="1733952" y="6071070"/>
              <a:ext cx="906804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panose="020B0606030504020204" pitchFamily="34" charset="0"/>
                  <a:ea typeface="Open Sans" panose="020B0606030504020204" pitchFamily="34" charset="0"/>
                  <a:cs typeface="Open Sans"/>
                  <a:sym typeface="Open Sans"/>
                </a:rPr>
                <a:t>कुछ विशेष प्रकार के शब्द जैसे ‘वेड’ </a:t>
              </a:r>
              <a:r>
                <a:rPr lang="hi-IN" sz="1600" dirty="0">
                  <a:solidFill>
                    <a:srgbClr val="595959"/>
                  </a:solidFill>
                  <a:latin typeface="Open Sans" panose="020B0606030504020204" pitchFamily="34" charset="0"/>
                  <a:ea typeface="Open Sans" panose="020B0606030504020204" pitchFamily="34" charset="0"/>
                  <a:cs typeface="Open Sans"/>
                  <a:sym typeface="Open Sans"/>
                </a:rPr>
                <a:t>(Wed), </a:t>
              </a:r>
              <a:r>
                <a:rPr lang="hi-IN" sz="1800" dirty="0">
                  <a:solidFill>
                    <a:srgbClr val="595959"/>
                  </a:solidFill>
                  <a:latin typeface="Open Sans" panose="020B0606030504020204" pitchFamily="34" charset="0"/>
                  <a:ea typeface="Open Sans" panose="020B0606030504020204" pitchFamily="34" charset="0"/>
                  <a:cs typeface="Open Sans"/>
                  <a:sym typeface="Open Sans"/>
                </a:rPr>
                <a:t>के लिए ‘रेड’ </a:t>
              </a:r>
              <a:r>
                <a:rPr lang="hi-IN" sz="1600" dirty="0">
                  <a:solidFill>
                    <a:srgbClr val="595959"/>
                  </a:solidFill>
                  <a:latin typeface="Open Sans" panose="020B0606030504020204" pitchFamily="34" charset="0"/>
                  <a:ea typeface="Open Sans" panose="020B0606030504020204" pitchFamily="34" charset="0"/>
                  <a:cs typeface="Open Sans"/>
                  <a:sym typeface="Open Sans"/>
                </a:rPr>
                <a:t>(Red), </a:t>
              </a:r>
              <a:r>
                <a:rPr lang="hi-IN" sz="1800" dirty="0">
                  <a:solidFill>
                    <a:srgbClr val="595959"/>
                  </a:solidFill>
                  <a:latin typeface="Open Sans" panose="020B0606030504020204" pitchFamily="34" charset="0"/>
                  <a:ea typeface="Open Sans" panose="020B0606030504020204" pitchFamily="34" charset="0"/>
                  <a:cs typeface="Open Sans"/>
                  <a:sym typeface="Open Sans"/>
                </a:rPr>
                <a:t>थिंक</a:t>
              </a:r>
              <a:r>
                <a:rPr lang="hi-IN" sz="1600" dirty="0">
                  <a:solidFill>
                    <a:srgbClr val="595959"/>
                  </a:solidFill>
                  <a:latin typeface="Open Sans" panose="020B0606030504020204" pitchFamily="34" charset="0"/>
                  <a:ea typeface="Open Sans" panose="020B0606030504020204" pitchFamily="34" charset="0"/>
                  <a:cs typeface="Open Sans"/>
                  <a:sym typeface="Open Sans"/>
                </a:rPr>
                <a:t>(Think) </a:t>
              </a:r>
              <a:r>
                <a:rPr lang="hi-IN" sz="1800" dirty="0">
                  <a:solidFill>
                    <a:srgbClr val="595959"/>
                  </a:solidFill>
                  <a:latin typeface="Open Sans" panose="020B0606030504020204" pitchFamily="34" charset="0"/>
                  <a:ea typeface="Open Sans" panose="020B0606030504020204" pitchFamily="34" charset="0"/>
                  <a:cs typeface="Open Sans"/>
                  <a:sym typeface="Open Sans"/>
                </a:rPr>
                <a:t>के लिए फिंक</a:t>
              </a:r>
              <a:r>
                <a:rPr lang="hi-IN" sz="1600" dirty="0">
                  <a:solidFill>
                    <a:srgbClr val="595959"/>
                  </a:solidFill>
                  <a:latin typeface="Open Sans" panose="020B0606030504020204" pitchFamily="34" charset="0"/>
                  <a:ea typeface="Open Sans" panose="020B0606030504020204" pitchFamily="34" charset="0"/>
                  <a:cs typeface="Open Sans"/>
                  <a:sym typeface="Open Sans"/>
                </a:rPr>
                <a:t>(Fink), </a:t>
              </a:r>
              <a:r>
                <a:rPr lang="hi-IN" sz="1800" dirty="0">
                  <a:solidFill>
                    <a:srgbClr val="595959"/>
                  </a:solidFill>
                  <a:latin typeface="Open Sans" panose="020B0606030504020204" pitchFamily="34" charset="0"/>
                  <a:ea typeface="Open Sans" panose="020B0606030504020204" pitchFamily="34" charset="0"/>
                  <a:cs typeface="Open Sans"/>
                  <a:sym typeface="Open Sans"/>
                </a:rPr>
                <a:t>मदर</a:t>
              </a:r>
              <a:r>
                <a:rPr lang="hi-IN" sz="1600" dirty="0">
                  <a:solidFill>
                    <a:srgbClr val="595959"/>
                  </a:solidFill>
                  <a:latin typeface="Open Sans" panose="020B0606030504020204" pitchFamily="34" charset="0"/>
                  <a:ea typeface="Open Sans" panose="020B0606030504020204" pitchFamily="34" charset="0"/>
                  <a:cs typeface="Open Sans"/>
                  <a:sym typeface="Open Sans"/>
                </a:rPr>
                <a:t>(Mother)</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hi-IN" sz="1800" dirty="0">
                  <a:solidFill>
                    <a:srgbClr val="595959"/>
                  </a:solidFill>
                  <a:latin typeface="Open Sans" panose="020B0606030504020204" pitchFamily="34" charset="0"/>
                  <a:ea typeface="Open Sans" panose="020B0606030504020204" pitchFamily="34" charset="0"/>
                  <a:cs typeface="Open Sans"/>
                  <a:sym typeface="Open Sans"/>
                </a:rPr>
                <a:t>के लिए मयर</a:t>
              </a:r>
              <a:r>
                <a:rPr lang="en-US" sz="1800" dirty="0">
                  <a:solidFill>
                    <a:srgbClr val="595959"/>
                  </a:solidFill>
                  <a:latin typeface="Open Sans" panose="020B0606030504020204" pitchFamily="34" charset="0"/>
                  <a:ea typeface="Open Sans" panose="020B0606030504020204" pitchFamily="34" charset="0"/>
                  <a:cs typeface="Open Sans"/>
                  <a:sym typeface="Open Sans"/>
                </a:rPr>
                <a:t> </a:t>
              </a:r>
              <a:r>
                <a:rPr lang="hi-IN" sz="1600" dirty="0">
                  <a:solidFill>
                    <a:srgbClr val="595959"/>
                  </a:solidFill>
                  <a:latin typeface="Open Sans" panose="020B0606030504020204" pitchFamily="34" charset="0"/>
                  <a:ea typeface="Open Sans" panose="020B0606030504020204" pitchFamily="34" charset="0"/>
                  <a:cs typeface="Open Sans"/>
                  <a:sym typeface="Open Sans"/>
                </a:rPr>
                <a:t>(</a:t>
              </a:r>
              <a:r>
                <a:rPr lang="en-US" sz="1600" dirty="0" err="1">
                  <a:solidFill>
                    <a:srgbClr val="595959"/>
                  </a:solidFill>
                  <a:latin typeface="Open Sans" panose="020B0606030504020204" pitchFamily="34" charset="0"/>
                  <a:ea typeface="Open Sans" panose="020B0606030504020204" pitchFamily="34" charset="0"/>
                  <a:cs typeface="Open Sans" panose="020B0606030504020204" pitchFamily="34" charset="0"/>
                  <a:sym typeface="Open Sans"/>
                </a:rPr>
                <a:t>Muver</a:t>
              </a:r>
              <a:r>
                <a:rPr lang="en-US" sz="1600" dirty="0">
                  <a:solidFill>
                    <a:srgbClr val="595959"/>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hi-IN" sz="1800" dirty="0">
                  <a:solidFill>
                    <a:srgbClr val="595959"/>
                  </a:solidFill>
                  <a:latin typeface="Open Sans" panose="020B0606030504020204" pitchFamily="34" charset="0"/>
                  <a:ea typeface="Open Sans" panose="020B0606030504020204" pitchFamily="34" charset="0"/>
                  <a:cs typeface="Open Sans"/>
                  <a:sym typeface="Open Sans"/>
                </a:rPr>
                <a:t>बोलना </a:t>
              </a:r>
              <a:r>
                <a:rPr lang="en-US" sz="1800" dirty="0">
                  <a:solidFill>
                    <a:srgbClr val="595959"/>
                  </a:solidFill>
                  <a:latin typeface="Open Sans" panose="020B0606030504020204" pitchFamily="34" charset="0"/>
                  <a:ea typeface="Open Sans" panose="020B0606030504020204" pitchFamily="34" charset="0"/>
                  <a:cs typeface="Open Sans" panose="020B0606030504020204" pitchFamily="34" charset="0"/>
                  <a:sym typeface="Open Sans"/>
                </a:rPr>
                <a:t>I</a:t>
              </a:r>
              <a:endParaRPr lang="hi-IN" sz="1800" dirty="0">
                <a:solidFill>
                  <a:srgbClr val="595959"/>
                </a:solidFill>
                <a:latin typeface="Open Sans" panose="020B0606030504020204" pitchFamily="34" charset="0"/>
                <a:ea typeface="Open Sans" panose="020B0606030504020204" pitchFamily="34" charset="0"/>
                <a:cs typeface="Open Sans"/>
                <a:sym typeface="Open Sans"/>
              </a:endParaRPr>
            </a:p>
          </p:txBody>
        </p:sp>
        <p:grpSp>
          <p:nvGrpSpPr>
            <p:cNvPr id="328" name="Google Shape;328;p19"/>
            <p:cNvGrpSpPr/>
            <p:nvPr/>
          </p:nvGrpSpPr>
          <p:grpSpPr>
            <a:xfrm>
              <a:off x="1137768" y="6215927"/>
              <a:ext cx="389850" cy="365760"/>
              <a:chOff x="2007314" y="2285590"/>
              <a:chExt cx="389850" cy="365760"/>
            </a:xfrm>
          </p:grpSpPr>
          <p:sp>
            <p:nvSpPr>
              <p:cNvPr id="329" name="Google Shape;329;p19"/>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19"/>
              <p:cNvSpPr/>
              <p:nvPr/>
            </p:nvSpPr>
            <p:spPr>
              <a:xfrm>
                <a:off x="2007314" y="2314582"/>
                <a:ext cx="38985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400" b="1" cap="none">
                    <a:solidFill>
                      <a:schemeClr val="lt1"/>
                    </a:solidFill>
                    <a:latin typeface="Open Sans"/>
                    <a:ea typeface="Open Sans"/>
                    <a:cs typeface="Open Sans"/>
                    <a:sym typeface="Open Sans"/>
                  </a:rPr>
                  <a:t>09</a:t>
                </a:r>
                <a:endParaRPr/>
              </a:p>
            </p:txBody>
          </p:sp>
        </p:grpSp>
        <p:sp>
          <p:nvSpPr>
            <p:cNvPr id="331" name="Google Shape;331;p19"/>
            <p:cNvSpPr txBox="1"/>
            <p:nvPr/>
          </p:nvSpPr>
          <p:spPr>
            <a:xfrm>
              <a:off x="882365" y="1263027"/>
              <a:ext cx="1062026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i="1" dirty="0">
                  <a:solidFill>
                    <a:schemeClr val="dk1"/>
                  </a:solidFill>
                  <a:latin typeface="Calibri"/>
                  <a:ea typeface="Calibri"/>
                  <a:cs typeface="Calibri"/>
                  <a:sym typeface="Calibri"/>
                </a:rPr>
                <a:t>मोटर कौशल का देर से आना, भाषा संबंधी परेशानियाँ, अनुभव होने में परेशानी और खराब सामाजिक कौशल कुछ ऐसे प्रारम्भिक लक्षण हैं जो सीखने में होने वाली परेशानियों की संभावना को बताते हैं</a:t>
              </a:r>
              <a:endParaRPr sz="1800" i="1" dirty="0">
                <a:solidFill>
                  <a:schemeClr val="dk1"/>
                </a:solidFill>
                <a:latin typeface="Calibri"/>
                <a:ea typeface="Calibri"/>
                <a:cs typeface="Calibri"/>
                <a:sym typeface="Calibri"/>
              </a:endParaRPr>
            </a:p>
          </p:txBody>
        </p:sp>
        <p:pic>
          <p:nvPicPr>
            <p:cNvPr id="332" name="Google Shape;332;p19" descr="ND Logo + Tag.jpg"/>
            <p:cNvPicPr preferRelativeResize="0"/>
            <p:nvPr/>
          </p:nvPicPr>
          <p:blipFill rotWithShape="1">
            <a:blip r:embed="rId3">
              <a:alphaModFix/>
            </a:blip>
            <a:srcRect/>
            <a:stretch/>
          </p:blipFill>
          <p:spPr>
            <a:xfrm>
              <a:off x="10788316" y="6156159"/>
              <a:ext cx="1219200" cy="537183"/>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337" name="Google Shape;337;p20"/>
          <p:cNvGrpSpPr/>
          <p:nvPr/>
        </p:nvGrpSpPr>
        <p:grpSpPr>
          <a:xfrm>
            <a:off x="195775" y="38419"/>
            <a:ext cx="11151834" cy="6627501"/>
            <a:chOff x="948129" y="-6349"/>
            <a:chExt cx="11151834" cy="6627501"/>
          </a:xfrm>
        </p:grpSpPr>
        <p:grpSp>
          <p:nvGrpSpPr>
            <p:cNvPr id="338" name="Google Shape;338;p20"/>
            <p:cNvGrpSpPr/>
            <p:nvPr/>
          </p:nvGrpSpPr>
          <p:grpSpPr>
            <a:xfrm>
              <a:off x="2085974" y="-6349"/>
              <a:ext cx="9746362" cy="1202154"/>
              <a:chOff x="2336800" y="-6350"/>
              <a:chExt cx="7495821" cy="1374775"/>
            </a:xfrm>
          </p:grpSpPr>
          <p:sp>
            <p:nvSpPr>
              <p:cNvPr id="339" name="Google Shape;339;p20"/>
              <p:cNvSpPr/>
              <p:nvPr/>
            </p:nvSpPr>
            <p:spPr>
              <a:xfrm>
                <a:off x="2336800" y="1"/>
                <a:ext cx="7495821" cy="1282700"/>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3EDCFC"/>
                  </a:gs>
                  <a:gs pos="63000">
                    <a:srgbClr val="01A0D9"/>
                  </a:gs>
                  <a:gs pos="100000">
                    <a:srgbClr val="01A0D9"/>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20"/>
              <p:cNvSpPr/>
              <p:nvPr/>
            </p:nvSpPr>
            <p:spPr>
              <a:xfrm>
                <a:off x="2798763" y="-6350"/>
                <a:ext cx="1447800" cy="1282700"/>
              </a:xfrm>
              <a:custGeom>
                <a:avLst/>
                <a:gdLst/>
                <a:ahLst/>
                <a:cxnLst/>
                <a:rect l="l" t="t" r="r" b="b"/>
                <a:pathLst>
                  <a:path w="492" h="434" extrusionOk="0">
                    <a:moveTo>
                      <a:pt x="492" y="434"/>
                    </a:moveTo>
                    <a:cubicBezTo>
                      <a:pt x="438" y="414"/>
                      <a:pt x="391" y="378"/>
                      <a:pt x="360" y="330"/>
                    </a:cubicBezTo>
                    <a:cubicBezTo>
                      <a:pt x="320" y="267"/>
                      <a:pt x="270" y="207"/>
                      <a:pt x="217" y="139"/>
                    </a:cubicBezTo>
                    <a:cubicBezTo>
                      <a:pt x="193" y="108"/>
                      <a:pt x="169" y="82"/>
                      <a:pt x="132" y="56"/>
                    </a:cubicBezTo>
                    <a:cubicBezTo>
                      <a:pt x="106" y="38"/>
                      <a:pt x="71" y="22"/>
                      <a:pt x="41" y="11"/>
                    </a:cubicBezTo>
                    <a:cubicBezTo>
                      <a:pt x="30" y="7"/>
                      <a:pt x="15" y="4"/>
                      <a:pt x="0" y="2"/>
                    </a:cubicBezTo>
                    <a:cubicBezTo>
                      <a:pt x="70" y="0"/>
                      <a:pt x="119" y="7"/>
                      <a:pt x="151" y="22"/>
                    </a:cubicBezTo>
                    <a:cubicBezTo>
                      <a:pt x="179" y="36"/>
                      <a:pt x="213" y="55"/>
                      <a:pt x="237" y="74"/>
                    </a:cubicBezTo>
                    <a:cubicBezTo>
                      <a:pt x="271" y="103"/>
                      <a:pt x="293" y="131"/>
                      <a:pt x="314" y="164"/>
                    </a:cubicBezTo>
                    <a:cubicBezTo>
                      <a:pt x="361" y="236"/>
                      <a:pt x="405" y="300"/>
                      <a:pt x="439" y="365"/>
                    </a:cubicBezTo>
                    <a:cubicBezTo>
                      <a:pt x="453" y="391"/>
                      <a:pt x="471" y="414"/>
                      <a:pt x="492" y="434"/>
                    </a:cubicBezTo>
                    <a:close/>
                  </a:path>
                </a:pathLst>
              </a:custGeom>
              <a:solidFill>
                <a:schemeClr val="lt1"/>
              </a:solidFill>
              <a:ln>
                <a:noFill/>
              </a:ln>
              <a:effectLst>
                <a:outerShdw blurRad="1397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20"/>
              <p:cNvSpPr/>
              <p:nvPr/>
            </p:nvSpPr>
            <p:spPr>
              <a:xfrm>
                <a:off x="7948613" y="0"/>
                <a:ext cx="1447800" cy="1276350"/>
              </a:xfrm>
              <a:custGeom>
                <a:avLst/>
                <a:gdLst/>
                <a:ahLst/>
                <a:cxnLst/>
                <a:rect l="l" t="t" r="r" b="b"/>
                <a:pathLst>
                  <a:path w="492" h="432" extrusionOk="0">
                    <a:moveTo>
                      <a:pt x="0" y="432"/>
                    </a:moveTo>
                    <a:cubicBezTo>
                      <a:pt x="54" y="412"/>
                      <a:pt x="101" y="376"/>
                      <a:pt x="132" y="328"/>
                    </a:cubicBezTo>
                    <a:cubicBezTo>
                      <a:pt x="171" y="265"/>
                      <a:pt x="221" y="205"/>
                      <a:pt x="275" y="137"/>
                    </a:cubicBezTo>
                    <a:cubicBezTo>
                      <a:pt x="299" y="106"/>
                      <a:pt x="323" y="80"/>
                      <a:pt x="360" y="54"/>
                    </a:cubicBezTo>
                    <a:cubicBezTo>
                      <a:pt x="385" y="36"/>
                      <a:pt x="421" y="20"/>
                      <a:pt x="450" y="9"/>
                    </a:cubicBezTo>
                    <a:cubicBezTo>
                      <a:pt x="462" y="5"/>
                      <a:pt x="476" y="2"/>
                      <a:pt x="492" y="0"/>
                    </a:cubicBezTo>
                    <a:cubicBezTo>
                      <a:pt x="428" y="0"/>
                      <a:pt x="373" y="5"/>
                      <a:pt x="341" y="20"/>
                    </a:cubicBezTo>
                    <a:cubicBezTo>
                      <a:pt x="313" y="34"/>
                      <a:pt x="279" y="53"/>
                      <a:pt x="255" y="72"/>
                    </a:cubicBezTo>
                    <a:cubicBezTo>
                      <a:pt x="221" y="101"/>
                      <a:pt x="199" y="129"/>
                      <a:pt x="178" y="162"/>
                    </a:cubicBezTo>
                    <a:cubicBezTo>
                      <a:pt x="131" y="234"/>
                      <a:pt x="86" y="298"/>
                      <a:pt x="52" y="363"/>
                    </a:cubicBezTo>
                    <a:cubicBezTo>
                      <a:pt x="39" y="389"/>
                      <a:pt x="21" y="412"/>
                      <a:pt x="0" y="432"/>
                    </a:cubicBezTo>
                    <a:close/>
                  </a:path>
                </a:pathLst>
              </a:custGeom>
              <a:solidFill>
                <a:schemeClr val="lt1"/>
              </a:solidFill>
              <a:ln>
                <a:noFill/>
              </a:ln>
              <a:effectLst>
                <a:outerShdw blurRad="1524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20"/>
              <p:cNvSpPr/>
              <p:nvPr/>
            </p:nvSpPr>
            <p:spPr>
              <a:xfrm>
                <a:off x="2819401" y="0"/>
                <a:ext cx="6565900" cy="1368425"/>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01A0D9"/>
                  </a:gs>
                  <a:gs pos="100000">
                    <a:srgbClr val="3EDCFC"/>
                  </a:gs>
                </a:gsLst>
                <a:lin ang="4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43" name="Google Shape;343;p20"/>
            <p:cNvSpPr/>
            <p:nvPr/>
          </p:nvSpPr>
          <p:spPr>
            <a:xfrm>
              <a:off x="3858687" y="106895"/>
              <a:ext cx="6628839" cy="6771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dirty="0">
                  <a:solidFill>
                    <a:schemeClr val="lt1"/>
                  </a:solidFill>
                  <a:latin typeface="Impact"/>
                  <a:ea typeface="Impact"/>
                  <a:cs typeface="Impact"/>
                  <a:sym typeface="Impact"/>
                </a:rPr>
                <a:t>वो बच्चा जिसे एसएलडी का जोखिम हो सकता है…</a:t>
              </a:r>
              <a:endParaRPr lang="hi-IN" sz="2800" dirty="0"/>
            </a:p>
            <a:p>
              <a:pPr marL="0" marR="0" lvl="0" indent="0" algn="ctr" rtl="0">
                <a:spcBef>
                  <a:spcPts val="0"/>
                </a:spcBef>
                <a:spcAft>
                  <a:spcPts val="0"/>
                </a:spcAft>
                <a:buNone/>
              </a:pPr>
              <a:r>
                <a:rPr lang="hi-IN" sz="1800" cap="none" dirty="0">
                  <a:solidFill>
                    <a:schemeClr val="lt1"/>
                  </a:solidFill>
                  <a:latin typeface="Impact"/>
                  <a:ea typeface="Impact"/>
                  <a:cs typeface="Impact"/>
                  <a:sym typeface="Impact"/>
                </a:rPr>
                <a:t>5 वर्ष से कम आयु का हो</a:t>
              </a:r>
              <a:endParaRPr sz="1800" cap="none" dirty="0">
                <a:solidFill>
                  <a:schemeClr val="lt1"/>
                </a:solidFill>
                <a:latin typeface="Impact"/>
                <a:ea typeface="Impact"/>
                <a:cs typeface="Impact"/>
                <a:sym typeface="Impact"/>
              </a:endParaRPr>
            </a:p>
          </p:txBody>
        </p:sp>
        <p:sp>
          <p:nvSpPr>
            <p:cNvPr id="344" name="Google Shape;344;p20"/>
            <p:cNvSpPr/>
            <p:nvPr/>
          </p:nvSpPr>
          <p:spPr>
            <a:xfrm>
              <a:off x="1725113" y="1881290"/>
              <a:ext cx="1002250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cap="none" dirty="0">
                  <a:solidFill>
                    <a:srgbClr val="595959"/>
                  </a:solidFill>
                  <a:latin typeface="Open Sans"/>
                  <a:ea typeface="Open Sans"/>
                  <a:cs typeface="Open Sans"/>
                  <a:sym typeface="Open Sans"/>
                </a:rPr>
                <a:t>बच्चों जैसी बात करता है- </a:t>
              </a:r>
              <a:r>
                <a:rPr lang="en-US" sz="1800" cap="none" dirty="0">
                  <a:solidFill>
                    <a:srgbClr val="595959"/>
                  </a:solidFill>
                  <a:latin typeface="Open Sans"/>
                  <a:ea typeface="Open Sans"/>
                  <a:cs typeface="Open Sans"/>
                  <a:sym typeface="Open Sans"/>
                </a:rPr>
                <a:t>‘</a:t>
              </a:r>
              <a:r>
                <a:rPr lang="hi-IN" sz="1800" cap="none" dirty="0">
                  <a:solidFill>
                    <a:srgbClr val="595959"/>
                  </a:solidFill>
                  <a:latin typeface="Open Sans"/>
                  <a:ea typeface="Open Sans"/>
                  <a:cs typeface="Open Sans"/>
                  <a:sym typeface="Open Sans"/>
                </a:rPr>
                <a:t>में</a:t>
              </a:r>
              <a:r>
                <a:rPr lang="en-US" sz="1800" cap="none" dirty="0">
                  <a:solidFill>
                    <a:srgbClr val="595959"/>
                  </a:solidFill>
                  <a:latin typeface="Open Sans"/>
                  <a:ea typeface="Open Sans"/>
                  <a:cs typeface="Open Sans"/>
                  <a:sym typeface="Open Sans"/>
                </a:rPr>
                <a:t>’</a:t>
              </a:r>
              <a:r>
                <a:rPr lang="hi-IN" sz="1800" cap="none" dirty="0">
                  <a:solidFill>
                    <a:srgbClr val="595959"/>
                  </a:solidFill>
                  <a:latin typeface="Open Sans"/>
                  <a:ea typeface="Open Sans"/>
                  <a:cs typeface="Open Sans"/>
                  <a:sym typeface="Open Sans"/>
                </a:rPr>
                <a:t> के लिए </a:t>
              </a:r>
              <a:r>
                <a:rPr lang="en-US" sz="1800" cap="none" dirty="0">
                  <a:solidFill>
                    <a:srgbClr val="595959"/>
                  </a:solidFill>
                  <a:latin typeface="Open Sans"/>
                  <a:ea typeface="Open Sans"/>
                  <a:cs typeface="Open Sans"/>
                  <a:sym typeface="Open Sans"/>
                </a:rPr>
                <a:t>‘</a:t>
              </a:r>
              <a:r>
                <a:rPr lang="hi-IN" sz="1800" cap="none" dirty="0">
                  <a:solidFill>
                    <a:srgbClr val="595959"/>
                  </a:solidFill>
                  <a:latin typeface="Open Sans"/>
                  <a:ea typeface="Open Sans"/>
                  <a:cs typeface="Open Sans"/>
                  <a:sym typeface="Open Sans"/>
                </a:rPr>
                <a:t>मुझे</a:t>
              </a:r>
              <a:r>
                <a:rPr lang="en-US" sz="1800" cap="none" dirty="0">
                  <a:solidFill>
                    <a:srgbClr val="595959"/>
                  </a:solidFill>
                  <a:latin typeface="Open Sans"/>
                  <a:ea typeface="Open Sans"/>
                  <a:cs typeface="Open Sans"/>
                  <a:sym typeface="Open Sans"/>
                </a:rPr>
                <a:t>’</a:t>
              </a:r>
              <a:r>
                <a:rPr lang="hi-IN" sz="1800" cap="none" dirty="0">
                  <a:solidFill>
                    <a:srgbClr val="595959"/>
                  </a:solidFill>
                  <a:latin typeface="Open Sans"/>
                  <a:ea typeface="Open Sans"/>
                  <a:cs typeface="Open Sans"/>
                  <a:sym typeface="Open Sans"/>
                </a:rPr>
                <a:t>, </a:t>
              </a:r>
              <a:r>
                <a:rPr lang="en-US" sz="1800" cap="none" dirty="0">
                  <a:solidFill>
                    <a:srgbClr val="595959"/>
                  </a:solidFill>
                  <a:latin typeface="Open Sans"/>
                  <a:ea typeface="Open Sans"/>
                  <a:cs typeface="Open Sans"/>
                  <a:sym typeface="Open Sans"/>
                </a:rPr>
                <a:t>‘</a:t>
              </a:r>
              <a:r>
                <a:rPr lang="hi-IN" sz="1800" cap="none" dirty="0">
                  <a:solidFill>
                    <a:srgbClr val="595959"/>
                  </a:solidFill>
                  <a:latin typeface="Open Sans"/>
                  <a:ea typeface="Open Sans"/>
                  <a:cs typeface="Open Sans"/>
                  <a:sym typeface="Open Sans"/>
                </a:rPr>
                <a:t>किया</a:t>
              </a:r>
              <a:r>
                <a:rPr lang="en-US" sz="1800" cap="none" dirty="0">
                  <a:solidFill>
                    <a:srgbClr val="595959"/>
                  </a:solidFill>
                  <a:latin typeface="Open Sans"/>
                  <a:ea typeface="Open Sans"/>
                  <a:cs typeface="Open Sans"/>
                  <a:sym typeface="Open Sans"/>
                </a:rPr>
                <a:t>’</a:t>
              </a:r>
              <a:r>
                <a:rPr lang="hi-IN" sz="1800" cap="none" dirty="0">
                  <a:solidFill>
                    <a:srgbClr val="595959"/>
                  </a:solidFill>
                  <a:latin typeface="Open Sans"/>
                  <a:ea typeface="Open Sans"/>
                  <a:cs typeface="Open Sans"/>
                  <a:sym typeface="Open Sans"/>
                </a:rPr>
                <a:t> के लिए </a:t>
              </a:r>
              <a:r>
                <a:rPr lang="en-US" sz="1800" cap="none" dirty="0">
                  <a:solidFill>
                    <a:srgbClr val="595959"/>
                  </a:solidFill>
                  <a:latin typeface="Open Sans"/>
                  <a:ea typeface="Open Sans"/>
                  <a:cs typeface="Open Sans"/>
                  <a:sym typeface="Open Sans"/>
                </a:rPr>
                <a:t>‘</a:t>
              </a:r>
              <a:r>
                <a:rPr lang="hi-IN" sz="1800" cap="none" dirty="0">
                  <a:solidFill>
                    <a:srgbClr val="595959"/>
                  </a:solidFill>
                  <a:latin typeface="Open Sans"/>
                  <a:ea typeface="Open Sans"/>
                  <a:cs typeface="Open Sans"/>
                  <a:sym typeface="Open Sans"/>
                </a:rPr>
                <a:t>करो</a:t>
              </a:r>
              <a:r>
                <a:rPr lang="en-US" sz="1800" cap="none" dirty="0">
                  <a:solidFill>
                    <a:srgbClr val="595959"/>
                  </a:solidFill>
                  <a:latin typeface="Open Sans"/>
                  <a:ea typeface="Open Sans"/>
                  <a:cs typeface="Open Sans"/>
                  <a:sym typeface="Open Sans"/>
                </a:rPr>
                <a:t>’</a:t>
              </a:r>
              <a:r>
                <a:rPr lang="hi-IN" sz="1800" cap="none" dirty="0">
                  <a:solidFill>
                    <a:srgbClr val="595959"/>
                  </a:solidFill>
                  <a:latin typeface="Open Sans"/>
                  <a:ea typeface="Open Sans"/>
                  <a:cs typeface="Open Sans"/>
                  <a:sym typeface="Open Sans"/>
                </a:rPr>
                <a:t> </a:t>
              </a:r>
              <a:r>
                <a:rPr lang="en-US" sz="1800" cap="none" dirty="0">
                  <a:solidFill>
                    <a:srgbClr val="595959"/>
                  </a:solidFill>
                  <a:latin typeface="Open Sans"/>
                  <a:ea typeface="Open Sans"/>
                  <a:cs typeface="Open Sans"/>
                  <a:sym typeface="Open Sans"/>
                </a:rPr>
                <a:t> </a:t>
              </a:r>
              <a:r>
                <a:rPr lang="hi-IN" sz="1800" cap="none" dirty="0">
                  <a:solidFill>
                    <a:srgbClr val="595959"/>
                  </a:solidFill>
                  <a:latin typeface="Open Sans"/>
                  <a:ea typeface="Open Sans"/>
                  <a:cs typeface="Open Sans"/>
                  <a:sym typeface="Open Sans"/>
                </a:rPr>
                <a:t>जैसे शब्दों का इस्तेमाल करना </a:t>
              </a:r>
              <a:endParaRPr sz="1800" cap="none" dirty="0">
                <a:solidFill>
                  <a:srgbClr val="595959"/>
                </a:solidFill>
                <a:latin typeface="Open Sans"/>
                <a:ea typeface="Open Sans"/>
                <a:cs typeface="Open Sans"/>
                <a:sym typeface="Open Sans"/>
              </a:endParaRPr>
            </a:p>
          </p:txBody>
        </p:sp>
        <p:grpSp>
          <p:nvGrpSpPr>
            <p:cNvPr id="345" name="Google Shape;345;p20"/>
            <p:cNvGrpSpPr/>
            <p:nvPr/>
          </p:nvGrpSpPr>
          <p:grpSpPr>
            <a:xfrm>
              <a:off x="1127358" y="1855644"/>
              <a:ext cx="383438" cy="365760"/>
              <a:chOff x="2007314" y="2285590"/>
              <a:chExt cx="383438" cy="365760"/>
            </a:xfrm>
          </p:grpSpPr>
          <p:sp>
            <p:nvSpPr>
              <p:cNvPr id="346" name="Google Shape;346;p20"/>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47" name="Google Shape;347;p20"/>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10</a:t>
                </a:r>
                <a:endParaRPr sz="1200" dirty="0"/>
              </a:p>
            </p:txBody>
          </p:sp>
        </p:grpSp>
        <p:sp>
          <p:nvSpPr>
            <p:cNvPr id="348" name="Google Shape;348;p20"/>
            <p:cNvSpPr/>
            <p:nvPr/>
          </p:nvSpPr>
          <p:spPr>
            <a:xfrm>
              <a:off x="1725113" y="2464098"/>
              <a:ext cx="679224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बोलते समय अटकता है – शब्दों को या छोटे-छोटे वाक्यों में बोलना </a:t>
              </a:r>
              <a:endParaRPr sz="1800" dirty="0">
                <a:solidFill>
                  <a:srgbClr val="595959"/>
                </a:solidFill>
                <a:latin typeface="Open Sans"/>
                <a:ea typeface="Open Sans"/>
                <a:cs typeface="Open Sans"/>
                <a:sym typeface="Open Sans"/>
              </a:endParaRPr>
            </a:p>
          </p:txBody>
        </p:sp>
        <p:grpSp>
          <p:nvGrpSpPr>
            <p:cNvPr id="349" name="Google Shape;349;p20"/>
            <p:cNvGrpSpPr/>
            <p:nvPr/>
          </p:nvGrpSpPr>
          <p:grpSpPr>
            <a:xfrm>
              <a:off x="1136198" y="2438452"/>
              <a:ext cx="399011" cy="365760"/>
              <a:chOff x="2016154" y="2285590"/>
              <a:chExt cx="399011" cy="365760"/>
            </a:xfrm>
          </p:grpSpPr>
          <p:sp>
            <p:nvSpPr>
              <p:cNvPr id="350" name="Google Shape;350;p20"/>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0"/>
              <p:cNvSpPr/>
              <p:nvPr/>
            </p:nvSpPr>
            <p:spPr>
              <a:xfrm>
                <a:off x="2041601" y="2314581"/>
                <a:ext cx="373564"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a:solidFill>
                      <a:schemeClr val="lt1"/>
                    </a:solidFill>
                    <a:latin typeface="Open Sans"/>
                    <a:ea typeface="Open Sans"/>
                    <a:cs typeface="Open Sans"/>
                    <a:sym typeface="Open Sans"/>
                  </a:rPr>
                  <a:t>11</a:t>
                </a:r>
                <a:endParaRPr sz="1200"/>
              </a:p>
            </p:txBody>
          </p:sp>
        </p:grpSp>
        <p:sp>
          <p:nvSpPr>
            <p:cNvPr id="352" name="Google Shape;352;p20"/>
            <p:cNvSpPr/>
            <p:nvPr/>
          </p:nvSpPr>
          <p:spPr>
            <a:xfrm>
              <a:off x="1733952" y="3045600"/>
              <a:ext cx="430278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वाक्य में शब्दों को उल्टा-सीधा कर देना </a:t>
              </a:r>
              <a:endParaRPr dirty="0"/>
            </a:p>
          </p:txBody>
        </p:sp>
        <p:grpSp>
          <p:nvGrpSpPr>
            <p:cNvPr id="353" name="Google Shape;353;p20"/>
            <p:cNvGrpSpPr/>
            <p:nvPr/>
          </p:nvGrpSpPr>
          <p:grpSpPr>
            <a:xfrm>
              <a:off x="1136197" y="3019954"/>
              <a:ext cx="383438" cy="365760"/>
              <a:chOff x="2007314" y="2285590"/>
              <a:chExt cx="383438" cy="365760"/>
            </a:xfrm>
          </p:grpSpPr>
          <p:sp>
            <p:nvSpPr>
              <p:cNvPr id="354" name="Google Shape;354;p20"/>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5" name="Google Shape;355;p20"/>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12</a:t>
                </a:r>
                <a:endParaRPr sz="1200" dirty="0"/>
              </a:p>
            </p:txBody>
          </p:sp>
        </p:grpSp>
        <p:sp>
          <p:nvSpPr>
            <p:cNvPr id="356" name="Google Shape;356;p20"/>
            <p:cNvSpPr/>
            <p:nvPr/>
          </p:nvSpPr>
          <p:spPr>
            <a:xfrm>
              <a:off x="1733952" y="3628674"/>
              <a:ext cx="885851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बात करते समय या कहानी सुनाते समय मूल बात को छोड़कर इधर-उधर की बातें </a:t>
              </a:r>
              <a:r>
                <a:rPr lang="hi-IN" sz="1800" cap="none" dirty="0">
                  <a:solidFill>
                    <a:srgbClr val="595959"/>
                  </a:solidFill>
                  <a:latin typeface="Open Sans"/>
                  <a:ea typeface="Open Sans"/>
                  <a:cs typeface="Open Sans"/>
                  <a:sym typeface="Open Sans"/>
                </a:rPr>
                <a:t>करना</a:t>
              </a:r>
              <a:endParaRPr sz="1800" dirty="0">
                <a:solidFill>
                  <a:srgbClr val="595959"/>
                </a:solidFill>
                <a:latin typeface="Open Sans"/>
                <a:ea typeface="Open Sans"/>
                <a:cs typeface="Open Sans"/>
                <a:sym typeface="Open Sans"/>
              </a:endParaRPr>
            </a:p>
          </p:txBody>
        </p:sp>
        <p:grpSp>
          <p:nvGrpSpPr>
            <p:cNvPr id="357" name="Google Shape;357;p20"/>
            <p:cNvGrpSpPr/>
            <p:nvPr/>
          </p:nvGrpSpPr>
          <p:grpSpPr>
            <a:xfrm>
              <a:off x="1136197" y="3603028"/>
              <a:ext cx="383438" cy="365760"/>
              <a:chOff x="2007314" y="2285590"/>
              <a:chExt cx="383438" cy="365760"/>
            </a:xfrm>
          </p:grpSpPr>
          <p:sp>
            <p:nvSpPr>
              <p:cNvPr id="358" name="Google Shape;358;p20"/>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9" name="Google Shape;359;p20"/>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13</a:t>
                </a:r>
                <a:endParaRPr sz="1200" dirty="0"/>
              </a:p>
            </p:txBody>
          </p:sp>
        </p:grpSp>
        <p:sp>
          <p:nvSpPr>
            <p:cNvPr id="360" name="Google Shape;360;p20"/>
            <p:cNvSpPr/>
            <p:nvPr/>
          </p:nvSpPr>
          <p:spPr>
            <a:xfrm>
              <a:off x="1733952" y="4164695"/>
              <a:ext cx="479009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कविता की लाइनें याद रखने में मुश्किल होना </a:t>
              </a:r>
              <a:endParaRPr sz="1800" dirty="0">
                <a:solidFill>
                  <a:srgbClr val="595959"/>
                </a:solidFill>
                <a:latin typeface="Open Sans"/>
                <a:ea typeface="Open Sans"/>
                <a:cs typeface="Open Sans"/>
                <a:sym typeface="Open Sans"/>
              </a:endParaRPr>
            </a:p>
          </p:txBody>
        </p:sp>
        <p:grpSp>
          <p:nvGrpSpPr>
            <p:cNvPr id="361" name="Google Shape;361;p20"/>
            <p:cNvGrpSpPr/>
            <p:nvPr/>
          </p:nvGrpSpPr>
          <p:grpSpPr>
            <a:xfrm>
              <a:off x="1136197" y="4139049"/>
              <a:ext cx="383438" cy="365760"/>
              <a:chOff x="2007314" y="2285590"/>
              <a:chExt cx="383438" cy="365760"/>
            </a:xfrm>
          </p:grpSpPr>
          <p:sp>
            <p:nvSpPr>
              <p:cNvPr id="362" name="Google Shape;362;p20"/>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3" name="Google Shape;363;p20"/>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14</a:t>
                </a:r>
                <a:endParaRPr sz="1200" dirty="0"/>
              </a:p>
            </p:txBody>
          </p:sp>
        </p:grpSp>
        <p:sp>
          <p:nvSpPr>
            <p:cNvPr id="364" name="Google Shape;364;p20"/>
            <p:cNvSpPr/>
            <p:nvPr/>
          </p:nvSpPr>
          <p:spPr>
            <a:xfrm>
              <a:off x="1733952" y="4676343"/>
              <a:ext cx="372249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20 तक की गिनती नहीं गिन पाना </a:t>
              </a:r>
              <a:endParaRPr sz="1800" dirty="0">
                <a:solidFill>
                  <a:srgbClr val="595959"/>
                </a:solidFill>
                <a:latin typeface="Open Sans"/>
                <a:ea typeface="Open Sans"/>
                <a:cs typeface="Open Sans"/>
                <a:sym typeface="Open Sans"/>
              </a:endParaRPr>
            </a:p>
          </p:txBody>
        </p:sp>
        <p:grpSp>
          <p:nvGrpSpPr>
            <p:cNvPr id="365" name="Google Shape;365;p20"/>
            <p:cNvGrpSpPr/>
            <p:nvPr/>
          </p:nvGrpSpPr>
          <p:grpSpPr>
            <a:xfrm>
              <a:off x="1136197" y="4650697"/>
              <a:ext cx="383438" cy="365760"/>
              <a:chOff x="2007314" y="2285590"/>
              <a:chExt cx="383438" cy="365760"/>
            </a:xfrm>
          </p:grpSpPr>
          <p:sp>
            <p:nvSpPr>
              <p:cNvPr id="366" name="Google Shape;366;p20"/>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7" name="Google Shape;367;p20"/>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15</a:t>
                </a:r>
                <a:endParaRPr sz="1200" dirty="0"/>
              </a:p>
            </p:txBody>
          </p:sp>
        </p:grpSp>
        <p:sp>
          <p:nvSpPr>
            <p:cNvPr id="368" name="Google Shape;368;p20"/>
            <p:cNvSpPr/>
            <p:nvPr/>
          </p:nvSpPr>
          <p:spPr>
            <a:xfrm>
              <a:off x="1733952" y="5179954"/>
              <a:ext cx="38459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रंगों के नाम को लेकर भ्रमित रहना </a:t>
              </a:r>
              <a:endParaRPr sz="1800" dirty="0">
                <a:solidFill>
                  <a:srgbClr val="595959"/>
                </a:solidFill>
                <a:latin typeface="Open Sans"/>
                <a:ea typeface="Open Sans"/>
                <a:cs typeface="Open Sans"/>
                <a:sym typeface="Open Sans"/>
              </a:endParaRPr>
            </a:p>
          </p:txBody>
        </p:sp>
        <p:grpSp>
          <p:nvGrpSpPr>
            <p:cNvPr id="369" name="Google Shape;369;p20"/>
            <p:cNvGrpSpPr/>
            <p:nvPr/>
          </p:nvGrpSpPr>
          <p:grpSpPr>
            <a:xfrm>
              <a:off x="1136197" y="5181740"/>
              <a:ext cx="383438" cy="365760"/>
              <a:chOff x="2007314" y="2285590"/>
              <a:chExt cx="383438" cy="365760"/>
            </a:xfrm>
          </p:grpSpPr>
          <p:sp>
            <p:nvSpPr>
              <p:cNvPr id="370" name="Google Shape;370;p20"/>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1" name="Google Shape;371;p20"/>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16</a:t>
                </a:r>
                <a:endParaRPr sz="1200" dirty="0"/>
              </a:p>
            </p:txBody>
          </p:sp>
        </p:grpSp>
        <p:sp>
          <p:nvSpPr>
            <p:cNvPr id="372" name="Google Shape;372;p20"/>
            <p:cNvSpPr/>
            <p:nvPr/>
          </p:nvSpPr>
          <p:spPr>
            <a:xfrm>
              <a:off x="1733952" y="5703524"/>
              <a:ext cx="351089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दिन में सपने देखते रहना </a:t>
              </a:r>
              <a:endParaRPr sz="1800" dirty="0">
                <a:solidFill>
                  <a:srgbClr val="595959"/>
                </a:solidFill>
                <a:latin typeface="Open Sans"/>
                <a:ea typeface="Open Sans"/>
                <a:cs typeface="Open Sans"/>
                <a:sym typeface="Open Sans"/>
              </a:endParaRPr>
            </a:p>
          </p:txBody>
        </p:sp>
        <p:grpSp>
          <p:nvGrpSpPr>
            <p:cNvPr id="373" name="Google Shape;373;p20"/>
            <p:cNvGrpSpPr/>
            <p:nvPr/>
          </p:nvGrpSpPr>
          <p:grpSpPr>
            <a:xfrm>
              <a:off x="1136197" y="5705310"/>
              <a:ext cx="383438" cy="365760"/>
              <a:chOff x="2007314" y="2285590"/>
              <a:chExt cx="383438" cy="365760"/>
            </a:xfrm>
          </p:grpSpPr>
          <p:sp>
            <p:nvSpPr>
              <p:cNvPr id="374" name="Google Shape;374;p20"/>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
            <p:nvSpPr>
              <p:cNvPr id="375" name="Google Shape;375;p20"/>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17</a:t>
                </a:r>
                <a:endParaRPr sz="1200" dirty="0"/>
              </a:p>
            </p:txBody>
          </p:sp>
        </p:grpSp>
        <p:sp>
          <p:nvSpPr>
            <p:cNvPr id="376" name="Google Shape;376;p20"/>
            <p:cNvSpPr/>
            <p:nvPr/>
          </p:nvSpPr>
          <p:spPr>
            <a:xfrm>
              <a:off x="1735523" y="6214141"/>
              <a:ext cx="374814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निर्देशों को मानने में आलस करना </a:t>
              </a:r>
              <a:endParaRPr sz="1800" dirty="0">
                <a:solidFill>
                  <a:srgbClr val="595959"/>
                </a:solidFill>
                <a:latin typeface="Open Sans"/>
                <a:ea typeface="Open Sans"/>
                <a:cs typeface="Open Sans"/>
                <a:sym typeface="Open Sans"/>
              </a:endParaRPr>
            </a:p>
          </p:txBody>
        </p:sp>
        <p:grpSp>
          <p:nvGrpSpPr>
            <p:cNvPr id="377" name="Google Shape;377;p20"/>
            <p:cNvGrpSpPr/>
            <p:nvPr/>
          </p:nvGrpSpPr>
          <p:grpSpPr>
            <a:xfrm>
              <a:off x="1137768" y="6215927"/>
              <a:ext cx="383438" cy="365760"/>
              <a:chOff x="2007314" y="2285590"/>
              <a:chExt cx="383438" cy="365760"/>
            </a:xfrm>
          </p:grpSpPr>
          <p:sp>
            <p:nvSpPr>
              <p:cNvPr id="378" name="Google Shape;378;p20"/>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
            <p:nvSpPr>
              <p:cNvPr id="379" name="Google Shape;379;p20"/>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18</a:t>
                </a:r>
                <a:endParaRPr sz="1200" dirty="0"/>
              </a:p>
            </p:txBody>
          </p:sp>
        </p:grpSp>
        <p:sp>
          <p:nvSpPr>
            <p:cNvPr id="380" name="Google Shape;380;p20"/>
            <p:cNvSpPr txBox="1"/>
            <p:nvPr/>
          </p:nvSpPr>
          <p:spPr>
            <a:xfrm>
              <a:off x="948129" y="1234492"/>
              <a:ext cx="11151834" cy="6081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i="1" dirty="0">
                  <a:solidFill>
                    <a:schemeClr val="dk1"/>
                  </a:solidFill>
                  <a:latin typeface="Calibri"/>
                  <a:ea typeface="Calibri"/>
                  <a:cs typeface="Calibri"/>
                  <a:sym typeface="Calibri"/>
                </a:rPr>
                <a:t>शारीरिक कौशल का देर से आना, भाषा संबंधी परेशानियाँ, अनुभव होने में परेशानी और खराब सामाजिक कौशल कुछ ऐसे प्रारम्भिक लक्षण हैं जो सीखने में होने वाली परेशानियों की संभावना को बताते हैं</a:t>
              </a:r>
              <a:endParaRPr sz="1800" i="1"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i="1" dirty="0">
                <a:solidFill>
                  <a:schemeClr val="dk1"/>
                </a:solidFill>
                <a:latin typeface="Calibri"/>
                <a:ea typeface="Calibri"/>
                <a:cs typeface="Calibri"/>
                <a:sym typeface="Calibri"/>
              </a:endParaRPr>
            </a:p>
          </p:txBody>
        </p:sp>
        <p:pic>
          <p:nvPicPr>
            <p:cNvPr id="381" name="Google Shape;381;p20" descr="ND Logo + Tag.jpg"/>
            <p:cNvPicPr preferRelativeResize="0"/>
            <p:nvPr/>
          </p:nvPicPr>
          <p:blipFill rotWithShape="1">
            <a:blip r:embed="rId3">
              <a:alphaModFix/>
            </a:blip>
            <a:srcRect/>
            <a:stretch/>
          </p:blipFill>
          <p:spPr>
            <a:xfrm>
              <a:off x="10487526" y="6083969"/>
              <a:ext cx="1219200" cy="537183"/>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pSp>
        <p:nvGrpSpPr>
          <p:cNvPr id="386" name="Google Shape;386;p21"/>
          <p:cNvGrpSpPr/>
          <p:nvPr/>
        </p:nvGrpSpPr>
        <p:grpSpPr>
          <a:xfrm>
            <a:off x="395712" y="0"/>
            <a:ext cx="11253550" cy="6565878"/>
            <a:chOff x="780570" y="-6349"/>
            <a:chExt cx="11253550" cy="6565878"/>
          </a:xfrm>
        </p:grpSpPr>
        <p:grpSp>
          <p:nvGrpSpPr>
            <p:cNvPr id="387" name="Google Shape;387;p21"/>
            <p:cNvGrpSpPr/>
            <p:nvPr/>
          </p:nvGrpSpPr>
          <p:grpSpPr>
            <a:xfrm>
              <a:off x="2085974" y="-6349"/>
              <a:ext cx="9746362" cy="1202154"/>
              <a:chOff x="2336800" y="-6350"/>
              <a:chExt cx="7495821" cy="1374775"/>
            </a:xfrm>
          </p:grpSpPr>
          <p:sp>
            <p:nvSpPr>
              <p:cNvPr id="388" name="Google Shape;388;p21"/>
              <p:cNvSpPr/>
              <p:nvPr/>
            </p:nvSpPr>
            <p:spPr>
              <a:xfrm>
                <a:off x="2336800" y="1"/>
                <a:ext cx="7495821" cy="1282700"/>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3EDCFC"/>
                  </a:gs>
                  <a:gs pos="63000">
                    <a:srgbClr val="01A0D9"/>
                  </a:gs>
                  <a:gs pos="100000">
                    <a:srgbClr val="01A0D9"/>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21"/>
              <p:cNvSpPr/>
              <p:nvPr/>
            </p:nvSpPr>
            <p:spPr>
              <a:xfrm>
                <a:off x="2798763" y="-6350"/>
                <a:ext cx="1447800" cy="1282700"/>
              </a:xfrm>
              <a:custGeom>
                <a:avLst/>
                <a:gdLst/>
                <a:ahLst/>
                <a:cxnLst/>
                <a:rect l="l" t="t" r="r" b="b"/>
                <a:pathLst>
                  <a:path w="492" h="434" extrusionOk="0">
                    <a:moveTo>
                      <a:pt x="492" y="434"/>
                    </a:moveTo>
                    <a:cubicBezTo>
                      <a:pt x="438" y="414"/>
                      <a:pt x="391" y="378"/>
                      <a:pt x="360" y="330"/>
                    </a:cubicBezTo>
                    <a:cubicBezTo>
                      <a:pt x="320" y="267"/>
                      <a:pt x="270" y="207"/>
                      <a:pt x="217" y="139"/>
                    </a:cubicBezTo>
                    <a:cubicBezTo>
                      <a:pt x="193" y="108"/>
                      <a:pt x="169" y="82"/>
                      <a:pt x="132" y="56"/>
                    </a:cubicBezTo>
                    <a:cubicBezTo>
                      <a:pt x="106" y="38"/>
                      <a:pt x="71" y="22"/>
                      <a:pt x="41" y="11"/>
                    </a:cubicBezTo>
                    <a:cubicBezTo>
                      <a:pt x="30" y="7"/>
                      <a:pt x="15" y="4"/>
                      <a:pt x="0" y="2"/>
                    </a:cubicBezTo>
                    <a:cubicBezTo>
                      <a:pt x="70" y="0"/>
                      <a:pt x="119" y="7"/>
                      <a:pt x="151" y="22"/>
                    </a:cubicBezTo>
                    <a:cubicBezTo>
                      <a:pt x="179" y="36"/>
                      <a:pt x="213" y="55"/>
                      <a:pt x="237" y="74"/>
                    </a:cubicBezTo>
                    <a:cubicBezTo>
                      <a:pt x="271" y="103"/>
                      <a:pt x="293" y="131"/>
                      <a:pt x="314" y="164"/>
                    </a:cubicBezTo>
                    <a:cubicBezTo>
                      <a:pt x="361" y="236"/>
                      <a:pt x="405" y="300"/>
                      <a:pt x="439" y="365"/>
                    </a:cubicBezTo>
                    <a:cubicBezTo>
                      <a:pt x="453" y="391"/>
                      <a:pt x="471" y="414"/>
                      <a:pt x="492" y="434"/>
                    </a:cubicBezTo>
                    <a:close/>
                  </a:path>
                </a:pathLst>
              </a:custGeom>
              <a:solidFill>
                <a:schemeClr val="lt1"/>
              </a:solidFill>
              <a:ln>
                <a:noFill/>
              </a:ln>
              <a:effectLst>
                <a:outerShdw blurRad="1397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21"/>
              <p:cNvSpPr/>
              <p:nvPr/>
            </p:nvSpPr>
            <p:spPr>
              <a:xfrm>
                <a:off x="8074442" y="1709"/>
                <a:ext cx="1447800" cy="1276351"/>
              </a:xfrm>
              <a:custGeom>
                <a:avLst/>
                <a:gdLst/>
                <a:ahLst/>
                <a:cxnLst/>
                <a:rect l="l" t="t" r="r" b="b"/>
                <a:pathLst>
                  <a:path w="492" h="432" extrusionOk="0">
                    <a:moveTo>
                      <a:pt x="0" y="432"/>
                    </a:moveTo>
                    <a:cubicBezTo>
                      <a:pt x="54" y="412"/>
                      <a:pt x="101" y="376"/>
                      <a:pt x="132" y="328"/>
                    </a:cubicBezTo>
                    <a:cubicBezTo>
                      <a:pt x="171" y="265"/>
                      <a:pt x="221" y="205"/>
                      <a:pt x="275" y="137"/>
                    </a:cubicBezTo>
                    <a:cubicBezTo>
                      <a:pt x="299" y="106"/>
                      <a:pt x="323" y="80"/>
                      <a:pt x="360" y="54"/>
                    </a:cubicBezTo>
                    <a:cubicBezTo>
                      <a:pt x="385" y="36"/>
                      <a:pt x="421" y="20"/>
                      <a:pt x="450" y="9"/>
                    </a:cubicBezTo>
                    <a:cubicBezTo>
                      <a:pt x="462" y="5"/>
                      <a:pt x="476" y="2"/>
                      <a:pt x="492" y="0"/>
                    </a:cubicBezTo>
                    <a:cubicBezTo>
                      <a:pt x="428" y="0"/>
                      <a:pt x="373" y="5"/>
                      <a:pt x="341" y="20"/>
                    </a:cubicBezTo>
                    <a:cubicBezTo>
                      <a:pt x="313" y="34"/>
                      <a:pt x="279" y="53"/>
                      <a:pt x="255" y="72"/>
                    </a:cubicBezTo>
                    <a:cubicBezTo>
                      <a:pt x="221" y="101"/>
                      <a:pt x="199" y="129"/>
                      <a:pt x="178" y="162"/>
                    </a:cubicBezTo>
                    <a:cubicBezTo>
                      <a:pt x="131" y="234"/>
                      <a:pt x="86" y="298"/>
                      <a:pt x="52" y="363"/>
                    </a:cubicBezTo>
                    <a:cubicBezTo>
                      <a:pt x="39" y="389"/>
                      <a:pt x="21" y="412"/>
                      <a:pt x="0" y="432"/>
                    </a:cubicBezTo>
                    <a:close/>
                  </a:path>
                </a:pathLst>
              </a:custGeom>
              <a:solidFill>
                <a:schemeClr val="lt1"/>
              </a:solidFill>
              <a:ln>
                <a:noFill/>
              </a:ln>
              <a:effectLst>
                <a:outerShdw blurRad="152400" dist="38100" dir="2700000" algn="tl" rotWithShape="0">
                  <a:srgbClr val="000000">
                    <a:alpha val="1372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21"/>
              <p:cNvSpPr/>
              <p:nvPr/>
            </p:nvSpPr>
            <p:spPr>
              <a:xfrm>
                <a:off x="2819401" y="0"/>
                <a:ext cx="6565900" cy="1368425"/>
              </a:xfrm>
              <a:custGeom>
                <a:avLst/>
                <a:gdLst/>
                <a:ahLst/>
                <a:cxnLst/>
                <a:rect l="l" t="t" r="r" b="b"/>
                <a:pathLst>
                  <a:path w="2232" h="463" extrusionOk="0">
                    <a:moveTo>
                      <a:pt x="2232" y="0"/>
                    </a:moveTo>
                    <a:cubicBezTo>
                      <a:pt x="2232" y="0"/>
                      <a:pt x="2142" y="0"/>
                      <a:pt x="2103" y="19"/>
                    </a:cubicBezTo>
                    <a:cubicBezTo>
                      <a:pt x="2077" y="31"/>
                      <a:pt x="2047" y="48"/>
                      <a:pt x="2025" y="67"/>
                    </a:cubicBezTo>
                    <a:cubicBezTo>
                      <a:pt x="1994" y="93"/>
                      <a:pt x="1974" y="119"/>
                      <a:pt x="1955" y="149"/>
                    </a:cubicBezTo>
                    <a:cubicBezTo>
                      <a:pt x="1913" y="216"/>
                      <a:pt x="1872" y="274"/>
                      <a:pt x="1842" y="334"/>
                    </a:cubicBezTo>
                    <a:cubicBezTo>
                      <a:pt x="1802" y="413"/>
                      <a:pt x="1718" y="463"/>
                      <a:pt x="1626" y="463"/>
                    </a:cubicBezTo>
                    <a:cubicBezTo>
                      <a:pt x="606" y="463"/>
                      <a:pt x="606" y="463"/>
                      <a:pt x="606" y="463"/>
                    </a:cubicBezTo>
                    <a:cubicBezTo>
                      <a:pt x="514" y="463"/>
                      <a:pt x="430" y="413"/>
                      <a:pt x="390" y="334"/>
                    </a:cubicBezTo>
                    <a:cubicBezTo>
                      <a:pt x="360" y="274"/>
                      <a:pt x="319" y="216"/>
                      <a:pt x="277" y="149"/>
                    </a:cubicBezTo>
                    <a:cubicBezTo>
                      <a:pt x="258" y="119"/>
                      <a:pt x="238" y="93"/>
                      <a:pt x="207" y="67"/>
                    </a:cubicBezTo>
                    <a:cubicBezTo>
                      <a:pt x="185" y="48"/>
                      <a:pt x="155" y="31"/>
                      <a:pt x="129" y="19"/>
                    </a:cubicBezTo>
                    <a:cubicBezTo>
                      <a:pt x="90" y="0"/>
                      <a:pt x="0" y="0"/>
                      <a:pt x="0" y="0"/>
                    </a:cubicBezTo>
                  </a:path>
                </a:pathLst>
              </a:custGeom>
              <a:gradFill>
                <a:gsLst>
                  <a:gs pos="0">
                    <a:srgbClr val="01A0D9"/>
                  </a:gs>
                  <a:gs pos="100000">
                    <a:srgbClr val="3EDCFC"/>
                  </a:gs>
                </a:gsLst>
                <a:lin ang="4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92" name="Google Shape;392;p21"/>
            <p:cNvSpPr/>
            <p:nvPr/>
          </p:nvSpPr>
          <p:spPr>
            <a:xfrm>
              <a:off x="2847736" y="64679"/>
              <a:ext cx="8492005" cy="7078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dirty="0">
                  <a:solidFill>
                    <a:schemeClr val="lt1"/>
                  </a:solidFill>
                  <a:latin typeface="Impact"/>
                  <a:ea typeface="Impact"/>
                  <a:cs typeface="Impact"/>
                  <a:sym typeface="Impact"/>
                </a:rPr>
                <a:t>उस बच्चे को एसएलडी का जोखिम हो सकता है जो </a:t>
              </a:r>
              <a:endParaRPr lang="hi-IN" sz="2800" dirty="0"/>
            </a:p>
            <a:p>
              <a:pPr marL="0" marR="0" lvl="0" indent="0" algn="ctr" rtl="0">
                <a:spcBef>
                  <a:spcPts val="0"/>
                </a:spcBef>
                <a:spcAft>
                  <a:spcPts val="0"/>
                </a:spcAft>
                <a:buNone/>
              </a:pPr>
              <a:r>
                <a:rPr lang="hi-IN" sz="2000" cap="none" dirty="0">
                  <a:solidFill>
                    <a:schemeClr val="lt1"/>
                  </a:solidFill>
                  <a:latin typeface="Impact"/>
                  <a:ea typeface="Impact"/>
                  <a:cs typeface="Impact"/>
                  <a:sym typeface="Impact"/>
                </a:rPr>
                <a:t>5 वर्ष से कम आयु का हो</a:t>
              </a:r>
              <a:endParaRPr sz="2000" cap="none" dirty="0">
                <a:solidFill>
                  <a:schemeClr val="lt1"/>
                </a:solidFill>
                <a:latin typeface="Impact"/>
                <a:ea typeface="Impact"/>
                <a:cs typeface="Impact"/>
                <a:sym typeface="Impact"/>
              </a:endParaRPr>
            </a:p>
          </p:txBody>
        </p:sp>
        <p:sp>
          <p:nvSpPr>
            <p:cNvPr id="393" name="Google Shape;393;p21"/>
            <p:cNvSpPr/>
            <p:nvPr/>
          </p:nvSpPr>
          <p:spPr>
            <a:xfrm>
              <a:off x="1676987" y="2145985"/>
              <a:ext cx="901760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cap="none">
                  <a:solidFill>
                    <a:srgbClr val="595959"/>
                  </a:solidFill>
                  <a:latin typeface="Open Sans"/>
                  <a:ea typeface="Open Sans"/>
                  <a:cs typeface="Open Sans"/>
                  <a:sym typeface="Open Sans"/>
                </a:rPr>
                <a:t>शारीरिक गतिविधियों में अधिकता </a:t>
              </a:r>
              <a:endParaRPr sz="1800" cap="none">
                <a:solidFill>
                  <a:srgbClr val="595959"/>
                </a:solidFill>
                <a:latin typeface="Open Sans"/>
                <a:ea typeface="Open Sans"/>
                <a:cs typeface="Open Sans"/>
                <a:sym typeface="Open Sans"/>
              </a:endParaRPr>
            </a:p>
          </p:txBody>
        </p:sp>
        <p:grpSp>
          <p:nvGrpSpPr>
            <p:cNvPr id="394" name="Google Shape;394;p21"/>
            <p:cNvGrpSpPr/>
            <p:nvPr/>
          </p:nvGrpSpPr>
          <p:grpSpPr>
            <a:xfrm>
              <a:off x="1079232" y="2120339"/>
              <a:ext cx="383438" cy="365760"/>
              <a:chOff x="2007314" y="2285590"/>
              <a:chExt cx="383438" cy="365760"/>
            </a:xfrm>
          </p:grpSpPr>
          <p:sp>
            <p:nvSpPr>
              <p:cNvPr id="395" name="Google Shape;395;p21"/>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21"/>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19</a:t>
                </a:r>
                <a:endParaRPr sz="1200" dirty="0"/>
              </a:p>
            </p:txBody>
          </p:sp>
        </p:grpSp>
        <p:sp>
          <p:nvSpPr>
            <p:cNvPr id="397" name="Google Shape;397;p21"/>
            <p:cNvSpPr/>
            <p:nvPr/>
          </p:nvSpPr>
          <p:spPr>
            <a:xfrm>
              <a:off x="1676987" y="2728793"/>
              <a:ext cx="477406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dirty="0">
                  <a:solidFill>
                    <a:srgbClr val="595959"/>
                  </a:solidFill>
                  <a:latin typeface="Open Sans"/>
                  <a:ea typeface="Open Sans"/>
                  <a:cs typeface="Open Sans"/>
                  <a:sym typeface="Open Sans"/>
                </a:rPr>
                <a:t>लंबे समय तक स्थिर बैठने में कठिनाई होना</a:t>
              </a:r>
              <a:endParaRPr sz="1800" dirty="0">
                <a:solidFill>
                  <a:srgbClr val="595959"/>
                </a:solidFill>
                <a:latin typeface="Open Sans"/>
                <a:ea typeface="Open Sans"/>
                <a:cs typeface="Open Sans"/>
                <a:sym typeface="Open Sans"/>
              </a:endParaRPr>
            </a:p>
          </p:txBody>
        </p:sp>
        <p:grpSp>
          <p:nvGrpSpPr>
            <p:cNvPr id="398" name="Google Shape;398;p21"/>
            <p:cNvGrpSpPr/>
            <p:nvPr/>
          </p:nvGrpSpPr>
          <p:grpSpPr>
            <a:xfrm>
              <a:off x="1079232" y="2703147"/>
              <a:ext cx="383438" cy="365760"/>
              <a:chOff x="2007314" y="2285590"/>
              <a:chExt cx="383438" cy="365760"/>
            </a:xfrm>
          </p:grpSpPr>
          <p:sp>
            <p:nvSpPr>
              <p:cNvPr id="399" name="Google Shape;399;p21"/>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1"/>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20</a:t>
                </a:r>
                <a:endParaRPr sz="1200" dirty="0"/>
              </a:p>
            </p:txBody>
          </p:sp>
        </p:grpSp>
        <p:sp>
          <p:nvSpPr>
            <p:cNvPr id="401" name="Google Shape;401;p21"/>
            <p:cNvSpPr/>
            <p:nvPr/>
          </p:nvSpPr>
          <p:spPr>
            <a:xfrm>
              <a:off x="1685826" y="3310295"/>
              <a:ext cx="370967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rgbClr val="595959"/>
                  </a:solidFill>
                  <a:latin typeface="Open Sans"/>
                  <a:ea typeface="Open Sans"/>
                  <a:cs typeface="Open Sans"/>
                  <a:sym typeface="Open Sans"/>
                </a:rPr>
                <a:t>चीजों के संबंध में हमेशा बेचेन रहना </a:t>
              </a:r>
              <a:endParaRPr sz="1800">
                <a:solidFill>
                  <a:srgbClr val="595959"/>
                </a:solidFill>
                <a:latin typeface="Open Sans"/>
                <a:ea typeface="Open Sans"/>
                <a:cs typeface="Open Sans"/>
                <a:sym typeface="Open Sans"/>
              </a:endParaRPr>
            </a:p>
          </p:txBody>
        </p:sp>
        <p:grpSp>
          <p:nvGrpSpPr>
            <p:cNvPr id="402" name="Google Shape;402;p21"/>
            <p:cNvGrpSpPr/>
            <p:nvPr/>
          </p:nvGrpSpPr>
          <p:grpSpPr>
            <a:xfrm>
              <a:off x="1088071" y="3284649"/>
              <a:ext cx="383438" cy="365760"/>
              <a:chOff x="2007314" y="2285590"/>
              <a:chExt cx="383438" cy="365760"/>
            </a:xfrm>
          </p:grpSpPr>
          <p:sp>
            <p:nvSpPr>
              <p:cNvPr id="403" name="Google Shape;403;p21"/>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04" name="Google Shape;404;p21"/>
              <p:cNvSpPr/>
              <p:nvPr/>
            </p:nvSpPr>
            <p:spPr>
              <a:xfrm>
                <a:off x="2007314" y="2314583"/>
                <a:ext cx="383438" cy="2334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21</a:t>
                </a:r>
                <a:endParaRPr sz="1200" dirty="0"/>
              </a:p>
            </p:txBody>
          </p:sp>
        </p:grpSp>
        <p:sp>
          <p:nvSpPr>
            <p:cNvPr id="405" name="Google Shape;405;p21"/>
            <p:cNvSpPr/>
            <p:nvPr/>
          </p:nvSpPr>
          <p:spPr>
            <a:xfrm>
              <a:off x="1685826" y="3893369"/>
              <a:ext cx="75264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rgbClr val="595959"/>
                  </a:solidFill>
                  <a:latin typeface="Open Sans"/>
                  <a:ea typeface="Open Sans"/>
                  <a:cs typeface="Open Sans"/>
                  <a:sym typeface="Open Sans"/>
                </a:rPr>
                <a:t>एकाग्र होकर बैठने में कठिनाई और किसी बात में ध्यान देने में भी मुश्किल  </a:t>
              </a:r>
              <a:endParaRPr sz="1800">
                <a:solidFill>
                  <a:srgbClr val="595959"/>
                </a:solidFill>
                <a:latin typeface="Open Sans"/>
                <a:ea typeface="Open Sans"/>
                <a:cs typeface="Open Sans"/>
                <a:sym typeface="Open Sans"/>
              </a:endParaRPr>
            </a:p>
          </p:txBody>
        </p:sp>
        <p:grpSp>
          <p:nvGrpSpPr>
            <p:cNvPr id="406" name="Google Shape;406;p21"/>
            <p:cNvGrpSpPr/>
            <p:nvPr/>
          </p:nvGrpSpPr>
          <p:grpSpPr>
            <a:xfrm>
              <a:off x="1088071" y="3867723"/>
              <a:ext cx="383438" cy="365760"/>
              <a:chOff x="2007314" y="2285590"/>
              <a:chExt cx="383438" cy="365760"/>
            </a:xfrm>
          </p:grpSpPr>
          <p:sp>
            <p:nvSpPr>
              <p:cNvPr id="407" name="Google Shape;407;p21"/>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21"/>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22</a:t>
                </a:r>
                <a:endParaRPr sz="1200" dirty="0"/>
              </a:p>
            </p:txBody>
          </p:sp>
        </p:grpSp>
        <p:sp>
          <p:nvSpPr>
            <p:cNvPr id="409" name="Google Shape;409;p21"/>
            <p:cNvSpPr/>
            <p:nvPr/>
          </p:nvSpPr>
          <p:spPr>
            <a:xfrm>
              <a:off x="1685826" y="4429390"/>
              <a:ext cx="358463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800">
                  <a:solidFill>
                    <a:srgbClr val="595959"/>
                  </a:solidFill>
                  <a:latin typeface="Open Sans"/>
                  <a:ea typeface="Open Sans"/>
                  <a:cs typeface="Open Sans"/>
                  <a:sym typeface="Open Sans"/>
                </a:rPr>
                <a:t>अक्सर अपनी चीजों को खोते रहना </a:t>
              </a:r>
              <a:endParaRPr sz="1800">
                <a:solidFill>
                  <a:srgbClr val="595959"/>
                </a:solidFill>
                <a:latin typeface="Open Sans"/>
                <a:ea typeface="Open Sans"/>
                <a:cs typeface="Open Sans"/>
                <a:sym typeface="Open Sans"/>
              </a:endParaRPr>
            </a:p>
          </p:txBody>
        </p:sp>
        <p:grpSp>
          <p:nvGrpSpPr>
            <p:cNvPr id="410" name="Google Shape;410;p21"/>
            <p:cNvGrpSpPr/>
            <p:nvPr/>
          </p:nvGrpSpPr>
          <p:grpSpPr>
            <a:xfrm>
              <a:off x="1088071" y="4403744"/>
              <a:ext cx="383438" cy="365760"/>
              <a:chOff x="2007314" y="2285590"/>
              <a:chExt cx="383438" cy="365760"/>
            </a:xfrm>
          </p:grpSpPr>
          <p:sp>
            <p:nvSpPr>
              <p:cNvPr id="411" name="Google Shape;411;p21"/>
              <p:cNvSpPr/>
              <p:nvPr/>
            </p:nvSpPr>
            <p:spPr>
              <a:xfrm rot="10800000">
                <a:off x="2016154" y="2285590"/>
                <a:ext cx="365760" cy="365760"/>
              </a:xfrm>
              <a:prstGeom prst="ellipse">
                <a:avLst/>
              </a:prstGeom>
              <a:gradFill>
                <a:gsLst>
                  <a:gs pos="0">
                    <a:srgbClr val="09DCFF"/>
                  </a:gs>
                  <a:gs pos="100000">
                    <a:srgbClr val="007FD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21"/>
              <p:cNvSpPr/>
              <p:nvPr/>
            </p:nvSpPr>
            <p:spPr>
              <a:xfrm>
                <a:off x="2007314" y="2314582"/>
                <a:ext cx="3834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1200" b="1" cap="none" dirty="0">
                    <a:solidFill>
                      <a:schemeClr val="lt1"/>
                    </a:solidFill>
                    <a:latin typeface="Open Sans"/>
                    <a:ea typeface="Open Sans"/>
                    <a:cs typeface="Open Sans"/>
                    <a:sym typeface="Open Sans"/>
                  </a:rPr>
                  <a:t>23</a:t>
                </a:r>
                <a:endParaRPr sz="1200" dirty="0"/>
              </a:p>
            </p:txBody>
          </p:sp>
        </p:grpSp>
        <p:sp>
          <p:nvSpPr>
            <p:cNvPr id="413" name="Google Shape;413;p21"/>
            <p:cNvSpPr txBox="1"/>
            <p:nvPr/>
          </p:nvSpPr>
          <p:spPr>
            <a:xfrm>
              <a:off x="894396" y="1335217"/>
              <a:ext cx="1062026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i="1">
                  <a:solidFill>
                    <a:schemeClr val="dk1"/>
                  </a:solidFill>
                  <a:latin typeface="Calibri"/>
                  <a:ea typeface="Calibri"/>
                  <a:cs typeface="Calibri"/>
                  <a:sym typeface="Calibri"/>
                </a:rPr>
                <a:t>शारीरिक कौशल का देर से आना, भाषा संबंधी परेशानियाँ, अनुभव होने में परेशानी और खराब सामाजिक कौशल कुछ ऐसे प्रारम्भिक लक्षण हैं जो सीखने में होने वाली परेशानियों की संभावना को बताते हैं</a:t>
              </a:r>
              <a:endParaRPr sz="1800" i="1">
                <a:solidFill>
                  <a:schemeClr val="dk1"/>
                </a:solidFill>
                <a:latin typeface="Calibri"/>
                <a:ea typeface="Calibri"/>
                <a:cs typeface="Calibri"/>
                <a:sym typeface="Calibri"/>
              </a:endParaRPr>
            </a:p>
          </p:txBody>
        </p:sp>
        <p:sp>
          <p:nvSpPr>
            <p:cNvPr id="414" name="Google Shape;414;p21"/>
            <p:cNvSpPr txBox="1"/>
            <p:nvPr/>
          </p:nvSpPr>
          <p:spPr>
            <a:xfrm>
              <a:off x="780570" y="4849960"/>
              <a:ext cx="10926156" cy="1709569"/>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1800" dirty="0">
                  <a:solidFill>
                    <a:schemeClr val="tx1">
                      <a:lumMod val="65000"/>
                      <a:lumOff val="35000"/>
                    </a:schemeClr>
                  </a:solidFill>
                  <a:latin typeface="Calibri"/>
                  <a:ea typeface="Calibri"/>
                  <a:cs typeface="Calibri"/>
                  <a:sym typeface="Calibri"/>
                </a:rPr>
                <a:t>एस एल डी से प्रभावित हर बच्चे में ये सभी लक्षण हों, यह ज़रूरी नहीं है, फिर भी प्रत्येक बच्चे में एक से अधिक का लक्षणों का समूह तो हो ही सकता है। </a:t>
              </a:r>
              <a:endParaRPr dirty="0">
                <a:solidFill>
                  <a:schemeClr val="tx1">
                    <a:lumMod val="65000"/>
                    <a:lumOff val="35000"/>
                  </a:schemeClr>
                </a:solidFill>
              </a:endParaRPr>
            </a:p>
            <a:p>
              <a:pPr marL="0" marR="0" lvl="0" indent="0" algn="ctr" rtl="0">
                <a:spcBef>
                  <a:spcPts val="0"/>
                </a:spcBef>
                <a:spcAft>
                  <a:spcPts val="0"/>
                </a:spcAft>
                <a:buNone/>
              </a:pPr>
              <a:r>
                <a:rPr lang="hi-IN" sz="1800" dirty="0">
                  <a:solidFill>
                    <a:schemeClr val="tx1">
                      <a:lumMod val="65000"/>
                      <a:lumOff val="35000"/>
                    </a:schemeClr>
                  </a:solidFill>
                  <a:latin typeface="Calibri"/>
                  <a:ea typeface="Calibri"/>
                  <a:cs typeface="Calibri"/>
                  <a:sym typeface="Calibri"/>
                </a:rPr>
                <a:t>स्कूल में सबसे पहले तीन आधारभूत कौशल रीडिंग</a:t>
              </a:r>
              <a:r>
                <a:rPr lang="en-US" sz="1800" dirty="0">
                  <a:solidFill>
                    <a:schemeClr val="tx1">
                      <a:lumMod val="65000"/>
                      <a:lumOff val="35000"/>
                    </a:schemeClr>
                  </a:solidFill>
                  <a:latin typeface="Calibri"/>
                  <a:ea typeface="Calibri"/>
                  <a:cs typeface="Calibri"/>
                  <a:sym typeface="Calibri"/>
                </a:rPr>
                <a:t>(</a:t>
              </a:r>
              <a:r>
                <a:rPr kumimoji="0" lang="hi-IN" altLang="en-US" sz="1800" i="0" u="none" strike="noStrike" cap="none" normalizeH="0" baseline="0" dirty="0">
                  <a:ln>
                    <a:noFill/>
                  </a:ln>
                  <a:solidFill>
                    <a:schemeClr val="tx1">
                      <a:lumMod val="65000"/>
                      <a:lumOff val="35000"/>
                    </a:schemeClr>
                  </a:solidFill>
                  <a:effectLst/>
                  <a:latin typeface="Google Sans"/>
                  <a:cs typeface="Mangal" panose="02040503050203030202" pitchFamily="18" charset="0"/>
                </a:rPr>
                <a:t>पढ़ना</a:t>
              </a:r>
              <a:r>
                <a:rPr lang="en-US" sz="1800" dirty="0">
                  <a:solidFill>
                    <a:schemeClr val="tx1">
                      <a:lumMod val="65000"/>
                      <a:lumOff val="35000"/>
                    </a:schemeClr>
                  </a:solidFill>
                  <a:latin typeface="Calibri"/>
                  <a:ea typeface="Calibri"/>
                  <a:cs typeface="Calibri"/>
                  <a:sym typeface="Calibri"/>
                </a:rPr>
                <a:t>)</a:t>
              </a:r>
              <a:r>
                <a:rPr lang="hi-IN" sz="1800" dirty="0">
                  <a:solidFill>
                    <a:schemeClr val="tx1">
                      <a:lumMod val="65000"/>
                      <a:lumOff val="35000"/>
                    </a:schemeClr>
                  </a:solidFill>
                  <a:latin typeface="Calibri"/>
                  <a:ea typeface="Calibri"/>
                  <a:cs typeface="Calibri"/>
                  <a:sym typeface="Calibri"/>
                </a:rPr>
                <a:t>, राइटिंग</a:t>
              </a:r>
              <a:r>
                <a:rPr lang="en-US" sz="1800" dirty="0">
                  <a:solidFill>
                    <a:schemeClr val="tx1">
                      <a:lumMod val="65000"/>
                      <a:lumOff val="35000"/>
                    </a:schemeClr>
                  </a:solidFill>
                  <a:latin typeface="Calibri"/>
                  <a:ea typeface="Calibri"/>
                  <a:cs typeface="Calibri"/>
                  <a:sym typeface="Calibri"/>
                </a:rPr>
                <a:t> (</a:t>
              </a:r>
              <a:r>
                <a:rPr kumimoji="0" lang="hi-IN" altLang="en-US" sz="1800" i="0" u="none" strike="noStrike" cap="none" normalizeH="0" baseline="0" dirty="0">
                  <a:ln>
                    <a:noFill/>
                  </a:ln>
                  <a:solidFill>
                    <a:schemeClr val="tx1">
                      <a:lumMod val="65000"/>
                      <a:lumOff val="35000"/>
                    </a:schemeClr>
                  </a:solidFill>
                  <a:effectLst/>
                  <a:latin typeface="Google Sans"/>
                  <a:cs typeface="Mangal" panose="02040503050203030202" pitchFamily="18" charset="0"/>
                </a:rPr>
                <a:t>लिखना</a:t>
              </a:r>
              <a:r>
                <a:rPr lang="en-US" sz="1800" dirty="0">
                  <a:solidFill>
                    <a:schemeClr val="tx1">
                      <a:lumMod val="65000"/>
                      <a:lumOff val="35000"/>
                    </a:schemeClr>
                  </a:solidFill>
                  <a:latin typeface="Calibri"/>
                  <a:ea typeface="Calibri"/>
                  <a:cs typeface="Calibri"/>
                  <a:sym typeface="Calibri"/>
                </a:rPr>
                <a:t>)</a:t>
              </a:r>
              <a:r>
                <a:rPr lang="hi-IN" sz="1800" dirty="0">
                  <a:solidFill>
                    <a:schemeClr val="tx1">
                      <a:lumMod val="65000"/>
                      <a:lumOff val="35000"/>
                    </a:schemeClr>
                  </a:solidFill>
                  <a:latin typeface="Calibri"/>
                  <a:ea typeface="Calibri"/>
                  <a:cs typeface="Calibri"/>
                  <a:sym typeface="Calibri"/>
                </a:rPr>
                <a:t>, और अर्थमेटिक</a:t>
              </a:r>
              <a:r>
                <a:rPr lang="en-US" sz="1800" dirty="0">
                  <a:solidFill>
                    <a:schemeClr val="tx1">
                      <a:lumMod val="65000"/>
                      <a:lumOff val="35000"/>
                    </a:schemeClr>
                  </a:solidFill>
                  <a:latin typeface="Calibri"/>
                  <a:ea typeface="Calibri"/>
                  <a:cs typeface="Calibri"/>
                  <a:sym typeface="Calibri"/>
                </a:rPr>
                <a:t>(</a:t>
              </a:r>
              <a:r>
                <a:rPr lang="hi-IN" sz="1800" dirty="0">
                  <a:solidFill>
                    <a:schemeClr val="tx1">
                      <a:lumMod val="65000"/>
                      <a:lumOff val="35000"/>
                    </a:schemeClr>
                  </a:solidFill>
                  <a:latin typeface="Calibri"/>
                  <a:ea typeface="Calibri"/>
                  <a:cs typeface="Calibri"/>
                  <a:sym typeface="Calibri"/>
                </a:rPr>
                <a:t>गणित</a:t>
              </a:r>
              <a:r>
                <a:rPr lang="en-US" sz="1800" dirty="0">
                  <a:solidFill>
                    <a:schemeClr val="tx1">
                      <a:lumMod val="65000"/>
                      <a:lumOff val="35000"/>
                    </a:schemeClr>
                  </a:solidFill>
                  <a:latin typeface="Calibri"/>
                  <a:ea typeface="Calibri"/>
                  <a:cs typeface="Calibri"/>
                  <a:sym typeface="Calibri"/>
                </a:rPr>
                <a:t>)</a:t>
              </a:r>
              <a:r>
                <a:rPr lang="hi-IN" sz="1800" dirty="0">
                  <a:solidFill>
                    <a:schemeClr val="tx1">
                      <a:lumMod val="65000"/>
                      <a:lumOff val="35000"/>
                    </a:schemeClr>
                  </a:solidFill>
                  <a:latin typeface="Calibri"/>
                  <a:ea typeface="Calibri"/>
                  <a:cs typeface="Calibri"/>
                  <a:sym typeface="Calibri"/>
                </a:rPr>
                <a:t> रूप में तीन ‘</a:t>
              </a:r>
              <a:r>
                <a:rPr lang="en-US" sz="1800" dirty="0">
                  <a:solidFill>
                    <a:schemeClr val="tx1">
                      <a:lumMod val="65000"/>
                      <a:lumOff val="35000"/>
                    </a:schemeClr>
                  </a:solidFill>
                  <a:latin typeface="Calibri"/>
                  <a:ea typeface="Calibri"/>
                  <a:cs typeface="Calibri"/>
                  <a:sym typeface="Calibri"/>
                </a:rPr>
                <a:t>R</a:t>
              </a:r>
              <a:r>
                <a:rPr lang="hi-IN" sz="1800" dirty="0">
                  <a:solidFill>
                    <a:schemeClr val="tx1">
                      <a:lumMod val="65000"/>
                      <a:lumOff val="35000"/>
                    </a:schemeClr>
                  </a:solidFill>
                  <a:latin typeface="Calibri"/>
                  <a:ea typeface="Calibri"/>
                  <a:cs typeface="Calibri"/>
                  <a:sym typeface="Calibri"/>
                </a:rPr>
                <a:t>’ सिखाये जाते हैं। </a:t>
              </a:r>
              <a:endParaRPr dirty="0">
                <a:solidFill>
                  <a:schemeClr val="tx1">
                    <a:lumMod val="65000"/>
                    <a:lumOff val="35000"/>
                  </a:schemeClr>
                </a:solidFill>
              </a:endParaRPr>
            </a:p>
            <a:p>
              <a:pPr marL="0" marR="0" lvl="0" indent="0" algn="ctr" rtl="0">
                <a:spcBef>
                  <a:spcPts val="0"/>
                </a:spcBef>
                <a:spcAft>
                  <a:spcPts val="0"/>
                </a:spcAft>
                <a:buNone/>
              </a:pPr>
              <a:r>
                <a:rPr lang="hi-IN" sz="1800" dirty="0">
                  <a:solidFill>
                    <a:schemeClr val="tx1">
                      <a:lumMod val="65000"/>
                      <a:lumOff val="35000"/>
                    </a:schemeClr>
                  </a:solidFill>
                  <a:latin typeface="Calibri"/>
                  <a:ea typeface="Calibri"/>
                  <a:cs typeface="Calibri"/>
                  <a:sym typeface="Calibri"/>
                </a:rPr>
                <a:t>छोटे बच्चों जो शारीरिक और मानसिक रूप से तैयार नहीं है, इन्हे ये 3</a:t>
              </a:r>
              <a:r>
                <a:rPr lang="en-US" sz="1800" dirty="0">
                  <a:solidFill>
                    <a:schemeClr val="tx1">
                      <a:lumMod val="65000"/>
                      <a:lumOff val="35000"/>
                    </a:schemeClr>
                  </a:solidFill>
                  <a:latin typeface="Calibri"/>
                  <a:ea typeface="Calibri"/>
                  <a:cs typeface="Calibri"/>
                  <a:sym typeface="Calibri"/>
                </a:rPr>
                <a:t>R </a:t>
              </a:r>
              <a:r>
                <a:rPr lang="hi-IN" sz="1800" dirty="0">
                  <a:solidFill>
                    <a:schemeClr val="tx1">
                      <a:lumMod val="65000"/>
                      <a:lumOff val="35000"/>
                    </a:schemeClr>
                  </a:solidFill>
                  <a:latin typeface="Calibri"/>
                  <a:ea typeface="Calibri"/>
                  <a:cs typeface="Calibri"/>
                  <a:sym typeface="Calibri"/>
                </a:rPr>
                <a:t>सीखना न केवल समय की बर्बादी होती है</a:t>
              </a:r>
              <a:r>
                <a:rPr lang="en-US" sz="1800" dirty="0">
                  <a:solidFill>
                    <a:schemeClr val="tx1">
                      <a:lumMod val="65000"/>
                      <a:lumOff val="35000"/>
                    </a:schemeClr>
                  </a:solidFill>
                  <a:latin typeface="Calibri"/>
                  <a:ea typeface="Calibri"/>
                  <a:cs typeface="Calibri"/>
                  <a:sym typeface="Calibri"/>
                </a:rPr>
                <a:t>,</a:t>
              </a:r>
              <a:r>
                <a:rPr lang="hi-IN" sz="1800" dirty="0">
                  <a:solidFill>
                    <a:schemeClr val="tx1">
                      <a:lumMod val="65000"/>
                      <a:lumOff val="35000"/>
                    </a:schemeClr>
                  </a:solidFill>
                  <a:latin typeface="Calibri"/>
                  <a:ea typeface="Calibri"/>
                  <a:cs typeface="Calibri"/>
                  <a:sym typeface="Calibri"/>
                </a:rPr>
                <a:t> बल्कि इससे बच्चों को भावनात्मक रूप से भी नुकसान पहुंचता है और उनके आत्मसम्मान को भी चोट पहुँचती है। </a:t>
              </a:r>
              <a:endParaRPr dirty="0">
                <a:solidFill>
                  <a:schemeClr val="tx1">
                    <a:lumMod val="65000"/>
                    <a:lumOff val="35000"/>
                  </a:schemeClr>
                </a:solidFill>
              </a:endParaRPr>
            </a:p>
          </p:txBody>
        </p:sp>
        <p:pic>
          <p:nvPicPr>
            <p:cNvPr id="415" name="Google Shape;415;p21" descr="ND Logo + Tag.jpg"/>
            <p:cNvPicPr preferRelativeResize="0"/>
            <p:nvPr/>
          </p:nvPicPr>
          <p:blipFill rotWithShape="1">
            <a:blip r:embed="rId3">
              <a:alphaModFix/>
            </a:blip>
            <a:srcRect/>
            <a:stretch/>
          </p:blipFill>
          <p:spPr>
            <a:xfrm>
              <a:off x="10814920" y="348492"/>
              <a:ext cx="1219200" cy="537183"/>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2229</Words>
  <Application>Microsoft Office PowerPoint</Application>
  <PresentationFormat>Widescreen</PresentationFormat>
  <Paragraphs>229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Noto Sans Symbols</vt:lpstr>
      <vt:lpstr>Arial</vt:lpstr>
      <vt:lpstr>Impact</vt:lpstr>
      <vt:lpstr>Google Sans</vt:lpstr>
      <vt:lpstr>Abel</vt:lpstr>
      <vt:lpstr>Open Sans</vt:lpstr>
      <vt:lpstr>Office Theme</vt:lpstr>
      <vt:lpstr>PowerPoint Presentation</vt:lpstr>
      <vt:lpstr>PowerPoint Presentation</vt:lpstr>
      <vt:lpstr>PowerPoint Presentation</vt:lpstr>
      <vt:lpstr>PowerPoint Presentation</vt:lpstr>
      <vt:lpstr>PowerPoint Presentation</vt:lpstr>
      <vt:lpstr>एक बच्चे का बौद्धिक विकास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Ambika Srinivasan</cp:lastModifiedBy>
  <cp:revision>9</cp:revision>
  <dcterms:modified xsi:type="dcterms:W3CDTF">2020-12-03T09:45:04Z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1180659</vt:lpwstr>
  </property>
  <property fmtid="{D5CDD505-2E9C-101B-9397-08002B2CF9AE}" name="NXPowerLiteSettings" pid="3">
    <vt:lpwstr>C7000400038000</vt:lpwstr>
  </property>
  <property fmtid="{D5CDD505-2E9C-101B-9397-08002B2CF9AE}" name="NXPowerLiteVersion" pid="4">
    <vt:lpwstr>S9.0.3</vt:lpwstr>
  </property>
</Properties>
</file>