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theme+xml" PartName="/ppt/theme/theme3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notesSlide+xml" PartName="/ppt/notesSlides/notesSlide18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6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2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handoutMaster+xml" PartName="/ppt/handoutMasters/handoutMaster1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notesSlide+xml" PartName="/ppt/notesSlides/notesSlide19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Layout+xml" PartName="/ppt/slideLayouts/slideLayout3.xml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presentationml.notesSlide+xml" PartName="/ppt/notesSlides/notesSlide15.xml"/>
  <Override ContentType="application/vnd.openxmlformats-officedocument.extended-properties+xml" PartName="/docProps/app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0" r:id="rId2"/>
    <p:sldId id="305" r:id="rId3"/>
    <p:sldId id="333" r:id="rId4"/>
    <p:sldId id="307" r:id="rId5"/>
    <p:sldId id="334" r:id="rId6"/>
    <p:sldId id="335" r:id="rId7"/>
    <p:sldId id="338" r:id="rId8"/>
    <p:sldId id="336" r:id="rId9"/>
    <p:sldId id="340" r:id="rId10"/>
    <p:sldId id="339" r:id="rId11"/>
    <p:sldId id="341" r:id="rId12"/>
    <p:sldId id="343" r:id="rId13"/>
    <p:sldId id="352" r:id="rId14"/>
    <p:sldId id="363" r:id="rId15"/>
    <p:sldId id="347" r:id="rId16"/>
    <p:sldId id="345" r:id="rId17"/>
    <p:sldId id="353" r:id="rId18"/>
    <p:sldId id="354" r:id="rId19"/>
    <p:sldId id="356" r:id="rId20"/>
    <p:sldId id="358" r:id="rId21"/>
    <p:sldId id="362" r:id="rId22"/>
    <p:sldId id="289" r:id="rId23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3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na" initials="RD" lastIdx="1" clrIdx="0"/>
  <p:cmAuthor id="2" name="Ambik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00"/>
    <a:srgbClr val="EEC920"/>
    <a:srgbClr val="9F8DE9"/>
    <a:srgbClr val="2B39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72" autoAdjust="0"/>
  </p:normalViewPr>
  <p:slideViewPr>
    <p:cSldViewPr snapToGrid="0">
      <p:cViewPr varScale="1">
        <p:scale>
          <a:sx n="65" d="100"/>
          <a:sy n="65" d="100"/>
        </p:scale>
        <p:origin x="-1800" y="-34"/>
      </p:cViewPr>
      <p:guideLst>
        <p:guide orient="horz" pos="2063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9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2925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u="none" strike="noStrike" cap="none" baseline="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23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89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5981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4218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072647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00138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24838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04388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87105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30268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4603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15010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31141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5011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</p:txBody>
      </p:sp>
      <p:sp>
        <p:nvSpPr>
          <p:cNvPr id="332" name="Google Shape;3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2520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4017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6462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2885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9229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9495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5059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lvl="0"/>
            <a:endParaRPr lang="en-US" sz="1200" dirty="0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9449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5251052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917177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2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6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6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6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7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7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4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4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4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4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3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.jpeg" Type="http://schemas.openxmlformats.org/officeDocument/2006/relationships/image"/><Relationship Id="rId4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91" name="Google Shape;91;p1"/>
            <p:cNvSpPr txBox="1"/>
            <p:nvPr/>
          </p:nvSpPr>
          <p:spPr>
            <a:xfrm>
              <a:off x="1217450" y="2086784"/>
              <a:ext cx="7471100" cy="705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IN" sz="4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Behaviour Management</a:t>
              </a:r>
              <a:endParaRPr lang="en-IN" sz="40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104265" y="3121660"/>
              <a:ext cx="7697470" cy="1475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6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lvl="0" algn="ctr"/>
              <a:r>
                <a:rPr lang="en-IN" altLang="en-US" sz="3000" b="1" dirty="0" smtClean="0">
                  <a:solidFill>
                    <a:srgbClr val="2B399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/>
                  <a:sym typeface="Cambria" panose="02040503050406030204"/>
                </a:rPr>
                <a:t>Problem Behaviours!</a:t>
              </a:r>
            </a:p>
            <a:p>
              <a:pPr lvl="0" algn="ctr"/>
              <a:r>
                <a:rPr lang="en-IN" altLang="en-US" sz="3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W</a:t>
              </a:r>
              <a:r>
                <a:rPr lang="en-US" sz="3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alk your child through </a:t>
              </a:r>
              <a:r>
                <a:rPr lang="en-IN" sz="3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replacing challenging behaviours with desirable behaviour</a:t>
              </a:r>
              <a:r>
                <a:rPr lang="en-IN" altLang="en-US" sz="3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!</a:t>
              </a:r>
              <a:endParaRPr sz="3000" i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2" name="Picture 11" descr="downloa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cxnSp>
          <p:nvCxnSpPr>
            <p:cNvPr id="2" name="Google Shape;92;p1"/>
            <p:cNvCxnSpPr/>
            <p:nvPr/>
          </p:nvCxnSpPr>
          <p:spPr>
            <a:xfrm>
              <a:off x="1104086" y="2893333"/>
              <a:ext cx="7697165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●      Why do they occur?       ●     How Can We Solve This ?       ●   	Here are some tips!</a:t>
              </a:r>
            </a:p>
            <a:p>
              <a:pPr lvl="0" algn="ctr"/>
              <a:endParaRPr lang="en-IN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13" name="Google Shape;102;g78f8efbcf8_0_34"/>
            <p:cNvSpPr txBox="1"/>
            <p:nvPr/>
          </p:nvSpPr>
          <p:spPr>
            <a:xfrm>
              <a:off x="737870" y="546458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IN" sz="3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Causes of Problem Behaviours</a:t>
              </a:r>
            </a:p>
          </p:txBody>
        </p:sp>
        <p:cxnSp>
          <p:nvCxnSpPr>
            <p:cNvPr id="14" name="Google Shape;103;g78f8efbcf8_0_34"/>
            <p:cNvCxnSpPr/>
            <p:nvPr/>
          </p:nvCxnSpPr>
          <p:spPr>
            <a:xfrm>
              <a:off x="737870" y="1267818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   ●      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Why do they occur?       </a:t>
              </a:r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●     How Can We Solve This ?       ●   Here are some tips!</a:t>
              </a:r>
            </a:p>
            <a:p>
              <a:pPr lvl="0" algn="ctr"/>
              <a:endParaRPr lang="en-IN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82240" y="5009997"/>
              <a:ext cx="6440805" cy="706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Your child may not understand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their own problem behaviours.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7870" y="1455902"/>
              <a:ext cx="8385175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Neurological Conditions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3973195" y="2002002"/>
              <a:ext cx="5149850" cy="2861310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Due to their disability, your child may have poor comprehension, cognition, &amp;/or problem-solving abilities.</a:t>
              </a:r>
            </a:p>
            <a:p>
              <a:pPr algn="l"/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algn="l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If your child doesn't understand the challenge / situation before them, they may act out.</a:t>
              </a:r>
            </a:p>
            <a:p>
              <a:pPr algn="l"/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algn="l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Sometimes, there may be a simpler explaination -- plain boredom.</a:t>
              </a:r>
            </a:p>
          </p:txBody>
        </p:sp>
        <p:pic>
          <p:nvPicPr>
            <p:cNvPr id="24" name="Picture 23" descr="turtle-152082_12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70" y="1951837"/>
              <a:ext cx="3300730" cy="423037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6" name="Picture 5" descr="downloa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69290"/>
            <a:ext cx="9906000" cy="6280150"/>
            <a:chOff x="0" y="669290"/>
            <a:chExt cx="9906000" cy="6280150"/>
          </a:xfrm>
        </p:grpSpPr>
        <p:sp>
          <p:nvSpPr>
            <p:cNvPr id="11" name="Rectangle 10"/>
            <p:cNvSpPr/>
            <p:nvPr/>
          </p:nvSpPr>
          <p:spPr>
            <a:xfrm>
              <a:off x="2423160" y="1605915"/>
              <a:ext cx="6722745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Change the Environment / Situation</a:t>
              </a:r>
            </a:p>
          </p:txBody>
        </p:sp>
        <p:sp>
          <p:nvSpPr>
            <p:cNvPr id="9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000" dirty="0" smtClean="0">
                  <a:solidFill>
                    <a:schemeClr val="tx1"/>
                  </a:solidFill>
                  <a:latin typeface="Cambria" panose="02040503050406030204"/>
                  <a:ea typeface="Cambria" panose="02040503050406030204"/>
                  <a:cs typeface="Cambria" panose="02040503050406030204"/>
                  <a:sym typeface="Cambria" panose="02040503050406030204"/>
                </a:rPr>
                <a:t>How Can We Solve This?</a:t>
              </a:r>
              <a:endParaRPr lang="en-IN" sz="3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cxnSp>
          <p:nvCxnSpPr>
            <p:cNvPr id="35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" name="Picture 14" descr="children-5103790_1280"/>
            <p:cNvPicPr>
              <a:picLocks noChangeAspect="1"/>
            </p:cNvPicPr>
            <p:nvPr/>
          </p:nvPicPr>
          <p:blipFill>
            <a:blip r:embed="rId3"/>
            <a:srcRect l="35909" t="54211" r="39369"/>
            <a:stretch>
              <a:fillRect/>
            </a:stretch>
          </p:blipFill>
          <p:spPr>
            <a:xfrm>
              <a:off x="280670" y="695960"/>
              <a:ext cx="3267710" cy="504634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423160" y="4545965"/>
              <a:ext cx="6699885" cy="398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Engage your child in only one activity at a time!</a:t>
              </a:r>
            </a:p>
          </p:txBody>
        </p:sp>
        <p:sp>
          <p:nvSpPr>
            <p:cNvPr id="8" name="TextBox 32"/>
            <p:cNvSpPr txBox="1"/>
            <p:nvPr/>
          </p:nvSpPr>
          <p:spPr>
            <a:xfrm>
              <a:off x="3745865" y="2614295"/>
              <a:ext cx="5377180" cy="1322070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For example, if your child is distracted or fidgety, remove distracting objects from their vicinity while taking them through a structured session of constructive activities.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0" name="Picture 9" descr="downloa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16" name="Google Shape;90;p1"/>
          <p:cNvSpPr/>
          <p:nvPr/>
        </p:nvSpPr>
        <p:spPr>
          <a:xfrm>
            <a:off x="0" y="0"/>
            <a:ext cx="9906000" cy="308864"/>
          </a:xfrm>
          <a:prstGeom prst="rect">
            <a:avLst/>
          </a:prstGeom>
          <a:solidFill>
            <a:srgbClr val="9F8D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IN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What Are Problem Behaviours ?      ●      Why do they occur?       ●     </a:t>
            </a:r>
            <a:r>
              <a:rPr lang="en-IN" b="1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How Can We Solve This ?       </a:t>
            </a:r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●   Here are some tips!</a:t>
            </a:r>
          </a:p>
          <a:p>
            <a:pPr lvl="0" algn="ctr"/>
            <a:endParaRPr lang="en-IN" i="0" strike="noStrike" cap="none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9290"/>
            <a:ext cx="9906000" cy="6280150"/>
            <a:chOff x="0" y="669290"/>
            <a:chExt cx="9906000" cy="6280150"/>
          </a:xfrm>
        </p:grpSpPr>
        <p:sp>
          <p:nvSpPr>
            <p:cNvPr id="12" name="Rectangle 11"/>
            <p:cNvSpPr/>
            <p:nvPr/>
          </p:nvSpPr>
          <p:spPr>
            <a:xfrm>
              <a:off x="737870" y="5121618"/>
              <a:ext cx="5744210" cy="706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This is a more long-term conditioning for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your child's general attention span!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6927" y="1496841"/>
              <a:ext cx="6332220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Increase Their Attention Span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737870" y="2076378"/>
              <a:ext cx="5627370" cy="2554545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Keep prompting your child for every step of their task. Remind them to focus.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Before moving to new or difficult tasks, always begin with a simple activity to boost your child's enthusiasm.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Increase the difficulty of the task gradually.</a:t>
              </a:r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0" name="Picture 9" descr="downloa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4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000" dirty="0" smtClean="0">
                  <a:solidFill>
                    <a:schemeClr val="tx1"/>
                  </a:solidFill>
                  <a:latin typeface="Cambria" panose="02040503050406030204"/>
                  <a:ea typeface="Cambria" panose="02040503050406030204"/>
                  <a:cs typeface="Cambria" panose="02040503050406030204"/>
                  <a:sym typeface="Cambria" panose="02040503050406030204"/>
                </a:rPr>
                <a:t>How Can We Solve This?</a:t>
              </a:r>
              <a:endParaRPr lang="en-IN" sz="3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15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6" name="Picture 15" descr="children-5103790_1280"/>
            <p:cNvPicPr>
              <a:picLocks noChangeAspect="1"/>
            </p:cNvPicPr>
            <p:nvPr/>
          </p:nvPicPr>
          <p:blipFill>
            <a:blip r:embed="rId5"/>
            <a:srcRect l="70126" t="55832" r="7178"/>
            <a:stretch>
              <a:fillRect/>
            </a:stretch>
          </p:blipFill>
          <p:spPr>
            <a:xfrm flipH="1">
              <a:off x="6850569" y="887105"/>
              <a:ext cx="2661191" cy="4317820"/>
            </a:xfrm>
            <a:prstGeom prst="rect">
              <a:avLst/>
            </a:prstGeom>
          </p:spPr>
        </p:pic>
      </p:grpSp>
      <p:sp>
        <p:nvSpPr>
          <p:cNvPr id="20" name="Google Shape;90;p1"/>
          <p:cNvSpPr/>
          <p:nvPr/>
        </p:nvSpPr>
        <p:spPr>
          <a:xfrm>
            <a:off x="0" y="0"/>
            <a:ext cx="9906000" cy="308864"/>
          </a:xfrm>
          <a:prstGeom prst="rect">
            <a:avLst/>
          </a:prstGeom>
          <a:solidFill>
            <a:srgbClr val="9F8D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IN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What Are Problem Behaviours ?      ●      Why do they occur?       ●     </a:t>
            </a:r>
            <a:r>
              <a:rPr lang="en-IN" b="1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How Can We Solve This ?       </a:t>
            </a:r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●   Here are some tips!</a:t>
            </a:r>
          </a:p>
          <a:p>
            <a:pPr lvl="0" algn="ctr"/>
            <a:endParaRPr lang="en-IN" i="0" strike="noStrike" cap="none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6" name="Rectangle 5"/>
            <p:cNvSpPr/>
            <p:nvPr/>
          </p:nvSpPr>
          <p:spPr>
            <a:xfrm>
              <a:off x="1576705" y="1687918"/>
              <a:ext cx="7546340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Positive Reinforcement — Give Encouragement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pic>
          <p:nvPicPr>
            <p:cNvPr id="15" name="Picture 14" descr="children-5103790_1280"/>
            <p:cNvPicPr>
              <a:picLocks noChangeAspect="1"/>
            </p:cNvPicPr>
            <p:nvPr/>
          </p:nvPicPr>
          <p:blipFill>
            <a:blip r:embed="rId3"/>
            <a:srcRect l="35909" t="54211" r="39369"/>
            <a:stretch>
              <a:fillRect/>
            </a:stretch>
          </p:blipFill>
          <p:spPr>
            <a:xfrm>
              <a:off x="280670" y="1937982"/>
              <a:ext cx="2613691" cy="4036339"/>
            </a:xfrm>
            <a:prstGeom prst="rect">
              <a:avLst/>
            </a:prstGeom>
          </p:spPr>
        </p:pic>
        <p:sp>
          <p:nvSpPr>
            <p:cNvPr id="8" name="TextBox 32"/>
            <p:cNvSpPr txBox="1"/>
            <p:nvPr/>
          </p:nvSpPr>
          <p:spPr>
            <a:xfrm>
              <a:off x="3547745" y="2274023"/>
              <a:ext cx="5575300" cy="1938992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lvl="0" algn="l" rtl="0">
                <a:spcBef>
                  <a:spcPts val="0"/>
                </a:spcBef>
                <a:spcAft>
                  <a:spcPts val="0"/>
                </a:spcAft>
                <a:buSzTx/>
                <a:buNone/>
              </a:pPr>
              <a:r>
                <a:rPr lang="en-IN" sz="2000" dirty="0" smtClean="0">
                  <a:solidFill>
                    <a:schemeClr val="dk1"/>
                  </a:solidFill>
                  <a:latin typeface="Cambria" pitchFamily="18" charset="0"/>
                  <a:ea typeface="Cambria" pitchFamily="18" charset="0"/>
                  <a:cs typeface="Calibri" panose="020F0502020204030204"/>
                  <a:sym typeface="Calibri" panose="020F0502020204030204"/>
                </a:rPr>
                <a:t>Reinforcement is used to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itchFamily="18" charset="0"/>
                  <a:ea typeface="Cambria" pitchFamily="18" charset="0"/>
                  <a:cs typeface="Calibri" panose="020F0502020204030204"/>
                  <a:sym typeface="Calibri" panose="020F0502020204030204"/>
                </a:rPr>
                <a:t>teach new behaviours, which </a:t>
              </a:r>
              <a:r>
                <a:rPr lang="en-US" sz="2000" dirty="0" smtClean="0">
                  <a:solidFill>
                    <a:schemeClr val="dk1"/>
                  </a:solidFill>
                  <a:latin typeface="Cambria" pitchFamily="18" charset="0"/>
                  <a:ea typeface="Cambria" pitchFamily="18" charset="0"/>
                  <a:cs typeface="Calibri" panose="020F0502020204030204"/>
                  <a:sym typeface="Calibri" panose="020F0502020204030204"/>
                </a:rPr>
                <a:t>should be followed immediately after a desired action/behavior.</a:t>
              </a:r>
              <a:endParaRPr lang="en-IN" sz="2000" dirty="0" smtClean="0">
                <a:solidFill>
                  <a:schemeClr val="dk1"/>
                </a:solidFill>
                <a:latin typeface="Cambria" pitchFamily="18" charset="0"/>
                <a:ea typeface="Cambria" pitchFamily="18" charset="0"/>
                <a:cs typeface="Calibri" panose="020F0502020204030204"/>
                <a:sym typeface="Calibri" panose="020F0502020204030204"/>
              </a:endParaRPr>
            </a:p>
            <a:p>
              <a:pPr marL="342900" lvl="0" indent="-342900" algn="l" rtl="0">
                <a:spcBef>
                  <a:spcPts val="0"/>
                </a:spcBef>
                <a:spcAft>
                  <a:spcPts val="0"/>
                </a:spcAft>
                <a:buSzTx/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itchFamily="18" charset="0"/>
                  <a:ea typeface="Cambria" pitchFamily="18" charset="0"/>
                  <a:cs typeface="Calibri" panose="020F0502020204030204"/>
                  <a:sym typeface="Calibri" panose="020F0502020204030204"/>
                </a:rPr>
                <a:t>increase your child's motivation to perform desired behaviors repeatedly.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0" name="Picture 9" descr="downloa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1" name="TextBox 32"/>
            <p:cNvSpPr txBox="1"/>
            <p:nvPr/>
          </p:nvSpPr>
          <p:spPr>
            <a:xfrm>
              <a:off x="3521085" y="4717531"/>
              <a:ext cx="5575300" cy="1015663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lvl="0" algn="l" rtl="0">
                <a:spcBef>
                  <a:spcPts val="0"/>
                </a:spcBef>
                <a:spcAft>
                  <a:spcPts val="0"/>
                </a:spcAft>
                <a:buSzTx/>
                <a:buNone/>
              </a:pPr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Encouraging the child goes a long way </a:t>
              </a:r>
            </a:p>
            <a:p>
              <a:pPr marL="0" lvl="0" algn="l" rtl="0">
                <a:spcBef>
                  <a:spcPts val="0"/>
                </a:spcBef>
                <a:spcAft>
                  <a:spcPts val="0"/>
                </a:spcAft>
                <a:buSzTx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For e.g. If potty training your child, give them a high-five for each time they flush independently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.</a:t>
              </a:r>
            </a:p>
          </p:txBody>
        </p:sp>
        <p:sp>
          <p:nvSpPr>
            <p:cNvPr id="14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000" dirty="0" smtClean="0">
                  <a:solidFill>
                    <a:schemeClr val="tx1"/>
                  </a:solidFill>
                  <a:latin typeface="Cambria" panose="02040503050406030204"/>
                  <a:ea typeface="Cambria" panose="02040503050406030204"/>
                  <a:cs typeface="Cambria" panose="02040503050406030204"/>
                  <a:sym typeface="Cambria" panose="02040503050406030204"/>
                </a:rPr>
                <a:t>How Can We Solve This?</a:t>
              </a:r>
              <a:endParaRPr lang="en-IN" sz="3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16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   ●      Why do they occur?       ●     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How Can We Solve This ?       </a:t>
              </a:r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●   Here are some tips!</a:t>
              </a:r>
            </a:p>
            <a:p>
              <a:pPr lvl="0" algn="ctr"/>
              <a:endParaRPr lang="en-IN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12" name="Rectangle 11"/>
            <p:cNvSpPr/>
            <p:nvPr/>
          </p:nvSpPr>
          <p:spPr>
            <a:xfrm>
              <a:off x="2693670" y="4823611"/>
              <a:ext cx="6429375" cy="10147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Encourage at every successful attempt!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Appreciation will motivate your child to repeat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the behaviour.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76705" y="1496846"/>
              <a:ext cx="7546340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Positive Reinforcement — Give Encouragement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sp>
          <p:nvSpPr>
            <p:cNvPr id="8" name="TextBox 32"/>
            <p:cNvSpPr txBox="1"/>
            <p:nvPr/>
          </p:nvSpPr>
          <p:spPr>
            <a:xfrm>
              <a:off x="3223846" y="2082951"/>
              <a:ext cx="5899199" cy="2246769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You could give them an object that they like/activity that they like to do, when they behave appropriately.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Verbal praises such as </a:t>
              </a:r>
              <a:r>
                <a:rPr lang="en-IN" sz="20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'Good job!' </a:t>
              </a: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or </a:t>
              </a:r>
              <a:r>
                <a:rPr lang="en-IN" sz="20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'Well done</a:t>
              </a:r>
              <a:r>
                <a:rPr lang="en-IN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 </a:t>
              </a:r>
              <a:r>
                <a:rPr lang="en-IN" sz="20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!'</a:t>
              </a: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 for the particular task can go a long way.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If your child appreciates physical affection, a </a:t>
              </a:r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high-five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 or a </a:t>
              </a:r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hug 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also helps.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0" name="Picture 9" descr="downloa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4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000" dirty="0" smtClean="0">
                  <a:solidFill>
                    <a:schemeClr val="tx1"/>
                  </a:solidFill>
                  <a:latin typeface="Cambria" panose="02040503050406030204"/>
                  <a:ea typeface="Cambria" panose="02040503050406030204"/>
                  <a:cs typeface="Cambria" panose="02040503050406030204"/>
                  <a:sym typeface="Cambria" panose="02040503050406030204"/>
                </a:rPr>
                <a:t>How Can We Solve This?</a:t>
              </a:r>
              <a:endParaRPr lang="en-IN" sz="3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16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7" name="Picture 16" descr="children-5103790_1280"/>
            <p:cNvPicPr>
              <a:picLocks noChangeAspect="1"/>
            </p:cNvPicPr>
            <p:nvPr/>
          </p:nvPicPr>
          <p:blipFill>
            <a:blip r:embed="rId5"/>
            <a:srcRect l="35909" t="54211" r="39369"/>
            <a:stretch>
              <a:fillRect/>
            </a:stretch>
          </p:blipFill>
          <p:spPr>
            <a:xfrm>
              <a:off x="436728" y="1787858"/>
              <a:ext cx="2489963" cy="3845266"/>
            </a:xfrm>
            <a:prstGeom prst="rect">
              <a:avLst/>
            </a:prstGeom>
          </p:spPr>
        </p:pic>
        <p:sp>
          <p:nvSpPr>
            <p:cNvPr id="21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   ●      Why do they occur?       ●     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How Can We Solve This ?       </a:t>
              </a:r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●   Here are some tips!</a:t>
              </a:r>
            </a:p>
            <a:p>
              <a:pPr lvl="0" algn="ctr"/>
              <a:endParaRPr lang="en-IN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69290"/>
            <a:ext cx="9906000" cy="6280150"/>
            <a:chOff x="0" y="669290"/>
            <a:chExt cx="9906000" cy="6280150"/>
          </a:xfrm>
        </p:grpSpPr>
        <p:sp>
          <p:nvSpPr>
            <p:cNvPr id="11" name="Rectangle 10"/>
            <p:cNvSpPr/>
            <p:nvPr/>
          </p:nvSpPr>
          <p:spPr>
            <a:xfrm>
              <a:off x="737870" y="1878990"/>
              <a:ext cx="6316980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Functional Communication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737870" y="2437155"/>
              <a:ext cx="5627370" cy="3170099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indent="0" algn="l">
                <a:buFont typeface="Arial" panose="020B0604020202020204" pitchFamily="34" charset="0"/>
                <a:buNone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Sometimes, your child may be acting out as a way of asking for something.</a:t>
              </a:r>
              <a:endParaRPr lang="en-IN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IN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In such situations, teach them a way  to communicate the same need with a word or gesture.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IN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For eg, ask them to raise their hand or point at a picture when wanting to convey something. This will take multiple practices to learn.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0" name="Picture 9" descr="downloa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2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000" dirty="0" smtClean="0">
                  <a:solidFill>
                    <a:schemeClr val="tx1"/>
                  </a:solidFill>
                  <a:latin typeface="Cambria" panose="02040503050406030204"/>
                  <a:ea typeface="Cambria" panose="02040503050406030204"/>
                  <a:cs typeface="Cambria" panose="02040503050406030204"/>
                  <a:sym typeface="Cambria" panose="02040503050406030204"/>
                </a:rPr>
                <a:t>How Can We Solve This?</a:t>
              </a:r>
              <a:endParaRPr lang="en-IN" sz="3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14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" name="Picture 14" descr="children-5103790_1280"/>
            <p:cNvPicPr>
              <a:picLocks noChangeAspect="1"/>
            </p:cNvPicPr>
            <p:nvPr/>
          </p:nvPicPr>
          <p:blipFill>
            <a:blip r:embed="rId5"/>
            <a:srcRect l="70126" t="55832" r="7178"/>
            <a:stretch>
              <a:fillRect/>
            </a:stretch>
          </p:blipFill>
          <p:spPr>
            <a:xfrm flipH="1">
              <a:off x="6850569" y="887105"/>
              <a:ext cx="2661191" cy="4317820"/>
            </a:xfrm>
            <a:prstGeom prst="rect">
              <a:avLst/>
            </a:prstGeom>
          </p:spPr>
        </p:pic>
      </p:grpSp>
      <p:sp>
        <p:nvSpPr>
          <p:cNvPr id="18" name="Google Shape;90;p1"/>
          <p:cNvSpPr/>
          <p:nvPr/>
        </p:nvSpPr>
        <p:spPr>
          <a:xfrm>
            <a:off x="0" y="0"/>
            <a:ext cx="9906000" cy="308864"/>
          </a:xfrm>
          <a:prstGeom prst="rect">
            <a:avLst/>
          </a:prstGeom>
          <a:solidFill>
            <a:srgbClr val="9F8D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IN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What Are Problem Behaviours ?      ●      Why do they occur?       ●     </a:t>
            </a:r>
            <a:r>
              <a:rPr lang="en-IN" b="1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How Can We Solve This ?       </a:t>
            </a:r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●   Here are some tips!</a:t>
            </a:r>
          </a:p>
          <a:p>
            <a:pPr lvl="0" algn="ctr"/>
            <a:endParaRPr lang="en-IN" i="0" strike="noStrike" cap="none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12" name="Rectangle 11"/>
            <p:cNvSpPr/>
            <p:nvPr/>
          </p:nvSpPr>
          <p:spPr>
            <a:xfrm>
              <a:off x="3108960" y="4823611"/>
              <a:ext cx="6014085" cy="10147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Tough love doesn't need to be harsh!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Refrain </a:t>
              </a:r>
              <a:r>
                <a:rPr lang="en-IN" sz="20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from</a:t>
              </a: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 scolding or using physical force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with your child.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77465" y="1496846"/>
              <a:ext cx="6545580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Negative Reinforcement — Tough Love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sp>
          <p:nvSpPr>
            <p:cNvPr id="8" name="TextBox 32"/>
            <p:cNvSpPr txBox="1"/>
            <p:nvPr/>
          </p:nvSpPr>
          <p:spPr>
            <a:xfrm>
              <a:off x="3329305" y="2082951"/>
              <a:ext cx="5793740" cy="2553335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Sometimes you may need to take away </a:t>
              </a:r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 thing your child loves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 </a:t>
              </a:r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—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 like a favorite toy, or clothing </a:t>
              </a:r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—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 to discourage a behaviour.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You may also take away attention. Ignore your child when they're throwing a tantrum. They will learn that 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tantrums don't get results, &amp; the tantrum will subside.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0" name="Picture 9" descr="downloa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4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000" dirty="0" smtClean="0">
                  <a:solidFill>
                    <a:schemeClr val="tx1"/>
                  </a:solidFill>
                  <a:latin typeface="Cambria" panose="02040503050406030204"/>
                  <a:ea typeface="Cambria" panose="02040503050406030204"/>
                  <a:cs typeface="Cambria" panose="02040503050406030204"/>
                  <a:sym typeface="Cambria" panose="02040503050406030204"/>
                </a:rPr>
                <a:t>How Can We Solve This?</a:t>
              </a:r>
              <a:endParaRPr lang="en-IN" sz="3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15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7" name="Picture 16" descr="cartoon-1300595_12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912" y="2019869"/>
              <a:ext cx="2305429" cy="3595720"/>
            </a:xfrm>
            <a:prstGeom prst="rect">
              <a:avLst/>
            </a:prstGeom>
          </p:spPr>
        </p:pic>
        <p:sp>
          <p:nvSpPr>
            <p:cNvPr id="20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   ●      Why do they occur?       ●     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How Can We Solve This ?       </a:t>
              </a:r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●   Here are some tips!</a:t>
              </a:r>
            </a:p>
            <a:p>
              <a:pPr lvl="0" algn="ctr"/>
              <a:endParaRPr lang="en-IN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6" name="Rectangle 5"/>
            <p:cNvSpPr/>
            <p:nvPr/>
          </p:nvSpPr>
          <p:spPr>
            <a:xfrm>
              <a:off x="2577465" y="1510494"/>
              <a:ext cx="6545580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(Momentarily) Restrain Physically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sp>
          <p:nvSpPr>
            <p:cNvPr id="8" name="TextBox 32"/>
            <p:cNvSpPr txBox="1"/>
            <p:nvPr/>
          </p:nvSpPr>
          <p:spPr>
            <a:xfrm>
              <a:off x="3337560" y="2055959"/>
              <a:ext cx="5785485" cy="2861310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Restraining is appropriate only when your child is behaving </a:t>
              </a:r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dangerously 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i.e. hitting, biting, or endangering themselves or others.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Always pair this with verbal </a:t>
              </a: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prompts so that 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your child </a:t>
              </a:r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understands why they are being stopped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. For eg, if they are runing across a road or throwing objects, say a verbal 'NO!' while holding them back.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52115" y="5189280"/>
              <a:ext cx="6170930" cy="706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Restraint should only be momentary, only as long as your child is engaged in the harmful behaviour!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1" name="Picture 10" descr="downloa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4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000" dirty="0" smtClean="0">
                  <a:solidFill>
                    <a:schemeClr val="tx1"/>
                  </a:solidFill>
                  <a:latin typeface="Cambria" panose="02040503050406030204"/>
                  <a:ea typeface="Cambria" panose="02040503050406030204"/>
                  <a:cs typeface="Cambria" panose="02040503050406030204"/>
                  <a:sym typeface="Cambria" panose="02040503050406030204"/>
                </a:rPr>
                <a:t>How Can We Solve This?</a:t>
              </a:r>
              <a:endParaRPr lang="en-IN" sz="3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15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6" name="Picture 15" descr="cartoon-1300595_12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912" y="2019869"/>
              <a:ext cx="2305429" cy="3595720"/>
            </a:xfrm>
            <a:prstGeom prst="rect">
              <a:avLst/>
            </a:prstGeom>
          </p:spPr>
        </p:pic>
        <p:sp>
          <p:nvSpPr>
            <p:cNvPr id="19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   ●      Why do they occur?       ●     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How Can We Solve This ?       </a:t>
              </a:r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●   Here are some tips!</a:t>
              </a:r>
            </a:p>
            <a:p>
              <a:pPr lvl="0" algn="ctr"/>
              <a:endParaRPr lang="en-IN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0" name="Picture 9" descr="downloa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3" name="Google Shape;102;g78f8efbcf8_0_34"/>
            <p:cNvSpPr txBox="1"/>
            <p:nvPr/>
          </p:nvSpPr>
          <p:spPr>
            <a:xfrm>
              <a:off x="737870" y="669290"/>
              <a:ext cx="833945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IN" sz="3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Always Remember...</a:t>
              </a:r>
            </a:p>
          </p:txBody>
        </p:sp>
        <p:cxnSp>
          <p:nvCxnSpPr>
            <p:cNvPr id="16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●      Why do they occur?       ●     How Can We Solve This ?     ●   	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Here are some tips!</a:t>
              </a:r>
            </a:p>
            <a:p>
              <a:pPr lvl="0" algn="ctr"/>
              <a:endParaRPr lang="en-IN" b="1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7870" y="3470910"/>
              <a:ext cx="6061075" cy="10147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Overprotecting or pampering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 your child</a:t>
              </a:r>
            </a:p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can lead to a sense of entitlement.</a:t>
              </a:r>
            </a:p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Entitlement can lead to tantrums.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7870" y="1984375"/>
              <a:ext cx="6061075" cy="10147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Involve the whole family!</a:t>
              </a:r>
            </a:p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All siblings, grandparents, etc. should give your</a:t>
              </a:r>
            </a:p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child the </a:t>
              </a:r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same instructions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. Consistency is key.</a:t>
              </a:r>
            </a:p>
          </p:txBody>
        </p:sp>
        <p:pic>
          <p:nvPicPr>
            <p:cNvPr id="25" name="Picture 24" descr="sad-4403540_12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7000" y="814070"/>
              <a:ext cx="3079115" cy="51860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12" name="Rectangle 11"/>
            <p:cNvSpPr/>
            <p:nvPr/>
          </p:nvSpPr>
          <p:spPr>
            <a:xfrm>
              <a:off x="737870" y="1748342"/>
              <a:ext cx="6061075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Evaluate your child’s abilities and potential!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870" y="4026087"/>
              <a:ext cx="6061075" cy="706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This may also increase your</a:t>
              </a:r>
            </a:p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child's tendency to misbehave.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64565" y="3021228"/>
              <a:ext cx="5510530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Forcing your child to perform </a:t>
              </a: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tasks that 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they are not ready for will only lead to frustration &amp; anger.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7870" y="4892227"/>
              <a:ext cx="6061075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Thus, recognise your child's limitations.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7870" y="2298887"/>
              <a:ext cx="6061075" cy="706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Learning constantly is important, but your child's</a:t>
              </a:r>
            </a:p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development may not be ready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 for certain tasks.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4" name="Picture 13" descr="downloa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6" name="Google Shape;102;g78f8efbcf8_0_34"/>
            <p:cNvSpPr txBox="1"/>
            <p:nvPr/>
          </p:nvSpPr>
          <p:spPr>
            <a:xfrm>
              <a:off x="737870" y="669290"/>
              <a:ext cx="833945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IN" sz="3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Always Remember...</a:t>
              </a:r>
            </a:p>
          </p:txBody>
        </p:sp>
        <p:cxnSp>
          <p:nvCxnSpPr>
            <p:cNvPr id="17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8" name="Picture 17" descr="sad-4403540_12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7000" y="814070"/>
              <a:ext cx="3079115" cy="5186045"/>
            </a:xfrm>
            <a:prstGeom prst="rect">
              <a:avLst/>
            </a:prstGeom>
          </p:spPr>
        </p:pic>
        <p:sp>
          <p:nvSpPr>
            <p:cNvPr id="21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●      Why do they occur?       ●     How Can We Solve This ?     ●   	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Here are some tips!</a:t>
              </a:r>
            </a:p>
            <a:p>
              <a:pPr lvl="0" algn="ctr"/>
              <a:endParaRPr lang="en-IN" b="1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516890"/>
            <a:ext cx="9906000" cy="6432550"/>
            <a:chOff x="0" y="516890"/>
            <a:chExt cx="9906000" cy="6432550"/>
          </a:xfrm>
        </p:grpSpPr>
        <p:sp>
          <p:nvSpPr>
            <p:cNvPr id="16" name="Rectangle 15"/>
            <p:cNvSpPr/>
            <p:nvPr/>
          </p:nvSpPr>
          <p:spPr>
            <a:xfrm>
              <a:off x="783590" y="4011295"/>
              <a:ext cx="5822315" cy="706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5" algn="l"/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In simpler terms, it's anything </a:t>
              </a:r>
              <a:r>
                <a:rPr lang="en-IN" altLang="en-US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that</a:t>
              </a:r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your child</a:t>
              </a:r>
            </a:p>
            <a:p>
              <a:pPr lvl="5" algn="l"/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does often + that is unsafe for them or others.</a:t>
              </a:r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3590" y="1828165"/>
              <a:ext cx="5821680" cy="16300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lvl="5" algn="l"/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Problem (or challenging) behaviours</a:t>
              </a:r>
            </a:p>
            <a:p>
              <a:pPr lvl="5" algn="l"/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are behaviours of such intensity,</a:t>
              </a:r>
            </a:p>
            <a:p>
              <a:pPr lvl="5" algn="l"/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frequency, or duration that they may</a:t>
              </a:r>
            </a:p>
            <a:p>
              <a:pPr lvl="5" algn="l"/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affect the physical safety of the</a:t>
              </a:r>
            </a:p>
            <a:p>
              <a:pPr lvl="5" algn="l"/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actor or others around.</a:t>
              </a:r>
            </a:p>
          </p:txBody>
        </p:sp>
        <p:sp>
          <p:nvSpPr>
            <p:cNvPr id="9" name="Google Shape;102;g78f8efbcf8_0_34"/>
            <p:cNvSpPr txBox="1"/>
            <p:nvPr/>
          </p:nvSpPr>
          <p:spPr>
            <a:xfrm>
              <a:off x="349885" y="516890"/>
              <a:ext cx="920623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4000" dirty="0" smtClean="0">
                  <a:solidFill>
                    <a:schemeClr val="tx1"/>
                  </a:solidFill>
                  <a:latin typeface="Cambria" panose="02040503050406030204"/>
                  <a:ea typeface="Cambria" panose="02040503050406030204"/>
                  <a:cs typeface="Cambria" panose="02040503050406030204"/>
                  <a:sym typeface="Cambria" panose="02040503050406030204"/>
                </a:rPr>
                <a:t>What Are Problem Behaviours?</a:t>
              </a:r>
              <a:endParaRPr lang="en-IN" sz="4000" dirty="0">
                <a:solidFill>
                  <a:schemeClr val="tx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endParaRPr>
            </a:p>
          </p:txBody>
        </p:sp>
        <p:cxnSp>
          <p:nvCxnSpPr>
            <p:cNvPr id="10" name="Google Shape;103;g78f8efbcf8_0_34"/>
            <p:cNvCxnSpPr/>
            <p:nvPr/>
          </p:nvCxnSpPr>
          <p:spPr>
            <a:xfrm>
              <a:off x="783590" y="12382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" name="Picture 11" descr="girl-563719_12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3885" y="1238250"/>
              <a:ext cx="5142230" cy="452755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8" name="Picture 7" descr="downloa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17" name="Google Shape;90;p1"/>
          <p:cNvSpPr/>
          <p:nvPr/>
        </p:nvSpPr>
        <p:spPr>
          <a:xfrm>
            <a:off x="0" y="0"/>
            <a:ext cx="9906000" cy="308864"/>
          </a:xfrm>
          <a:prstGeom prst="rect">
            <a:avLst/>
          </a:prstGeom>
          <a:solidFill>
            <a:srgbClr val="9F8D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IN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  <a:p>
            <a:pPr algn="ctr"/>
            <a:r>
              <a:rPr lang="en-IN" b="1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What Are Problem Behaviours ?   </a:t>
            </a:r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●      Why do they occur?       ●     How Can We Solve This ?       ●   	Here are some tips!</a:t>
            </a:r>
          </a:p>
          <a:p>
            <a:pPr lvl="0" algn="ctr"/>
            <a:endParaRPr lang="en-IN" i="0" strike="noStrike" cap="none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12" name="Rectangle 11"/>
            <p:cNvSpPr/>
            <p:nvPr/>
          </p:nvSpPr>
          <p:spPr>
            <a:xfrm>
              <a:off x="737870" y="2197100"/>
              <a:ext cx="6061075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Children repeat what they‘ve seen or learnt!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7870" y="3944620"/>
              <a:ext cx="6061075" cy="7067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Encourage socially appropriate behaviours</a:t>
              </a:r>
            </a:p>
            <a:p>
              <a:pPr algn="ctr"/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from a young age!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7870" y="2758440"/>
              <a:ext cx="6061075" cy="10147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For eg, if you undress your child in public when they're young, they'll repeat the same even</a:t>
              </a:r>
            </a:p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when they're older.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0" name="Picture 9" descr="downloa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4" name="Google Shape;102;g78f8efbcf8_0_34"/>
            <p:cNvSpPr txBox="1"/>
            <p:nvPr/>
          </p:nvSpPr>
          <p:spPr>
            <a:xfrm>
              <a:off x="737870" y="669290"/>
              <a:ext cx="833945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IN" sz="3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Always Remember...</a:t>
              </a:r>
            </a:p>
          </p:txBody>
        </p:sp>
        <p:cxnSp>
          <p:nvCxnSpPr>
            <p:cNvPr id="15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6" name="Picture 15" descr="sad-4403540_12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7000" y="814070"/>
              <a:ext cx="3079115" cy="5186045"/>
            </a:xfrm>
            <a:prstGeom prst="rect">
              <a:avLst/>
            </a:prstGeom>
          </p:spPr>
        </p:pic>
        <p:sp>
          <p:nvSpPr>
            <p:cNvPr id="18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●      Why do they occur?       ●     How Can We Solve This ?     ●   	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Here are some tips!</a:t>
              </a:r>
            </a:p>
            <a:p>
              <a:pPr lvl="0" algn="ctr"/>
              <a:endParaRPr lang="en-IN" b="1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12" name="Rectangle 11"/>
            <p:cNvSpPr/>
            <p:nvPr/>
          </p:nvSpPr>
          <p:spPr>
            <a:xfrm>
              <a:off x="737870" y="1824990"/>
              <a:ext cx="6061075" cy="7067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use multiple languages at the same time.</a:t>
              </a:r>
            </a:p>
            <a:p>
              <a:pPr algn="ctr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This may confuse your child.</a:t>
              </a:r>
              <a:endParaRPr lang="en-IN" sz="2000" i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7870" y="2707005"/>
              <a:ext cx="6061075" cy="10147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Rather than punishment, give your child opportunities to fulfill their need for attention / stimulation constructively.</a:t>
              </a:r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0" name="Picture 9" descr="downloa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4" name="TextBox 32"/>
            <p:cNvSpPr txBox="1"/>
            <p:nvPr/>
          </p:nvSpPr>
          <p:spPr>
            <a:xfrm>
              <a:off x="737870" y="4398010"/>
              <a:ext cx="5645150" cy="398780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altLang="en-US" sz="20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Consistent practice is key!</a:t>
              </a:r>
            </a:p>
          </p:txBody>
        </p:sp>
        <p:sp>
          <p:nvSpPr>
            <p:cNvPr id="2" name="TextBox 32"/>
            <p:cNvSpPr txBox="1"/>
            <p:nvPr/>
          </p:nvSpPr>
          <p:spPr>
            <a:xfrm>
              <a:off x="737870" y="3897630"/>
              <a:ext cx="5645150" cy="398780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altLang="en-US" sz="20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Progress takes time, months even!</a:t>
              </a:r>
            </a:p>
          </p:txBody>
        </p:sp>
        <p:sp>
          <p:nvSpPr>
            <p:cNvPr id="13" name="Google Shape;102;g78f8efbcf8_0_34"/>
            <p:cNvSpPr txBox="1"/>
            <p:nvPr/>
          </p:nvSpPr>
          <p:spPr>
            <a:xfrm>
              <a:off x="737870" y="669290"/>
              <a:ext cx="833945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IN" sz="3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Always Remember...</a:t>
              </a:r>
            </a:p>
          </p:txBody>
        </p:sp>
        <p:cxnSp>
          <p:nvCxnSpPr>
            <p:cNvPr id="15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6" name="Picture 15" descr="sad-4403540_12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7000" y="814070"/>
              <a:ext cx="3079115" cy="5186045"/>
            </a:xfrm>
            <a:prstGeom prst="rect">
              <a:avLst/>
            </a:prstGeom>
          </p:spPr>
        </p:pic>
        <p:sp>
          <p:nvSpPr>
            <p:cNvPr id="18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●      Why do they occur?       ●     How Can We Solve This ?     ●   	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Here are some tips!</a:t>
              </a:r>
            </a:p>
            <a:p>
              <a:pPr lvl="0" algn="ctr"/>
              <a:endParaRPr lang="en-IN" b="1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60971"/>
            <a:ext cx="9906000" cy="6488469"/>
            <a:chOff x="0" y="460971"/>
            <a:chExt cx="9906000" cy="6488469"/>
          </a:xfrm>
        </p:grpSpPr>
        <p:grpSp>
          <p:nvGrpSpPr>
            <p:cNvPr id="19" name="Group 18"/>
            <p:cNvGrpSpPr/>
            <p:nvPr/>
          </p:nvGrpSpPr>
          <p:grpSpPr>
            <a:xfrm>
              <a:off x="369784" y="460971"/>
              <a:ext cx="9536216" cy="5110857"/>
              <a:chOff x="369784" y="460971"/>
              <a:chExt cx="9536216" cy="511085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37635" y="460971"/>
                <a:ext cx="8928786" cy="737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1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The information in this presentation has been provided by</a:t>
                </a:r>
              </a:p>
              <a:p>
                <a:pPr algn="ctr"/>
                <a:r>
                  <a:rPr lang="en-US" sz="21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Jai </a:t>
                </a:r>
                <a:r>
                  <a:rPr lang="en-US" sz="2100" i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Vakeel</a:t>
                </a:r>
                <a:r>
                  <a:rPr lang="en-US" sz="21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Foundation &amp; designed by </a:t>
                </a:r>
                <a:r>
                  <a:rPr lang="en-US" sz="2100" i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Nayi</a:t>
                </a:r>
                <a:r>
                  <a:rPr lang="en-US" sz="21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100" i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Disha</a:t>
                </a:r>
                <a:r>
                  <a:rPr lang="en-US" sz="21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Resource Centre.</a:t>
                </a:r>
              </a:p>
            </p:txBody>
          </p:sp>
          <p:pic>
            <p:nvPicPr>
              <p:cNvPr id="15" name="Google Shape;89;p1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988888" y="4322089"/>
                <a:ext cx="2829697" cy="1249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Picture 15" descr="downloa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9426" y="1890765"/>
                <a:ext cx="4576574" cy="1760221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69784" y="1621137"/>
                <a:ext cx="4609071" cy="20300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Jai </a:t>
                </a:r>
                <a:r>
                  <a:rPr lang="en-US" sz="1800" i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Vakeel</a:t>
                </a:r>
                <a:r>
                  <a:rPr lang="en-US" sz="18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Foundation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aims to deliver a physical, social</a:t>
                </a:r>
                <a:r>
                  <a:rPr lang="en-IN" alt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,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and cultural environment compatible </a:t>
                </a:r>
                <a:r>
                  <a:rPr lang="en-IN" alt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with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greater learning and growth for individuals with intellectual disabilit</a:t>
                </a:r>
                <a:r>
                  <a:rPr lang="en-IN" alt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ies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.</a:t>
                </a:r>
              </a:p>
              <a:p>
                <a:pPr algn="ctr"/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For more information visit </a:t>
                </a:r>
                <a:r>
                  <a:rPr lang="en-US" sz="1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www.jaivakeel.org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, </a:t>
                </a:r>
              </a:p>
              <a:p>
                <a:pPr algn="ctr"/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or write to </a:t>
                </a:r>
                <a:r>
                  <a:rPr lang="en-US" sz="1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admin@jaivakeel.org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611971" y="3931151"/>
              <a:ext cx="4953000" cy="2030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 algn="ctr"/>
              <a:r>
                <a:rPr lang="en-US" sz="1800" i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Nayi</a:t>
              </a:r>
              <a:r>
                <a:rPr lang="en-US" sz="1800" i="1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1800" i="1" dirty="0" err="1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Disha</a:t>
              </a:r>
              <a:r>
                <a:rPr lang="en-US" sz="1800" i="1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Resource Centre </a:t>
              </a:r>
              <a:r>
                <a:rPr lang="en-US" sz="1800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is an online information resource platform that supports families of persons with Intellectual and Developmental Disabilities (IDD</a:t>
              </a:r>
              <a:r>
                <a:rPr lang="en-IN" altLang="en-US" sz="1800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s</a:t>
              </a:r>
              <a:r>
                <a:rPr lang="en-US" sz="1800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). </a:t>
              </a:r>
            </a:p>
            <a:p>
              <a:pPr algn="ctr"/>
              <a:r>
                <a:rPr lang="en-US" sz="1800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For more information </a:t>
              </a:r>
            </a:p>
            <a:p>
              <a:pPr algn="ctr"/>
              <a:r>
                <a:rPr lang="en-US" sz="1800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visit </a:t>
              </a:r>
              <a:r>
                <a:rPr lang="en-US" sz="1800" b="1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www.nayi-disha.org</a:t>
              </a:r>
              <a:r>
                <a:rPr lang="en-US" sz="1800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, </a:t>
              </a:r>
            </a:p>
            <a:p>
              <a:pPr algn="ctr"/>
              <a:r>
                <a:rPr lang="en-US" sz="1800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or write to </a:t>
              </a:r>
              <a:r>
                <a:rPr lang="en-US" sz="1800" b="1" dirty="0" smtClean="0">
                  <a:latin typeface="Cambria" panose="020405030504060302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contactus@nayi-disha.org</a:t>
              </a: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0" y="6014085"/>
              <a:ext cx="9906000" cy="935355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>
                <a:buSzTx/>
              </a:pPr>
              <a:endParaRPr lang="en-IN" b="1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  <p:sp>
        <p:nvSpPr>
          <p:cNvPr id="11" name="Google Shape;90;p1"/>
          <p:cNvSpPr/>
          <p:nvPr/>
        </p:nvSpPr>
        <p:spPr>
          <a:xfrm>
            <a:off x="0" y="0"/>
            <a:ext cx="9906000" cy="308864"/>
          </a:xfrm>
          <a:prstGeom prst="rect">
            <a:avLst/>
          </a:prstGeom>
          <a:solidFill>
            <a:srgbClr val="9F8D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IN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What Are Problem Behaviours ?   ●      Why do they occur?       ●     How Can We Solve This ?       ●   	Here are some tips!</a:t>
            </a:r>
          </a:p>
          <a:p>
            <a:pPr lvl="0" algn="ctr"/>
            <a:endParaRPr lang="en-IN" i="0" strike="noStrike" cap="none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014051"/>
            <a:ext cx="9906000" cy="935389"/>
            <a:chOff x="0" y="5934919"/>
            <a:chExt cx="9144000" cy="92308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8" name="Google Shape;88;p1"/>
            <p:cNvSpPr/>
            <p:nvPr/>
          </p:nvSpPr>
          <p:spPr>
            <a:xfrm>
              <a:off x="0" y="5934919"/>
              <a:ext cx="9144000" cy="923081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>
                <a:buSzTx/>
              </a:pPr>
              <a:endParaRPr lang="en-IN" b="1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  <p:pic>
          <p:nvPicPr>
            <p:cNvPr id="89" name="Google Shape;89;p1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7042434" y="6024434"/>
              <a:ext cx="1709390" cy="74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</p:pic>
        <p:pic>
          <p:nvPicPr>
            <p:cNvPr id="12" name="Picture 11" descr="downloa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" y="6012180"/>
              <a:ext cx="1813560" cy="75565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349885" y="516890"/>
            <a:ext cx="9206230" cy="5248910"/>
            <a:chOff x="349885" y="516890"/>
            <a:chExt cx="9206230" cy="5248910"/>
          </a:xfrm>
        </p:grpSpPr>
        <p:sp>
          <p:nvSpPr>
            <p:cNvPr id="14" name="Rectangle 13"/>
            <p:cNvSpPr/>
            <p:nvPr/>
          </p:nvSpPr>
          <p:spPr>
            <a:xfrm>
              <a:off x="784225" y="3990975"/>
              <a:ext cx="5852795" cy="7067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lvl="5" algn="l"/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These may cause unreasonable stress</a:t>
              </a:r>
            </a:p>
            <a:p>
              <a:pPr marL="0" lvl="5" algn="l"/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to everyone around.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2955" y="2567305"/>
              <a:ext cx="5853430" cy="10147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l">
                <a:buFont typeface="Arial" panose="020B0604020202020204" pitchFamily="34" charset="0"/>
                <a:buNone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The behaviours are likely to be</a:t>
              </a:r>
            </a:p>
            <a:p>
              <a:pPr marL="0" indent="0" algn="l">
                <a:buFont typeface="Arial" panose="020B0604020202020204" pitchFamily="34" charset="0"/>
                <a:buNone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deviant &amp; inappropriate for</a:t>
              </a:r>
            </a:p>
            <a:p>
              <a:pPr marL="0" indent="0" algn="l">
                <a:buFont typeface="Arial" panose="020B0604020202020204" pitchFamily="34" charset="0"/>
                <a:buNone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your child's age.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4225" y="1451610"/>
              <a:ext cx="5706745" cy="7067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lvl="5" algn="l"/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These behaviours may interfere &amp;</a:t>
              </a:r>
            </a:p>
            <a:p>
              <a:pPr marL="0" lvl="5" algn="l"/>
              <a:r>
                <a:rPr lang="en-IN" altLang="en-US" sz="2000" b="1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limit</a:t>
              </a:r>
              <a:r>
                <a:rPr lang="en-IN" altLang="en-US" sz="2000" dirty="0" smtClean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your child's learning of skills.</a:t>
              </a:r>
            </a:p>
          </p:txBody>
        </p:sp>
        <p:pic>
          <p:nvPicPr>
            <p:cNvPr id="6" name="Picture 5" descr="girl-563719_12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3885" y="1238250"/>
              <a:ext cx="5142230" cy="4527550"/>
            </a:xfrm>
            <a:prstGeom prst="rect">
              <a:avLst/>
            </a:prstGeom>
          </p:spPr>
        </p:pic>
        <p:sp>
          <p:nvSpPr>
            <p:cNvPr id="11" name="Google Shape;102;g78f8efbcf8_0_34"/>
            <p:cNvSpPr txBox="1"/>
            <p:nvPr/>
          </p:nvSpPr>
          <p:spPr>
            <a:xfrm>
              <a:off x="349885" y="516890"/>
              <a:ext cx="920623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4000" dirty="0" smtClean="0">
                  <a:solidFill>
                    <a:schemeClr val="tx1"/>
                  </a:solidFill>
                  <a:latin typeface="Cambria" panose="02040503050406030204"/>
                  <a:ea typeface="Cambria" panose="02040503050406030204"/>
                  <a:cs typeface="Cambria" panose="02040503050406030204"/>
                  <a:sym typeface="Cambria" panose="02040503050406030204"/>
                </a:rPr>
                <a:t>What Are Problem Behaviours?</a:t>
              </a:r>
              <a:endParaRPr lang="en-IN" sz="4000" dirty="0">
                <a:solidFill>
                  <a:schemeClr val="tx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endParaRPr>
            </a:p>
          </p:txBody>
        </p:sp>
        <p:cxnSp>
          <p:nvCxnSpPr>
            <p:cNvPr id="13" name="Google Shape;103;g78f8efbcf8_0_34"/>
            <p:cNvCxnSpPr/>
            <p:nvPr/>
          </p:nvCxnSpPr>
          <p:spPr>
            <a:xfrm>
              <a:off x="783590" y="12382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8" name="Google Shape;90;p1"/>
          <p:cNvSpPr/>
          <p:nvPr/>
        </p:nvSpPr>
        <p:spPr>
          <a:xfrm>
            <a:off x="0" y="0"/>
            <a:ext cx="9906000" cy="308864"/>
          </a:xfrm>
          <a:prstGeom prst="rect">
            <a:avLst/>
          </a:prstGeom>
          <a:solidFill>
            <a:srgbClr val="9F8D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IN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  <a:p>
            <a:pPr algn="ctr"/>
            <a:r>
              <a:rPr lang="en-IN" b="1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What Are Problem Behaviours ?   </a:t>
            </a:r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●      Why do they occur?       ●     How Can We Solve This ?       ●   	Here are some tips!</a:t>
            </a:r>
          </a:p>
          <a:p>
            <a:pPr lvl="0" algn="ctr"/>
            <a:endParaRPr lang="en-IN" i="0" strike="noStrike" cap="none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399573"/>
            <a:ext cx="9906000" cy="6549867"/>
            <a:chOff x="0" y="399573"/>
            <a:chExt cx="9906000" cy="6549867"/>
          </a:xfrm>
        </p:grpSpPr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sp>
          <p:nvSpPr>
            <p:cNvPr id="17" name="Google Shape;102;g78f8efbcf8_0_34"/>
            <p:cNvSpPr txBox="1"/>
            <p:nvPr/>
          </p:nvSpPr>
          <p:spPr>
            <a:xfrm>
              <a:off x="737870" y="399573"/>
              <a:ext cx="8339455" cy="991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IN" sz="3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Examples of </a:t>
              </a:r>
              <a:endParaRPr lang="en-IN" sz="3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lvl="0" algn="ctr"/>
              <a:r>
                <a:rPr lang="en-IN" sz="3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Problem Behaviour</a:t>
              </a:r>
            </a:p>
          </p:txBody>
        </p:sp>
        <p:cxnSp>
          <p:nvCxnSpPr>
            <p:cNvPr id="35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" name="Picture 7" descr="sad-4403540_12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814070"/>
              <a:ext cx="3079115" cy="5186045"/>
            </a:xfrm>
            <a:prstGeom prst="rect">
              <a:avLst/>
            </a:prstGeom>
          </p:spPr>
        </p:pic>
        <p:sp>
          <p:nvSpPr>
            <p:cNvPr id="14" name="TextBox 32"/>
            <p:cNvSpPr txBox="1"/>
            <p:nvPr/>
          </p:nvSpPr>
          <p:spPr>
            <a:xfrm>
              <a:off x="737870" y="1600200"/>
              <a:ext cx="5497830" cy="4092575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Being stubborn or non-compliant</a:t>
              </a:r>
              <a:endParaRPr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Agressive behaviours like pushing, hitting, throwing objects, biting, pinching, pulling hair, </a:t>
              </a:r>
              <a:r>
                <a:rPr lang="en-IN" sz="2000" dirty="0" err="1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etc</a:t>
              </a:r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IN" sz="20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Hyperactivity &amp; poor attention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IN" sz="20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Self-harming like scratching, hair-pulling, head-banging, </a:t>
              </a:r>
              <a:r>
                <a:rPr lang="en-IN" sz="2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etc</a:t>
              </a:r>
              <a:endParaRPr lang="en-IN" sz="20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IN" sz="20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Repetitive behaviours like rocking, hand-flapping, etc.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2" name="Picture 11" descr="downloa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15" name="Google Shape;90;p1"/>
          <p:cNvSpPr/>
          <p:nvPr/>
        </p:nvSpPr>
        <p:spPr>
          <a:xfrm>
            <a:off x="0" y="0"/>
            <a:ext cx="9906000" cy="308864"/>
          </a:xfrm>
          <a:prstGeom prst="rect">
            <a:avLst/>
          </a:prstGeom>
          <a:solidFill>
            <a:srgbClr val="9F8D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IN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  <a:p>
            <a:pPr algn="ctr"/>
            <a:r>
              <a:rPr lang="en-IN" b="1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What Are Problem Behaviours ?     </a:t>
            </a:r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●      Why do they occur?       ●     How Can We Solve This ?       ●   	Here are some tips!</a:t>
            </a:r>
          </a:p>
          <a:p>
            <a:pPr lvl="0" algn="ctr"/>
            <a:endParaRPr lang="en-IN" i="0" strike="noStrike" cap="none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69290"/>
            <a:ext cx="9906000" cy="6280150"/>
            <a:chOff x="0" y="669290"/>
            <a:chExt cx="9906000" cy="6280150"/>
          </a:xfrm>
        </p:grpSpPr>
        <p:sp>
          <p:nvSpPr>
            <p:cNvPr id="6" name="Rectangle 5"/>
            <p:cNvSpPr/>
            <p:nvPr/>
          </p:nvSpPr>
          <p:spPr>
            <a:xfrm>
              <a:off x="2655570" y="2855595"/>
              <a:ext cx="6420485" cy="706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The best way to understand the purpose</a:t>
              </a:r>
            </a:p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is observe the challenging behaviours:</a:t>
              </a:r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IN" sz="3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Finding The Cause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56205" y="1814830"/>
              <a:ext cx="6419850" cy="7067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Problem behaviours occur for a reason.</a:t>
              </a:r>
            </a:p>
            <a:p>
              <a:pPr algn="ctr"/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They serve a purpose for your child.</a:t>
              </a:r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cxnSp>
          <p:nvCxnSpPr>
            <p:cNvPr id="35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" name="TextBox 32"/>
            <p:cNvSpPr txBox="1"/>
            <p:nvPr/>
          </p:nvSpPr>
          <p:spPr>
            <a:xfrm>
              <a:off x="3778885" y="3896360"/>
              <a:ext cx="2255520" cy="1630045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Time of day,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Duration,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Intensity,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Trigger/s, &amp;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Consequence/s.</a:t>
              </a:r>
              <a:endParaRPr lang="en-IN" altLang="en-US" sz="2000" i="1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6327775" y="4203700"/>
              <a:ext cx="2748280" cy="1014730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Look out for reinforcers!</a:t>
              </a:r>
            </a:p>
            <a:p>
              <a:pPr algn="ctr"/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Behaviours will recur when rewarded!</a:t>
              </a:r>
              <a:endParaRPr lang="en-IN" altLang="en-US" sz="2000" i="1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" name="Picture 23" descr="turtle-152082_12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70" y="1487805"/>
              <a:ext cx="3300730" cy="423037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12" name="Picture 11" descr="downloa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17" name="Google Shape;90;p1"/>
          <p:cNvSpPr/>
          <p:nvPr/>
        </p:nvSpPr>
        <p:spPr>
          <a:xfrm>
            <a:off x="0" y="0"/>
            <a:ext cx="9906000" cy="308864"/>
          </a:xfrm>
          <a:prstGeom prst="rect">
            <a:avLst/>
          </a:prstGeom>
          <a:solidFill>
            <a:srgbClr val="9F8D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IN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What Are Problem Behaviours ?      ●      </a:t>
            </a:r>
            <a:r>
              <a:rPr lang="en-IN" b="1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Why do they occur?       </a:t>
            </a:r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●     How Can We Solve This ?       ●   Here are some tips!</a:t>
            </a:r>
          </a:p>
          <a:p>
            <a:pPr lvl="0" algn="ctr"/>
            <a:endParaRPr lang="en-IN" i="0" strike="noStrike" cap="none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12" name="Rectangle 11"/>
            <p:cNvSpPr/>
            <p:nvPr/>
          </p:nvSpPr>
          <p:spPr>
            <a:xfrm>
              <a:off x="3223064" y="4390976"/>
              <a:ext cx="6404610" cy="706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In such scenarios, the more attention you </a:t>
              </a:r>
              <a:r>
                <a:rPr lang="en-IN" sz="20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give to the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behaviour, the more likely that your child repeats </a:t>
              </a: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it.</a:t>
              </a:r>
              <a:endParaRPr lang="en-IN" sz="2000" b="1" i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2695" y="1687195"/>
              <a:ext cx="6563360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Attention Seeking</a:t>
              </a:r>
            </a:p>
          </p:txBody>
        </p:sp>
        <p:sp>
          <p:nvSpPr>
            <p:cNvPr id="9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IN" sz="3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Causes of Problem Behaviours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cxnSp>
          <p:nvCxnSpPr>
            <p:cNvPr id="35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" name="TextBox 32"/>
            <p:cNvSpPr txBox="1"/>
            <p:nvPr/>
          </p:nvSpPr>
          <p:spPr>
            <a:xfrm>
              <a:off x="3667125" y="2335530"/>
              <a:ext cx="5297805" cy="1938992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indent="0" algn="l">
                <a:buFont typeface="Arial" panose="020B0604020202020204" pitchFamily="34" charset="0"/>
                <a:buNone/>
              </a:pP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Is the problem behaviour occuring mostly when you're not paying attention to your child?</a:t>
              </a:r>
            </a:p>
            <a:p>
              <a:pPr marL="0" indent="0" algn="l">
                <a:buFont typeface="Arial" panose="020B0604020202020204" pitchFamily="34" charset="0"/>
                <a:buNone/>
              </a:pPr>
              <a:endParaRPr lang="en-IN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0" indent="0" algn="l">
                <a:buFont typeface="Arial" panose="020B0604020202020204" pitchFamily="34" charset="0"/>
                <a:buNone/>
              </a:pP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Does the behaviour cease the moment you give attention to your child?</a:t>
              </a:r>
            </a:p>
          </p:txBody>
        </p:sp>
        <p:pic>
          <p:nvPicPr>
            <p:cNvPr id="10" name="Picture 9" descr="turtle-152082_12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70" y="1487805"/>
              <a:ext cx="3300730" cy="423037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8" name="Picture 7" descr="downloa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7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   ●      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Why do they occur?       </a:t>
              </a:r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●     How Can We Solve This ?       ●   Here are some tips!</a:t>
              </a:r>
            </a:p>
            <a:p>
              <a:pPr lvl="0" algn="ctr"/>
              <a:endParaRPr lang="en-IN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69290"/>
            <a:ext cx="9906000" cy="6280150"/>
            <a:chOff x="0" y="669290"/>
            <a:chExt cx="9906000" cy="6280150"/>
          </a:xfrm>
        </p:grpSpPr>
        <p:sp>
          <p:nvSpPr>
            <p:cNvPr id="12" name="Rectangle 11"/>
            <p:cNvSpPr/>
            <p:nvPr/>
          </p:nvSpPr>
          <p:spPr>
            <a:xfrm>
              <a:off x="2682240" y="4777846"/>
              <a:ext cx="6440805" cy="10147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In such scenarios, the more you reward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your child's tantrums, the more likely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</a:t>
              </a:r>
              <a:r>
                <a:rPr lang="en-IN" sz="20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hat they </a:t>
              </a: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repeat the problem behaviour.</a:t>
              </a:r>
              <a:endParaRPr lang="en-IN" sz="2000" b="1" i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7870" y="1633326"/>
              <a:ext cx="8385175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Other Conditionings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3679190" y="2282296"/>
              <a:ext cx="5443855" cy="2246769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indent="0" algn="l">
                <a:buFont typeface="Arial" panose="020B0604020202020204" pitchFamily="34" charset="0"/>
                <a:buNone/>
              </a:pP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If your child throws a tantrum and you fulfill their need immediately, they learn that throwing tantrums works.</a:t>
              </a:r>
            </a:p>
            <a:p>
              <a:pPr marL="0" indent="0" algn="l">
                <a:buFont typeface="Arial" panose="020B0604020202020204" pitchFamily="34" charset="0"/>
                <a:buNone/>
              </a:pPr>
              <a:endParaRPr lang="en-IN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marL="0" indent="0" algn="l">
                <a:buFont typeface="Arial" panose="020B0604020202020204" pitchFamily="34" charset="0"/>
                <a:buNone/>
              </a:pP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This need could be food, toys, or anything</a:t>
              </a:r>
              <a:r>
                <a:rPr lang="en-IN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 </a:t>
              </a: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else.</a:t>
              </a:r>
            </a:p>
            <a:p>
              <a:pPr marL="0" indent="0" algn="l">
                <a:buFont typeface="Arial" panose="020B0604020202020204" pitchFamily="34" charset="0"/>
                <a:buNone/>
              </a:pP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Pampering or inconsistent disciplinary methods may add to this.</a:t>
              </a:r>
            </a:p>
          </p:txBody>
        </p:sp>
        <p:pic>
          <p:nvPicPr>
            <p:cNvPr id="24" name="Picture 23" descr="turtle-152082_12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70" y="1487805"/>
              <a:ext cx="3300730" cy="423037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6" name="Picture 5" descr="downloa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3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IN" sz="3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Causes of Problem Behaviours</a:t>
              </a:r>
            </a:p>
          </p:txBody>
        </p:sp>
        <p:cxnSp>
          <p:nvCxnSpPr>
            <p:cNvPr id="14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" name="Google Shape;90;p1"/>
          <p:cNvSpPr/>
          <p:nvPr/>
        </p:nvSpPr>
        <p:spPr>
          <a:xfrm>
            <a:off x="0" y="0"/>
            <a:ext cx="9906000" cy="308864"/>
          </a:xfrm>
          <a:prstGeom prst="rect">
            <a:avLst/>
          </a:prstGeom>
          <a:solidFill>
            <a:srgbClr val="9F8D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IN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  <a:p>
            <a:pPr algn="ctr"/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What Are Problem Behaviours ?      ●      </a:t>
            </a:r>
            <a:r>
              <a:rPr lang="en-IN" b="1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Why do they occur?       </a:t>
            </a:r>
            <a:r>
              <a: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rPr>
              <a:t>●     How Can We Solve This ?       ●   Here are some tips!</a:t>
            </a:r>
          </a:p>
          <a:p>
            <a:pPr lvl="0" algn="ctr"/>
            <a:endParaRPr lang="en-IN" i="0" strike="noStrike" cap="none" dirty="0" smtClean="0">
              <a:solidFill>
                <a:schemeClr val="bg1"/>
              </a:solidFill>
              <a:latin typeface="Candara" panose="020E0502030303020204" charset="0"/>
              <a:ea typeface="Calibri" panose="020F0502020204030204"/>
              <a:cs typeface="Candara" panose="020E0502030303020204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12" name="Rectangle 11"/>
            <p:cNvSpPr/>
            <p:nvPr/>
          </p:nvSpPr>
          <p:spPr>
            <a:xfrm>
              <a:off x="2682240" y="5187421"/>
              <a:ext cx="6440805" cy="706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 tantrum may be your child's way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of saying </a:t>
              </a:r>
              <a:r>
                <a:rPr lang="en-IN" sz="20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that </a:t>
              </a: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they feel unsafe.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7870" y="1633326"/>
              <a:ext cx="8385175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Escaping Uncomfortable Situations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3581400" y="2333096"/>
              <a:ext cx="5541645" cy="2553335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Does the behaviour </a:t>
              </a:r>
              <a:r>
                <a:rPr lang="en-IN" sz="2000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occur the most when your child is trying to get away from an </a:t>
              </a:r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uncomfortable situation / person / activity?</a:t>
              </a:r>
            </a:p>
            <a:p>
              <a:pPr algn="l"/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algn="l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For eg: Your child doesn't like their uncle. Each time the uncle comes home, your child throws a tantrum. You take your child to a separate room. Your child stops throwing the tantrum.</a:t>
              </a:r>
            </a:p>
          </p:txBody>
        </p:sp>
        <p:pic>
          <p:nvPicPr>
            <p:cNvPr id="24" name="Picture 23" descr="turtle-152082_12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224" y="1688322"/>
              <a:ext cx="3300730" cy="423037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6" name="Picture 5" descr="downloa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3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IN" sz="3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Causes of Problem Behaviours</a:t>
              </a:r>
            </a:p>
          </p:txBody>
        </p:sp>
        <p:cxnSp>
          <p:nvCxnSpPr>
            <p:cNvPr id="14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   ●      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Why do they occur?       </a:t>
              </a:r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●     How Can We Solve This ?       ●   Here are some tips!</a:t>
              </a:r>
            </a:p>
            <a:p>
              <a:pPr lvl="0" algn="ctr"/>
              <a:endParaRPr lang="en-IN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906000" cy="6949440"/>
            <a:chOff x="0" y="0"/>
            <a:chExt cx="9906000" cy="6949440"/>
          </a:xfrm>
        </p:grpSpPr>
        <p:sp>
          <p:nvSpPr>
            <p:cNvPr id="12" name="Rectangle 11"/>
            <p:cNvSpPr/>
            <p:nvPr/>
          </p:nvSpPr>
          <p:spPr>
            <a:xfrm>
              <a:off x="2682240" y="5160125"/>
              <a:ext cx="6440805" cy="706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A tantrum may be your child's way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of </a:t>
              </a:r>
              <a:r>
                <a:rPr lang="en-IN" sz="2000" i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saying that they </a:t>
              </a:r>
              <a:r>
                <a:rPr lang="en-IN" sz="2000" i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feel pain.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7870" y="1606030"/>
              <a:ext cx="8385175" cy="39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Medical Conditions</a:t>
              </a:r>
            </a:p>
          </p:txBody>
        </p:sp>
        <p:sp>
          <p:nvSpPr>
            <p:cNvPr id="28" name="Google Shape;102;g78f8efbcf8_0_34"/>
            <p:cNvSpPr txBox="1"/>
            <p:nvPr/>
          </p:nvSpPr>
          <p:spPr>
            <a:xfrm>
              <a:off x="2423160" y="6060440"/>
              <a:ext cx="5242560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Do not forget to praise your child </a:t>
              </a:r>
            </a:p>
            <a:p>
              <a:pPr lvl="0" algn="ctr"/>
              <a:r>
                <a:rPr lang="en-US" sz="20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during the learning process.</a:t>
              </a:r>
              <a:endParaRPr lang="en-US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/>
                <a:sym typeface="Cambria" panose="02040503050406030204"/>
              </a:endParaRPr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3973195" y="2305800"/>
              <a:ext cx="5149850" cy="2553335"/>
            </a:xfrm>
            <a:prstGeom prst="rect">
              <a:avLst/>
            </a:prstGeom>
            <a:noFill/>
            <a:ln w="3175">
              <a:solidFill>
                <a:srgbClr val="EEC92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Your child may not be able to communicate feelings like pain, hunger, thirst, etc. This is especially true if they have delayed speech development / are non-verbal.</a:t>
              </a:r>
            </a:p>
            <a:p>
              <a:pPr algn="l"/>
              <a:endParaRPr lang="en-IN" sz="20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  <a:p>
              <a:pPr algn="l"/>
              <a:r>
                <a:rPr lang="en-IN" sz="2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Once the bodily need that caused palpabale pain is taken care of, your child will cease to act out.</a:t>
              </a:r>
            </a:p>
          </p:txBody>
        </p:sp>
        <p:pic>
          <p:nvPicPr>
            <p:cNvPr id="24" name="Picture 23" descr="turtle-152082_12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70" y="1651581"/>
              <a:ext cx="3300730" cy="423037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0" y="6014051"/>
              <a:ext cx="9906000" cy="935389"/>
              <a:chOff x="0" y="5934919"/>
              <a:chExt cx="9144000" cy="92308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8" name="Google Shape;88;p1"/>
              <p:cNvSpPr/>
              <p:nvPr/>
            </p:nvSpPr>
            <p:spPr>
              <a:xfrm>
                <a:off x="0" y="5934919"/>
                <a:ext cx="9144000" cy="923081"/>
              </a:xfrm>
              <a:prstGeom prst="rect">
                <a:avLst/>
              </a:prstGeom>
              <a:solidFill>
                <a:srgbClr val="9F8D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buSzTx/>
                </a:pPr>
                <a:endPara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endParaRPr>
              </a:p>
            </p:txBody>
          </p:sp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042434" y="6024434"/>
                <a:ext cx="1709390" cy="744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grpFill/>
                  </a14:hiddenFill>
                </a:ext>
              </a:extLst>
            </p:spPr>
          </p:pic>
          <p:pic>
            <p:nvPicPr>
              <p:cNvPr id="6" name="Picture 5" descr="downloa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080" y="6012180"/>
                <a:ext cx="1813560" cy="75565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13" name="Google Shape;102;g78f8efbcf8_0_34"/>
            <p:cNvSpPr txBox="1"/>
            <p:nvPr/>
          </p:nvSpPr>
          <p:spPr>
            <a:xfrm>
              <a:off x="737870" y="669290"/>
              <a:ext cx="8338185" cy="721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IN" sz="30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/>
                  <a:sym typeface="Calibri" panose="020F0502020204030204"/>
                </a:rPr>
                <a:t>Causes of Problem Behaviours</a:t>
              </a:r>
            </a:p>
          </p:txBody>
        </p:sp>
        <p:cxnSp>
          <p:nvCxnSpPr>
            <p:cNvPr id="14" name="Google Shape;103;g78f8efbcf8_0_34"/>
            <p:cNvCxnSpPr/>
            <p:nvPr/>
          </p:nvCxnSpPr>
          <p:spPr>
            <a:xfrm>
              <a:off x="737870" y="1390650"/>
              <a:ext cx="8338820" cy="0"/>
            </a:xfrm>
            <a:prstGeom prst="straightConnector1">
              <a:avLst/>
            </a:prstGeom>
            <a:noFill/>
            <a:ln w="28575" cap="flat" cmpd="sng">
              <a:solidFill>
                <a:srgbClr val="FFD8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" name="Google Shape;90;p1"/>
            <p:cNvSpPr/>
            <p:nvPr/>
          </p:nvSpPr>
          <p:spPr>
            <a:xfrm>
              <a:off x="0" y="0"/>
              <a:ext cx="9906000" cy="308864"/>
            </a:xfrm>
            <a:prstGeom prst="rect">
              <a:avLst/>
            </a:prstGeom>
            <a:solidFill>
              <a:srgbClr val="9F8D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n-IN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What Are Problem Behaviours ?      ●      </a:t>
              </a:r>
              <a:r>
                <a:rPr lang="en-IN" b="1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Why do they occur?       </a:t>
              </a:r>
              <a:r>
                <a:rPr lang="en-IN" dirty="0" smtClean="0">
                  <a:solidFill>
                    <a:schemeClr val="bg1"/>
                  </a:solidFill>
                  <a:latin typeface="Candara" panose="020E0502030303020204" charset="0"/>
                  <a:ea typeface="Calibri" panose="020F0502020204030204"/>
                  <a:cs typeface="Candara" panose="020E0502030303020204" charset="0"/>
                  <a:sym typeface="Calibri" panose="020F0502020204030204"/>
                </a:rPr>
                <a:t>●     How Can We Solve This ?       ●   Here are some tips!</a:t>
              </a:r>
            </a:p>
            <a:p>
              <a:pPr lvl="0" algn="ctr"/>
              <a:endParaRPr lang="en-IN" i="0" strike="noStrike" cap="none" dirty="0" smtClean="0">
                <a:solidFill>
                  <a:schemeClr val="bg1"/>
                </a:solidFill>
                <a:latin typeface="Candara" panose="020E0502030303020204" charset="0"/>
                <a:ea typeface="Calibri" panose="020F0502020204030204"/>
                <a:cs typeface="Candara" panose="020E0502030303020204" charset="0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2060</Words>
  <Application>Microsoft Office PowerPoint</Application>
  <PresentationFormat>A4 Paper (210x297 mm)</PresentationFormat>
  <Paragraphs>246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Office User</dc:creator>
  <cp:lastModifiedBy>Ambik</cp:lastModifiedBy>
  <cp:revision>89</cp:revision>
  <dcterms:created xsi:type="dcterms:W3CDTF">2018-06-12T10:23:00Z</dcterms:created>
  <dcterms:modified xsi:type="dcterms:W3CDTF">2020-06-23T06:31:05Z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KSOProductBuildVer" pid="2">
    <vt:lpwstr>2057-11.2.0.8942</vt:lpwstr>
  </property>
  <property fmtid="{D5CDD505-2E9C-101B-9397-08002B2CF9AE}" name="NXPowerLiteLastOptimized" pid="3">
    <vt:lpwstr>1674391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S9.0.1</vt:lpwstr>
  </property>
</Properties>
</file>