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9" r:id="rId4"/>
    <p:sldId id="273" r:id="rId5"/>
    <p:sldId id="268" r:id="rId6"/>
    <p:sldId id="263" r:id="rId7"/>
    <p:sldId id="264" r:id="rId8"/>
    <p:sldId id="258" r:id="rId9"/>
    <p:sldId id="260" r:id="rId10"/>
    <p:sldId id="271" r:id="rId11"/>
    <p:sldId id="259" r:id="rId12"/>
    <p:sldId id="279" r:id="rId13"/>
    <p:sldId id="275" r:id="rId14"/>
    <p:sldId id="274" r:id="rId15"/>
    <p:sldId id="290" r:id="rId16"/>
    <p:sldId id="276" r:id="rId17"/>
    <p:sldId id="282" r:id="rId18"/>
    <p:sldId id="283" r:id="rId19"/>
    <p:sldId id="280" r:id="rId20"/>
    <p:sldId id="278" r:id="rId21"/>
    <p:sldId id="281" r:id="rId22"/>
  </p:sldIdLst>
  <p:sldSz cx="12192000" cy="6858000"/>
  <p:notesSz cx="7315200" cy="12344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61074" autoAdjust="0"/>
  </p:normalViewPr>
  <p:slideViewPr>
    <p:cSldViewPr snapToGrid="0">
      <p:cViewPr varScale="1">
        <p:scale>
          <a:sx n="50" d="100"/>
          <a:sy n="50" d="100"/>
        </p:scale>
        <p:origin x="-1843" y="-86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7220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617220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r">
              <a:defRPr sz="1500"/>
            </a:lvl1pPr>
          </a:lstStyle>
          <a:p>
            <a:fld id="{383AA4E5-B11C-47E2-A6DB-E7058FA20137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925513"/>
            <a:ext cx="8229600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34" tIns="56167" rIns="112334" bIns="561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863590"/>
            <a:ext cx="5852160" cy="5554980"/>
          </a:xfrm>
          <a:prstGeom prst="rect">
            <a:avLst/>
          </a:prstGeom>
        </p:spPr>
        <p:txBody>
          <a:bodyPr vert="horz" lIns="112334" tIns="56167" rIns="112334" bIns="561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7220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8"/>
            <a:ext cx="3169920" cy="617220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r">
              <a:defRPr sz="1500"/>
            </a:lvl1pPr>
          </a:lstStyle>
          <a:p>
            <a:fld id="{689CEF2B-FEA6-4DE2-88D5-6635DABCB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Victoria hospital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i="0" baseline="0" dirty="0" smtClean="0"/>
          </a:p>
          <a:p>
            <a:endParaRPr lang="en-US" sz="1500" b="1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 smtClean="0"/>
              <a:t> </a:t>
            </a:r>
          </a:p>
          <a:p>
            <a:r>
              <a:rPr lang="en-US" sz="1500" dirty="0" smtClean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 smtClean="0"/>
              <a:t> </a:t>
            </a:r>
          </a:p>
          <a:p>
            <a:r>
              <a:rPr lang="en-US" sz="1500" dirty="0" smtClean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925513"/>
            <a:ext cx="8229600" cy="4629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925513"/>
            <a:ext cx="8229600" cy="4629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925513"/>
            <a:ext cx="8229600" cy="4629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EF2B-FEA6-4DE2-88D5-6635DABCBCB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666" y="940037"/>
            <a:ext cx="11525021" cy="501638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666" y="940037"/>
            <a:ext cx="11525021" cy="5016382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 panose="05000000000000000000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 panose="05000000000000000000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karnataka.gov.in/hfw/decell/Documents/District%20Hospital%20list.pdf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kmcgov.in/KMCPortal/jsp/KMCWard.jsp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s.meeseva.telangana.gov.in/meeseva/Authorizedserviceprovider.htm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meeseva.gov.in/DeptPortal/UserInterface/LoginForm.aspx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meeseva.gov.in/DeptPortal/UserInterface/LoginForm.aspx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eseva.gov.in/DeptPortal/UserInterface/LoginForm.aspx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jpeg"/><Relationship Id="rId1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hyperlink" Target="http://www.swavlambancard.gov.in/" TargetMode="Externa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openxmlformats.org/officeDocument/2006/relationships/image" Target="../media/image10.png"/><Relationship Id="rId15" Type="http://schemas.openxmlformats.org/officeDocument/2006/relationships/image" Target="../media/image25.jpe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1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175" y="3811585"/>
            <a:ext cx="7766936" cy="3432650"/>
          </a:xfrm>
        </p:spPr>
        <p:txBody>
          <a:bodyPr/>
          <a:lstStyle/>
          <a:p>
            <a:pPr algn="ctr"/>
            <a:r>
              <a:rPr lang="en-IN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How do you apply for a </a:t>
            </a:r>
            <a:br>
              <a:rPr lang="en-IN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disability certificate in India ?</a:t>
            </a:r>
            <a:endParaRPr lang="en-IN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ND Logo + 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pic>
        <p:nvPicPr>
          <p:cNvPr id="5" name="Picture 4" descr="Persons_with_Disabilities_(Equal_Opportunities,_Protection_of_Rights_and_Full_Participation)_Act_1995.djv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285" y="849085"/>
            <a:ext cx="3891792" cy="5290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3233" y="3299578"/>
            <a:ext cx="1080367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IMPORTANT TO REMEMBER </a:t>
            </a:r>
          </a:p>
          <a:p>
            <a:endParaRPr lang="en-US" sz="16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save you time and energy find out – </a:t>
            </a:r>
          </a:p>
          <a:p>
            <a:endParaRPr lang="en-US" sz="16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days of the week or month the certificates are being issued at the authorized </a:t>
            </a:r>
          </a:p>
          <a:p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center near you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Sometimes camps are held to issue the certificate too. Look for camps at your local district center</a:t>
            </a:r>
          </a:p>
          <a:p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or parent support group.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PwD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need not pay any fee towards processing of the disability certificate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3857" y="511628"/>
            <a:ext cx="758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In India, who is authorized to issue the disability certificate?</a:t>
            </a:r>
            <a:endParaRPr lang="en-US" sz="2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ND Logo + 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pic>
        <p:nvPicPr>
          <p:cNvPr id="13" name="Picture 12" descr="india-blank-outline-map-coloring-page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9488" y="2401046"/>
            <a:ext cx="2847552" cy="40200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5889" y="1264071"/>
            <a:ext cx="10745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ook Antiqua" panose="02040602050305030304" pitchFamily="18" charset="0"/>
              </a:rPr>
              <a:t/>
            </a:r>
            <a:br>
              <a:rPr lang="en-IN" b="1" dirty="0" smtClean="0">
                <a:latin typeface="Book Antiqua" panose="02040602050305030304" pitchFamily="18" charset="0"/>
              </a:rPr>
            </a:b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India, this certificate is usually issued by authorized medical authorities (or a board). </a:t>
            </a:r>
          </a:p>
          <a:p>
            <a:pPr algn="ctr"/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PwD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their parents must apply for the disability certificate from 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 authorized Medical centers/hospitals</a:t>
            </a:r>
          </a:p>
        </p:txBody>
      </p:sp>
      <p:pic>
        <p:nvPicPr>
          <p:cNvPr id="16" name="Picture 15" descr="1200px-Emblem_of_India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239" y="3838303"/>
            <a:ext cx="550458" cy="93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628" y="348343"/>
            <a:ext cx="7548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Centers processing the Disability certificate at </a:t>
            </a:r>
            <a:r>
              <a:rPr lang="en-US" sz="40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Mumbai</a:t>
            </a:r>
            <a:endParaRPr lang="en-US" sz="40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ND Logo + 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pic>
        <p:nvPicPr>
          <p:cNvPr id="2050" name="Picture 2" descr="C:\Users\Ambik\AppData\Local\Microsoft\Windows\INetCache\IE\1GSYVRY9\volume3_2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32" y="4353392"/>
            <a:ext cx="488016" cy="488016"/>
          </a:xfrm>
          <a:prstGeom prst="rect">
            <a:avLst/>
          </a:prstGeom>
          <a:noFill/>
        </p:spPr>
      </p:pic>
      <p:pic>
        <p:nvPicPr>
          <p:cNvPr id="10" name="Picture 9" descr="india-blank-outline-map-coloring-page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8928" y="1385046"/>
            <a:ext cx="3497792" cy="4938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4915" y="1197429"/>
            <a:ext cx="8093498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JJ Hospital Mumbai</a:t>
            </a: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Citizen residing in Mumbai (From </a:t>
            </a:r>
            <a:r>
              <a:rPr lang="en-IN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Colaba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IN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Borivali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Mulund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IN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upto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Mankhurd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Days on which the certificate is issued -</a:t>
            </a:r>
          </a:p>
          <a:p>
            <a:pPr lvl="1" algn="just"/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Wednesday, Friday if Psychological evaluation is required </a:t>
            </a:r>
          </a:p>
          <a:p>
            <a:pPr lvl="1" algn="just"/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 assessment can happen all days of the week</a:t>
            </a:r>
          </a:p>
          <a:p>
            <a:pPr lvl="0" algn="just"/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evaluation done here – 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0" algn="just"/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Disability certificate issued here –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YES</a:t>
            </a:r>
          </a:p>
          <a:p>
            <a:pPr lvl="0" algn="just"/>
            <a:endParaRPr lang="en-IN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sz="1400" b="1" cap="al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IN" sz="14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NOTE :</a:t>
            </a:r>
          </a:p>
          <a:p>
            <a:r>
              <a:rPr lang="en-US" sz="1400" i="1" dirty="0" smtClean="0"/>
              <a:t>Disability certificate is given same day if sent to Neurology department (Brain injury related cases)</a:t>
            </a:r>
          </a:p>
          <a:p>
            <a:r>
              <a:rPr lang="en-US" sz="1400" i="1" dirty="0" smtClean="0"/>
              <a:t>Disability certificate is given a month later if physical disability is noted.</a:t>
            </a:r>
          </a:p>
          <a:p>
            <a:pPr algn="just"/>
            <a:endParaRPr lang="en-I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5" name="Picture 14" descr="gps_PNG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176" y="3987075"/>
            <a:ext cx="794658" cy="344241"/>
          </a:xfrm>
          <a:prstGeom prst="rect">
            <a:avLst/>
          </a:prstGeom>
        </p:spPr>
      </p:pic>
      <p:pic>
        <p:nvPicPr>
          <p:cNvPr id="16" name="Picture 15" descr="1200px-Emblem_of_India.s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5690" y="3238863"/>
            <a:ext cx="550458" cy="93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628" y="348343"/>
            <a:ext cx="7548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Centers processing the Disability certificate at </a:t>
            </a:r>
            <a:r>
              <a:rPr lang="en-US" sz="40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Mumbai</a:t>
            </a:r>
            <a:endParaRPr lang="en-US" sz="40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914" y="1400629"/>
            <a:ext cx="91294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Civil Hospital Thane</a:t>
            </a: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IN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Dahisar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Thane District, </a:t>
            </a:r>
            <a:r>
              <a:rPr lang="en-IN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Navi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Mumbai </a:t>
            </a:r>
            <a:r>
              <a:rPr lang="en-IN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upto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Belapur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upto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Dahanu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IN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Karjat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Kasara</a:t>
            </a:r>
            <a:endParaRPr lang="en-IN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Days on which the certificate is issued - </a:t>
            </a:r>
            <a:r>
              <a:rPr lang="en-IN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days</a:t>
            </a:r>
          </a:p>
          <a:p>
            <a:pPr lvl="0" algn="just"/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evaluation done here –</a:t>
            </a:r>
            <a:r>
              <a:rPr lang="en-IN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  <a:p>
            <a:pPr lvl="1" algn="just"/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For Psychological evaluation you need to visit JJ hospital </a:t>
            </a:r>
          </a:p>
          <a:p>
            <a:pPr lvl="1" algn="just"/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With a referral from Civil hospital authorities</a:t>
            </a:r>
          </a:p>
          <a:p>
            <a:pPr lvl="0" algn="just"/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Disability certificate issued here –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YES, in most cases given the same day</a:t>
            </a:r>
          </a:p>
          <a:p>
            <a:pPr algn="just"/>
            <a:endParaRPr lang="en-I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NIMH Hospital </a:t>
            </a:r>
            <a:r>
              <a:rPr lang="en-IN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Panvel</a:t>
            </a:r>
            <a:endParaRPr lang="en-IN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Raigad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District from </a:t>
            </a:r>
            <a:r>
              <a:rPr lang="en-IN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Kharghar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to Pen</a:t>
            </a:r>
          </a:p>
          <a:p>
            <a:pPr lvl="0" algn="just"/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Days on which the certificate is issued - 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Call for appointment</a:t>
            </a:r>
          </a:p>
          <a:p>
            <a:pPr lvl="0" algn="just"/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evaluation done here –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  <a:p>
            <a:pPr lvl="1" algn="just"/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For physical assessment visit Civil hospital with a </a:t>
            </a:r>
          </a:p>
          <a:p>
            <a:pPr lvl="1" algn="just"/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With a referral from NIMH hospital authorities</a:t>
            </a:r>
          </a:p>
          <a:p>
            <a:pPr lvl="0" algn="just"/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Disability certificate issued here –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yes, 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within a day or two</a:t>
            </a:r>
          </a:p>
          <a:p>
            <a:endParaRPr lang="en-US" dirty="0"/>
          </a:p>
        </p:txBody>
      </p:sp>
      <p:pic>
        <p:nvPicPr>
          <p:cNvPr id="9" name="Picture 8" descr="ND Logo + 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pic>
        <p:nvPicPr>
          <p:cNvPr id="11" name="Picture 10" descr="india-blank-outline-map-coloring-page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8928" y="1385046"/>
            <a:ext cx="3497792" cy="4938058"/>
          </a:xfrm>
          <a:prstGeom prst="rect">
            <a:avLst/>
          </a:prstGeom>
        </p:spPr>
      </p:pic>
      <p:pic>
        <p:nvPicPr>
          <p:cNvPr id="12" name="Picture 11" descr="gps_PNG4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8176" y="3987075"/>
            <a:ext cx="794658" cy="344241"/>
          </a:xfrm>
          <a:prstGeom prst="rect">
            <a:avLst/>
          </a:prstGeom>
        </p:spPr>
      </p:pic>
      <p:pic>
        <p:nvPicPr>
          <p:cNvPr id="15" name="Picture 14" descr="1200px-Emblem_of_India.sv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690" y="3238863"/>
            <a:ext cx="550458" cy="93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628" y="348343"/>
            <a:ext cx="6845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Centers processing the Disability certificate at </a:t>
            </a:r>
            <a:r>
              <a:rPr lang="en-US" sz="4000" b="1" cap="smal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pune</a:t>
            </a:r>
            <a:endParaRPr lang="en-US" sz="40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686" y="1600200"/>
            <a:ext cx="10341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Sasson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Hospital,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Pune</a:t>
            </a:r>
            <a:endParaRPr lang="en-IN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Days on which the certificate is issued –</a:t>
            </a:r>
          </a:p>
          <a:p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Wednesday &amp; Thursday </a:t>
            </a:r>
          </a:p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6am onwards certificate Token is issued based on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Aadhar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Card &amp; photos</a:t>
            </a:r>
          </a:p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First 150 members are issued a token on each day</a:t>
            </a:r>
            <a:endParaRPr lang="en-IN" b="1" i="1" cap="al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evaluation done here – </a:t>
            </a:r>
            <a:r>
              <a:rPr lang="en-IN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0" algn="just"/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Disability certificate issued here –</a:t>
            </a:r>
            <a:r>
              <a:rPr lang="en-IN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 yes</a:t>
            </a: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ND Logo + 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pic>
        <p:nvPicPr>
          <p:cNvPr id="9" name="Picture 8" descr="india-blank-outline-map-coloring-page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8928" y="1385046"/>
            <a:ext cx="3497792" cy="4938058"/>
          </a:xfrm>
          <a:prstGeom prst="rect">
            <a:avLst/>
          </a:prstGeom>
        </p:spPr>
      </p:pic>
      <p:pic>
        <p:nvPicPr>
          <p:cNvPr id="10" name="Picture 9" descr="gps_PNG4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496" y="4007395"/>
            <a:ext cx="794658" cy="344241"/>
          </a:xfrm>
          <a:prstGeom prst="rect">
            <a:avLst/>
          </a:prstGeom>
        </p:spPr>
      </p:pic>
      <p:pic>
        <p:nvPicPr>
          <p:cNvPr id="11" name="Picture 10" descr="1200px-Emblem_of_India.sv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2330" y="2934063"/>
            <a:ext cx="550458" cy="93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628" y="348343"/>
            <a:ext cx="8029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Centers processing the Disability certificate at </a:t>
            </a:r>
            <a:r>
              <a:rPr lang="en-US" sz="4000" b="1" cap="smal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bengaluru</a:t>
            </a:r>
            <a:endParaRPr lang="en-US" sz="40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886" y="1148080"/>
            <a:ext cx="1034142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NIMHANS</a:t>
            </a:r>
            <a:endParaRPr lang="en-IN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Days on which the certificate is issued – </a:t>
            </a:r>
          </a:p>
          <a:p>
            <a:r>
              <a:rPr lang="en-I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Appointment via online booking portal - http://nimhans.ac.in/online-appointments-opd</a:t>
            </a:r>
          </a:p>
          <a:p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evaluation done here – </a:t>
            </a:r>
            <a:r>
              <a:rPr lang="en-IN" sz="1600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0" algn="just"/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Disability certificate issued here –</a:t>
            </a:r>
            <a:r>
              <a:rPr lang="en-I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endParaRPr lang="en-IN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16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Government hospitals across the city</a:t>
            </a:r>
          </a:p>
          <a:p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Days on which the certificate is issued – </a:t>
            </a:r>
          </a:p>
          <a:p>
            <a:r>
              <a:rPr lang="en-I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Appointment to be made based on hospital selected. Call to enquire.</a:t>
            </a:r>
          </a:p>
          <a:p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evaluation done here – </a:t>
            </a:r>
            <a:r>
              <a:rPr lang="en-I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0" algn="just"/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Disability certificate issued here –</a:t>
            </a:r>
            <a:r>
              <a:rPr lang="en-I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YES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 will be instructed </a:t>
            </a:r>
          </a:p>
          <a:p>
            <a:pPr lvl="0" algn="just"/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go to NIMHANS and get another seal and signature. You will be asked to take the certificate to </a:t>
            </a:r>
          </a:p>
          <a:p>
            <a:pPr lvl="0" algn="just"/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District Disability Officer’s office, which is NOT in NIMHANS but a small gated lane just </a:t>
            </a:r>
          </a:p>
          <a:p>
            <a:pPr lvl="0" algn="just"/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after KIDWAI exit gate.</a:t>
            </a:r>
            <a:endParaRPr lang="en-US" sz="1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US" sz="1400" b="1" i="1" cap="al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identify the government hospital that caters to your area of residence.</a:t>
            </a:r>
          </a:p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see list of government hospitals near you please visit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–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400" i="1" dirty="0" smtClean="0">
                <a:hlinkClick r:id="rId3"/>
              </a:rPr>
              <a:t>https://www.karnataka.gov.in/hfw/decell/Documents/District%20Hospital%20list.pdf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recommendation for a disability certificate has to be from a Government hospital only.</a:t>
            </a:r>
          </a:p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Hospitals verified by some parents include –</a:t>
            </a:r>
          </a:p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Victoria hospital/ </a:t>
            </a:r>
            <a:r>
              <a:rPr lang="en-US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Indhira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Gandhi hospital</a:t>
            </a:r>
          </a:p>
          <a:p>
            <a:pPr lvl="0" algn="just"/>
            <a:endParaRPr lang="en-IN" b="1" cap="al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ND Logo + T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pic>
        <p:nvPicPr>
          <p:cNvPr id="9" name="Picture 2" descr="C:\Users\Ambik\AppData\Local\Microsoft\Windows\INetCache\IE\1GSYVRY9\volume3_2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712" y="4983312"/>
            <a:ext cx="488016" cy="488016"/>
          </a:xfrm>
          <a:prstGeom prst="rect">
            <a:avLst/>
          </a:prstGeom>
          <a:noFill/>
        </p:spPr>
      </p:pic>
      <p:pic>
        <p:nvPicPr>
          <p:cNvPr id="10" name="Picture 9" descr="india-blank-outline-map-coloring-page.png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8928" y="1385046"/>
            <a:ext cx="3497792" cy="4938058"/>
          </a:xfrm>
          <a:prstGeom prst="rect">
            <a:avLst/>
          </a:prstGeom>
        </p:spPr>
      </p:pic>
      <p:pic>
        <p:nvPicPr>
          <p:cNvPr id="13" name="Picture 12" descr="gps_PNG4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6016" y="4870995"/>
            <a:ext cx="794658" cy="344241"/>
          </a:xfrm>
          <a:prstGeom prst="rect">
            <a:avLst/>
          </a:prstGeom>
        </p:spPr>
      </p:pic>
      <p:pic>
        <p:nvPicPr>
          <p:cNvPr id="14" name="Picture 13" descr="1200px-Emblem_of_India.sv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1530" y="3116943"/>
            <a:ext cx="550458" cy="93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628" y="348343"/>
            <a:ext cx="73621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Centers processing the Disability certificate </a:t>
            </a:r>
            <a:r>
              <a:rPr lang="en-IN" altLang="en-US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IN" altLang="en-US" sz="40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Kolkata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886" y="1148080"/>
            <a:ext cx="1034142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N" sz="1400" b="1" dirty="0" smtClean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 For wards 1-100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 smtClean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Nir</a:t>
            </a:r>
            <a:r>
              <a:rPr lang="en-IN" sz="1400" b="1" dirty="0" smtClean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 </a:t>
            </a:r>
            <a:r>
              <a:rPr lang="en-IN" sz="1400" b="1" dirty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Ratan Sircar (NRS) medical </a:t>
            </a:r>
            <a:r>
              <a:rPr lang="en-IN" sz="1400" b="1" dirty="0" smtClean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college</a:t>
            </a:r>
            <a:endParaRPr lang="en-IN" sz="1400" b="1" dirty="0">
              <a:solidFill>
                <a:schemeClr val="dk1"/>
              </a:solidFill>
              <a:latin typeface="Calibri" pitchFamily="34" charset="0"/>
              <a:ea typeface="Cambria" panose="02040503050406030204"/>
              <a:cs typeface="Calibri" pitchFamily="34" charset="0"/>
              <a:sym typeface="Cambria" panose="02040503050406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dirty="0" smtClean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Disability department (first </a:t>
            </a:r>
            <a:r>
              <a:rPr lang="en-IN" sz="1400" dirty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white building on left hand side from main gate).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dirty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May require 2-3 visits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400" dirty="0">
              <a:solidFill>
                <a:schemeClr val="dk1"/>
              </a:solidFill>
              <a:latin typeface="Calibri" pitchFamily="34" charset="0"/>
              <a:ea typeface="Cambria" panose="02040503050406030204"/>
              <a:cs typeface="Calibri" pitchFamily="34" charset="0"/>
              <a:sym typeface="Cambria" panose="02040503050406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N" sz="1400" b="1" dirty="0" smtClean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 For </a:t>
            </a:r>
            <a:r>
              <a:rPr lang="en-IN" sz="1400" b="1" dirty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those in Wards beyond 100, any of the other gov hospitals: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400" b="1" dirty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Bangur Institute of Neurosciences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400" b="1" dirty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Institute of Psychiatry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400" b="1" dirty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District Public Hospital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400" b="1" dirty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Public Medical College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400" dirty="0">
              <a:solidFill>
                <a:schemeClr val="dk1"/>
              </a:solidFill>
              <a:latin typeface="Calibri" pitchFamily="34" charset="0"/>
              <a:ea typeface="Cambria" panose="02040503050406030204"/>
              <a:cs typeface="Calibri" pitchFamily="34" charset="0"/>
              <a:sym typeface="Cambria" panose="02040503050406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dirty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Find out which ward you belong to </a:t>
            </a:r>
            <a:r>
              <a:rPr lang="en-IN" sz="1400" dirty="0" smtClean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  <a:hlinkClick r:id="rId3" action="ppaction://hlinkfile"/>
              </a:rPr>
              <a:t>here</a:t>
            </a:r>
            <a:r>
              <a:rPr lang="en-IN" sz="1400" dirty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dirty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Accordingly, contact the relevant hospital </a:t>
            </a:r>
            <a:r>
              <a:rPr lang="en-IN" sz="1400" dirty="0" smtClean="0">
                <a:solidFill>
                  <a:schemeClr val="dk1"/>
                </a:solidFill>
                <a:latin typeface="Calibri" pitchFamily="34" charset="0"/>
                <a:ea typeface="Cambria" panose="02040503050406030204"/>
                <a:cs typeface="Calibri" pitchFamily="34" charset="0"/>
                <a:sym typeface="Cambria" panose="02040503050406030204"/>
              </a:rPr>
              <a:t>to clarify before visiting the centre.</a:t>
            </a:r>
            <a:endParaRPr lang="en-IN" sz="1400" dirty="0">
              <a:solidFill>
                <a:schemeClr val="dk1"/>
              </a:solidFill>
              <a:latin typeface="Calibri" pitchFamily="34" charset="0"/>
              <a:ea typeface="Cambria" panose="02040503050406030204"/>
              <a:cs typeface="Calibri" pitchFamily="34" charset="0"/>
              <a:sym typeface="Cambria" panose="02040503050406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400" dirty="0">
              <a:solidFill>
                <a:schemeClr val="dk1"/>
              </a:solidFill>
              <a:latin typeface="Calibri" pitchFamily="34" charset="0"/>
              <a:ea typeface="Cambria" panose="02040503050406030204"/>
              <a:cs typeface="Calibri" pitchFamily="34" charset="0"/>
              <a:sym typeface="Cambria" panose="02040503050406030204"/>
            </a:endParaRPr>
          </a:p>
          <a:p>
            <a:r>
              <a:rPr lang="en-IN" sz="1400" b="1" dirty="0" smtClean="0">
                <a:latin typeface="Calibri" pitchFamily="34" charset="0"/>
                <a:cs typeface="Calibri" pitchFamily="34" charset="0"/>
                <a:sym typeface="+mn-ea"/>
              </a:rPr>
              <a:t>Days on which the certificate is issued –</a:t>
            </a:r>
            <a:r>
              <a:rPr lang="en-IN" sz="1400" dirty="0" smtClean="0">
                <a:latin typeface="Calibri" pitchFamily="34" charset="0"/>
                <a:cs typeface="Calibri" pitchFamily="34" charset="0"/>
                <a:sym typeface="+mn-ea"/>
              </a:rPr>
              <a:t> </a:t>
            </a:r>
            <a:r>
              <a:rPr lang="en-IN" sz="1400" i="1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r>
              <a:rPr lang="en-IN" sz="1400" i="1" dirty="0" smtClean="0">
                <a:latin typeface="Calibri" pitchFamily="34" charset="0"/>
                <a:cs typeface="Calibri" pitchFamily="34" charset="0"/>
              </a:rPr>
              <a:t>	Appointment to be made based on hospital selected. Call to enquire.</a:t>
            </a:r>
            <a:endParaRPr lang="en-IN" sz="1400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smtClean="0">
                <a:latin typeface="Calibri" pitchFamily="34" charset="0"/>
                <a:cs typeface="Calibri" pitchFamily="34" charset="0"/>
                <a:sym typeface="+mn-ea"/>
              </a:rPr>
              <a:t>Complete evaluation done here – </a:t>
            </a:r>
            <a:r>
              <a:rPr lang="en-IN" sz="1400" i="1" cap="all" dirty="0" smtClean="0">
                <a:latin typeface="Calibri" pitchFamily="34" charset="0"/>
                <a:cs typeface="Calibri" pitchFamily="34" charset="0"/>
                <a:sym typeface="+mn-ea"/>
              </a:rPr>
              <a:t>YES</a:t>
            </a:r>
            <a:endParaRPr lang="en-IN" sz="1400" i="1" cap="all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en-IN" sz="1400" b="1" dirty="0" smtClean="0">
                <a:latin typeface="Calibri" pitchFamily="34" charset="0"/>
                <a:cs typeface="Calibri" pitchFamily="34" charset="0"/>
                <a:sym typeface="+mn-ea"/>
              </a:rPr>
              <a:t>Disability certificate issued here –</a:t>
            </a:r>
            <a:r>
              <a:rPr lang="en-IN" sz="1400" i="1" dirty="0" smtClean="0">
                <a:latin typeface="Calibri" pitchFamily="34" charset="0"/>
                <a:cs typeface="Calibri" pitchFamily="34" charset="0"/>
                <a:sym typeface="+mn-ea"/>
              </a:rPr>
              <a:t> </a:t>
            </a:r>
            <a:r>
              <a:rPr lang="en-IN" sz="1400" i="1" cap="all" dirty="0" smtClean="0">
                <a:latin typeface="Calibri" pitchFamily="34" charset="0"/>
                <a:cs typeface="Calibri" pitchFamily="34" charset="0"/>
                <a:sym typeface="+mn-ea"/>
              </a:rPr>
              <a:t>YES</a:t>
            </a:r>
            <a:endParaRPr lang="en-US" sz="1400" b="1" i="1" cap="all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endParaRPr lang="en-US" sz="1400" b="1" i="1" cap="all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endParaRPr lang="en-US" sz="1400" b="1" i="1" cap="all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endParaRPr lang="en-US" sz="1400" b="1" i="1" cap="all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Please identify the government hospital that caters to your area of residence.</a:t>
            </a:r>
          </a:p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recommendation for a disability certificate has to be from a Government hospital only.</a:t>
            </a:r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ND Logo + T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pic>
        <p:nvPicPr>
          <p:cNvPr id="9" name="Picture 2" descr="C:\Users\Ambik\AppData\Local\Microsoft\Windows\INetCache\IE\1GSYVRY9\volume3_2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312" y="5705942"/>
            <a:ext cx="488016" cy="488016"/>
          </a:xfrm>
          <a:prstGeom prst="rect">
            <a:avLst/>
          </a:prstGeom>
          <a:noFill/>
        </p:spPr>
      </p:pic>
      <p:pic>
        <p:nvPicPr>
          <p:cNvPr id="10" name="Picture 9" descr="india-blank-outline-map-coloring-page.png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8928" y="1385046"/>
            <a:ext cx="3497792" cy="4938058"/>
          </a:xfrm>
          <a:prstGeom prst="rect">
            <a:avLst/>
          </a:prstGeom>
        </p:spPr>
      </p:pic>
      <p:pic>
        <p:nvPicPr>
          <p:cNvPr id="13" name="Picture 12" descr="gps_PNG4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6016" y="4870995"/>
            <a:ext cx="794658" cy="344241"/>
          </a:xfrm>
          <a:prstGeom prst="rect">
            <a:avLst/>
          </a:prstGeom>
        </p:spPr>
      </p:pic>
      <p:pic>
        <p:nvPicPr>
          <p:cNvPr id="14" name="Picture 13" descr="1200px-Emblem_of_India.sv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1530" y="3116943"/>
            <a:ext cx="550458" cy="93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628" y="348343"/>
            <a:ext cx="8032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Centers processing the Disability certificate at </a:t>
            </a:r>
            <a:r>
              <a:rPr lang="en-US" sz="4000" b="1" cap="smal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hyderabad</a:t>
            </a:r>
            <a:endParaRPr lang="en-US" sz="40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112" y="1239992"/>
            <a:ext cx="103414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Ghatkesar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hospital </a:t>
            </a:r>
          </a:p>
          <a:p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those residing in </a:t>
            </a:r>
            <a:r>
              <a:rPr lang="en-U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Medchal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Malkajgiri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areas</a:t>
            </a:r>
            <a:endParaRPr lang="en-IN" sz="16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Days on which the certificate is issued – </a:t>
            </a:r>
          </a:p>
          <a:p>
            <a:r>
              <a:rPr lang="en-IN" sz="1600" b="1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I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working days</a:t>
            </a:r>
          </a:p>
          <a:p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evaluation done here – </a:t>
            </a:r>
            <a:r>
              <a:rPr lang="en-IN" sz="1600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yes*</a:t>
            </a:r>
          </a:p>
          <a:p>
            <a:pPr lvl="0" algn="just"/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Disability certificate issued here </a:t>
            </a:r>
            <a:r>
              <a:rPr lang="en-IN" sz="16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IN" sz="1600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0" algn="just"/>
            <a:endParaRPr lang="en-IN" sz="1600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Yerragada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hospital</a:t>
            </a:r>
          </a:p>
          <a:p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those residing in </a:t>
            </a:r>
            <a:r>
              <a:rPr lang="en-U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Ranga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Reddy district, Hyderabad city</a:t>
            </a:r>
            <a:endParaRPr lang="en-IN" sz="16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Days on which the certificate is issued – </a:t>
            </a:r>
          </a:p>
          <a:p>
            <a:r>
              <a:rPr lang="en-IN" sz="1600" b="1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I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working days</a:t>
            </a:r>
          </a:p>
          <a:p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evaluation done here – </a:t>
            </a:r>
            <a:r>
              <a:rPr lang="en-IN" sz="1600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yes*</a:t>
            </a:r>
            <a:endParaRPr lang="en-IN" sz="1600" i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Disability certificate issued here –</a:t>
            </a:r>
            <a:r>
              <a:rPr lang="en-I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0" algn="just"/>
            <a:endParaRPr lang="en-IN" sz="1600" b="1" i="1" cap="al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IN" sz="1600" b="1" i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 	note: </a:t>
            </a:r>
            <a:r>
              <a:rPr lang="en-IN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 is advisable to visit NIEPID, </a:t>
            </a:r>
            <a:r>
              <a:rPr lang="en-IN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Bowenpally</a:t>
            </a:r>
            <a:r>
              <a:rPr lang="en-IN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a complete Psychological assessment of their</a:t>
            </a:r>
          </a:p>
          <a:p>
            <a:pPr lvl="0" algn="just"/>
            <a:r>
              <a:rPr lang="en-IN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	child </a:t>
            </a:r>
            <a:r>
              <a:rPr lang="en-IN" sz="14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IN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approaching any of the above specified hospitals.  </a:t>
            </a:r>
          </a:p>
          <a:p>
            <a:pPr lvl="0" algn="just"/>
            <a:r>
              <a:rPr lang="en-IN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This is to speed up the process of the Disability Certificate process.</a:t>
            </a:r>
          </a:p>
        </p:txBody>
      </p:sp>
      <p:pic>
        <p:nvPicPr>
          <p:cNvPr id="4" name="Picture 3" descr="ND Logo + 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48020" y="2347595"/>
            <a:ext cx="3067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 Disability Certificate in the State of </a:t>
            </a:r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Telangana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is referred to as the SADAREM certificate.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C:\Users\Ambik\AppData\Local\Microsoft\Windows\INetCache\IE\1GSYVRY9\volume3_2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792" y="4841072"/>
            <a:ext cx="488016" cy="488016"/>
          </a:xfrm>
          <a:prstGeom prst="rect">
            <a:avLst/>
          </a:prstGeom>
          <a:noFill/>
        </p:spPr>
      </p:pic>
      <p:pic>
        <p:nvPicPr>
          <p:cNvPr id="12" name="Picture 11" descr="india-blank-outline-map-coloring-page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8928" y="961721"/>
            <a:ext cx="3497792" cy="4938058"/>
          </a:xfrm>
          <a:prstGeom prst="rect">
            <a:avLst/>
          </a:prstGeom>
        </p:spPr>
      </p:pic>
      <p:pic>
        <p:nvPicPr>
          <p:cNvPr id="14" name="Picture 13" descr="1200px-Emblem_of_India.sv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690" y="2815538"/>
            <a:ext cx="550458" cy="934402"/>
          </a:xfrm>
          <a:prstGeom prst="rect">
            <a:avLst/>
          </a:prstGeom>
        </p:spPr>
      </p:pic>
      <p:pic>
        <p:nvPicPr>
          <p:cNvPr id="15" name="Picture 14" descr="gps_PNG4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7936" y="3838070"/>
            <a:ext cx="794658" cy="3442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2132" y="5334000"/>
            <a:ext cx="1076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buSzTx/>
              <a:buFontTx/>
            </a:pPr>
            <a:endParaRPr lang="en-IN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Tx/>
              <a:buSzTx/>
              <a:buFontTx/>
            </a:pPr>
            <a:r>
              <a:rPr lang="en-IN" b="1" i="1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As per recent guidelines, families are requested to visit the nearest </a:t>
            </a:r>
            <a:r>
              <a:rPr lang="en-IN" b="1" i="1" dirty="0" err="1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  <a:hlinkClick r:id="rId8"/>
              </a:rPr>
              <a:t>MeeSeva</a:t>
            </a:r>
            <a:r>
              <a:rPr lang="en-IN" b="1" i="1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Centre to schedule an appointment for your child’s assessment at Govt. approved hospitals </a:t>
            </a:r>
            <a:r>
              <a:rPr lang="en-IN" b="1" i="1" u="sng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before approaching the hospitals directly!</a:t>
            </a:r>
            <a:endParaRPr lang="en-IN" b="1" i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6" name="Picture 2" descr="C:\Users\Ambik\AppData\Local\Microsoft\Windows\INetCache\IE\1GSYVRY9\volume3_2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593" y="5636939"/>
            <a:ext cx="488016" cy="48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628" y="348343"/>
            <a:ext cx="8032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Centers processing the Disability certificate at </a:t>
            </a:r>
            <a:r>
              <a:rPr lang="en-US" sz="4000" b="1" cap="smal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hyderabad</a:t>
            </a:r>
            <a:endParaRPr lang="en-US" sz="40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112" y="1239992"/>
            <a:ext cx="10341428" cy="498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Nilofer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hospital </a:t>
            </a:r>
          </a:p>
          <a:p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those residing in Hyderabad city, whose children are below 18 years of age.</a:t>
            </a:r>
            <a:endParaRPr lang="en-IN" sz="16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Days on which the certificate is issued – </a:t>
            </a:r>
          </a:p>
          <a:p>
            <a:r>
              <a:rPr lang="en-IN" sz="1600" b="1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I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call the hospital for up to date information</a:t>
            </a:r>
          </a:p>
          <a:p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evaluation done here – </a:t>
            </a:r>
            <a:r>
              <a:rPr lang="en-IN" sz="1600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yes*</a:t>
            </a:r>
          </a:p>
          <a:p>
            <a:pPr lvl="0" algn="just"/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Disability certificate issued here </a:t>
            </a:r>
            <a:r>
              <a:rPr lang="en-IN" sz="16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IN" sz="1600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  <a:p>
            <a:pPr lvl="0" algn="just"/>
            <a:endParaRPr lang="en-IN" sz="1600" i="1" cap="al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Government area hospital,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Vanasthalipuram</a:t>
            </a:r>
            <a:endParaRPr lang="en-US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those residing in </a:t>
            </a:r>
            <a:r>
              <a:rPr lang="en-U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Ranga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reddy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district </a:t>
            </a:r>
          </a:p>
          <a:p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Days on which the certificate is issued – </a:t>
            </a:r>
          </a:p>
          <a:p>
            <a:r>
              <a:rPr lang="en-IN" sz="1600" b="1" cap="sm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IN" sz="1600" i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IN" sz="1600" i="1" cap="small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600" i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 Saturday of every month (Please call the hospital prior to your arrival)</a:t>
            </a:r>
          </a:p>
          <a:p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evaluation done here – </a:t>
            </a:r>
            <a:r>
              <a:rPr lang="en-IN" sz="1600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yes*</a:t>
            </a:r>
          </a:p>
          <a:p>
            <a:pPr lvl="0" algn="just"/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Disability certificate issued here </a:t>
            </a:r>
            <a:r>
              <a:rPr lang="en-IN" sz="16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IN" sz="1600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  <a:p>
            <a:pPr lvl="0" algn="just"/>
            <a:endParaRPr lang="en-IN" sz="1600" i="1" cap="al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IN" sz="1600" b="1" i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IN" sz="1400" b="1" i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IN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 is advisable to visit NIEPID, </a:t>
            </a:r>
            <a:r>
              <a:rPr lang="en-IN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Bowenpally</a:t>
            </a:r>
            <a:r>
              <a:rPr lang="en-IN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a complete Psychological assessment of their</a:t>
            </a:r>
          </a:p>
          <a:p>
            <a:pPr lvl="0"/>
            <a:r>
              <a:rPr lang="en-IN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 child </a:t>
            </a:r>
            <a:r>
              <a:rPr lang="en-IN" sz="14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IN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approaching any of the above specified hospitals. </a:t>
            </a:r>
          </a:p>
          <a:p>
            <a:pPr lvl="0"/>
            <a:r>
              <a:rPr lang="en-IN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This is to speed up the process of the Disability Certificate process.</a:t>
            </a:r>
          </a:p>
          <a:p>
            <a:pPr lvl="0"/>
            <a:endParaRPr lang="en-IN" sz="14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ClrTx/>
              <a:buSzTx/>
              <a:buFontTx/>
            </a:pPr>
            <a:r>
              <a:rPr lang="en-IN" sz="1800" i="1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Please visit the nearest </a:t>
            </a:r>
            <a:r>
              <a:rPr lang="en-IN" sz="1800" i="1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  <a:hlinkClick r:id="rId3"/>
              </a:rPr>
              <a:t>Meeseva Centre</a:t>
            </a:r>
            <a:r>
              <a:rPr lang="en-IN" sz="1800" i="1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to schedule an appointment for assessment at Govt. approved hospitals before approaching the hospitals directly!</a:t>
            </a:r>
            <a:endParaRPr lang="en-IN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ND Logo + T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pic>
        <p:nvPicPr>
          <p:cNvPr id="12" name="Picture 11" descr="india-blank-outline-map-coloring-page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8928" y="1385046"/>
            <a:ext cx="3497792" cy="4938058"/>
          </a:xfrm>
          <a:prstGeom prst="rect">
            <a:avLst/>
          </a:prstGeom>
        </p:spPr>
      </p:pic>
      <p:pic>
        <p:nvPicPr>
          <p:cNvPr id="14" name="Picture 13" descr="1200px-Emblem_of_India.sv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690" y="3238863"/>
            <a:ext cx="550458" cy="934402"/>
          </a:xfrm>
          <a:prstGeom prst="rect">
            <a:avLst/>
          </a:prstGeom>
        </p:spPr>
      </p:pic>
      <p:pic>
        <p:nvPicPr>
          <p:cNvPr id="15" name="Picture 14" descr="gps_PNG4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7936" y="4261395"/>
            <a:ext cx="794658" cy="344241"/>
          </a:xfrm>
          <a:prstGeom prst="rect">
            <a:avLst/>
          </a:prstGeom>
        </p:spPr>
      </p:pic>
      <p:pic>
        <p:nvPicPr>
          <p:cNvPr id="17" name="Picture 2" descr="C:\Users\Ambik\AppData\Local\Microsoft\Windows\INetCache\IE\1GSYVRY9\volume3_2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1367" y="4812497"/>
            <a:ext cx="488016" cy="48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112" y="1239992"/>
            <a:ext cx="10341428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Government area hospital,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Kondapur</a:t>
            </a:r>
            <a:endParaRPr lang="en-US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Kondapur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main road,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Masjid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Banda,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Kondapur</a:t>
            </a:r>
            <a:endParaRPr lang="en-US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Days on which the certificate is issued – </a:t>
            </a:r>
          </a:p>
          <a:p>
            <a:r>
              <a:rPr lang="en-I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Last Saturday of every month, however please call the hospital before arriving at the hospital.</a:t>
            </a:r>
          </a:p>
          <a:p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evaluation done here – </a:t>
            </a:r>
            <a:r>
              <a:rPr lang="en-IN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IN" sz="1600" i="1" cap="al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I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Disability certificate issued here </a:t>
            </a:r>
            <a:r>
              <a:rPr lang="en-IN" sz="16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IN" sz="1600" b="1" i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Please visit the nearest 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  <a:hlinkClick r:id="rId3"/>
              </a:rPr>
              <a:t>Meeseva Centre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to schedule an appointment for assessment at Govt. approved hospitals before approaching the hospitals directly!</a:t>
            </a:r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8505" y="174171"/>
            <a:ext cx="11507810" cy="6148933"/>
            <a:chOff x="368505" y="174171"/>
            <a:chExt cx="11507810" cy="6148933"/>
          </a:xfrm>
        </p:grpSpPr>
        <p:sp>
          <p:nvSpPr>
            <p:cNvPr id="6" name="TextBox 5"/>
            <p:cNvSpPr txBox="1"/>
            <p:nvPr/>
          </p:nvSpPr>
          <p:spPr>
            <a:xfrm>
              <a:off x="2035628" y="348343"/>
              <a:ext cx="80321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cap="smal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Centers processing the Disability certificate at </a:t>
              </a:r>
              <a:r>
                <a:rPr lang="en-US" sz="4000" b="1" cap="small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hyderabad</a:t>
              </a:r>
              <a:endParaRPr lang="en-US" sz="4000" b="1" cap="small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" name="Picture 3" descr="ND Logo + Ta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7115" y="174171"/>
              <a:ext cx="1219200" cy="537183"/>
            </a:xfrm>
            <a:prstGeom prst="rect">
              <a:avLst/>
            </a:prstGeom>
          </p:spPr>
        </p:pic>
        <p:pic>
          <p:nvPicPr>
            <p:cNvPr id="12" name="Picture 11" descr="india-blank-outline-map-coloring-page.png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58928" y="1385046"/>
              <a:ext cx="3497792" cy="4938058"/>
            </a:xfrm>
            <a:prstGeom prst="rect">
              <a:avLst/>
            </a:prstGeom>
          </p:spPr>
        </p:pic>
        <p:pic>
          <p:nvPicPr>
            <p:cNvPr id="14" name="Picture 13" descr="1200px-Emblem_of_India.svg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55690" y="3238863"/>
              <a:ext cx="550458" cy="934402"/>
            </a:xfrm>
            <a:prstGeom prst="rect">
              <a:avLst/>
            </a:prstGeom>
          </p:spPr>
        </p:pic>
        <p:pic>
          <p:nvPicPr>
            <p:cNvPr id="15" name="Picture 14" descr="gps_PNG47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7936" y="4261395"/>
              <a:ext cx="794658" cy="344241"/>
            </a:xfrm>
            <a:prstGeom prst="rect">
              <a:avLst/>
            </a:prstGeom>
          </p:spPr>
        </p:pic>
        <p:pic>
          <p:nvPicPr>
            <p:cNvPr id="17" name="Picture 2" descr="C:\Users\Ambik\AppData\Local\Microsoft\Windows\INetCache\IE\1GSYVRY9\volume3_2[1]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8505" y="3184248"/>
              <a:ext cx="488016" cy="48801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856820" y="3059611"/>
              <a:ext cx="7864475" cy="258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N" b="1" i="1" cap="smal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note:</a:t>
              </a:r>
            </a:p>
            <a:p>
              <a:pPr lvl="0">
                <a:buFont typeface="Wingdings" panose="05000000000000000000" pitchFamily="2" charset="2"/>
                <a:buChar char="ü"/>
              </a:pPr>
              <a:r>
                <a:rPr lang="en-IN" sz="16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IN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It is advisable to visit NIEPID, </a:t>
              </a:r>
              <a:r>
                <a:rPr lang="en-IN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Bowenpally</a:t>
              </a:r>
              <a:r>
                <a:rPr lang="en-IN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for a complete Psychological assessment of their	child </a:t>
              </a:r>
              <a:r>
                <a:rPr lang="en-IN" sz="1600" u="sng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  <a:r>
                <a:rPr lang="en-IN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approaching the hospital.</a:t>
              </a:r>
            </a:p>
            <a:p>
              <a:pPr lvl="0">
                <a:buFont typeface="Wingdings" panose="05000000000000000000" pitchFamily="2" charset="2"/>
                <a:buChar char="ü"/>
              </a:pPr>
              <a:r>
                <a:rPr lang="en-IN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Before going to the hospital please call  them at 040-23432218.</a:t>
              </a:r>
            </a:p>
            <a:p>
              <a:pPr>
                <a:buFont typeface="Wingdings" panose="05000000000000000000" pitchFamily="2" charset="2"/>
                <a:buChar char="ü"/>
              </a:pP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You will be asked to register your name for an appointment.</a:t>
              </a:r>
            </a:p>
            <a:p>
              <a:pPr>
                <a:buFont typeface="Wingdings" panose="05000000000000000000" pitchFamily="2" charset="2"/>
                <a:buChar char="ü"/>
              </a:pP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You will be then asked to visit the nearest municipal office and register your name again.</a:t>
              </a:r>
            </a:p>
            <a:p>
              <a:pPr>
                <a:buFont typeface="Wingdings" panose="05000000000000000000" pitchFamily="2" charset="2"/>
                <a:buChar char="ü"/>
              </a:pP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Please ensure you arrive early (7am) at the hospital to join the queue of visitors for the certificate.</a:t>
              </a:r>
            </a:p>
            <a:p>
              <a:pPr>
                <a:buFont typeface="Wingdings" panose="05000000000000000000" pitchFamily="2" charset="2"/>
                <a:buChar char="ü"/>
              </a:pP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The certificate will be send to you within two months after thorough assessment of the individual</a:t>
              </a:r>
              <a:r>
                <a:rPr lang="en-IN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I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628" y="348343"/>
            <a:ext cx="8032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Centers processing the Disability certificate at </a:t>
            </a:r>
            <a:r>
              <a:rPr lang="en-US" sz="4000" b="1" cap="smal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hyderabad</a:t>
            </a:r>
            <a:endParaRPr lang="en-US" sz="40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112" y="1392392"/>
            <a:ext cx="10341428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PARENTS ASSOCIATION FOR AUTISTIC CHILDREN (PAAC) organized camps</a:t>
            </a:r>
          </a:p>
          <a:p>
            <a:pPr algn="just"/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set up a camp which happens once in a while for all residents of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Medchal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/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Malkajgiri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Ranga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Reddy district. </a:t>
            </a:r>
          </a:p>
          <a:p>
            <a:pPr algn="just"/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Disability certificate is handed over to PAAC for collection after approval. </a:t>
            </a:r>
          </a:p>
          <a:p>
            <a:pPr algn="just"/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Please visit the nearest 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  <a:hlinkClick r:id="rId3"/>
              </a:rPr>
              <a:t>Meeseva Centre</a:t>
            </a:r>
            <a:r>
              <a:rPr lang="en-IN" i="1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to schedule an appointment for assessment at Govt. approved hospitals before approaching the hospitals directly!</a:t>
            </a:r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more information about camp dates please contact </a:t>
            </a:r>
            <a:r>
              <a:rPr lang="en-US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Nayi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Disha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more </a:t>
            </a:r>
          </a:p>
          <a:p>
            <a:pPr algn="just"/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 at +919381897902 or email </a:t>
            </a:r>
          </a:p>
          <a:p>
            <a:pPr algn="just"/>
            <a:r>
              <a:rPr lang="en-US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Mrs.Lakshmi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at paac2004autism@yahoo.com</a:t>
            </a:r>
            <a:endParaRPr lang="en-IN" b="1" cap="al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ND Logo + T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pic>
        <p:nvPicPr>
          <p:cNvPr id="12" name="Picture 11" descr="india-blank-outline-map-coloring-page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69088" y="1425686"/>
            <a:ext cx="3497792" cy="4938058"/>
          </a:xfrm>
          <a:prstGeom prst="rect">
            <a:avLst/>
          </a:prstGeom>
        </p:spPr>
      </p:pic>
      <p:pic>
        <p:nvPicPr>
          <p:cNvPr id="13" name="Picture 12" descr="gps_PNG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936" y="4312195"/>
            <a:ext cx="794658" cy="344241"/>
          </a:xfrm>
          <a:prstGeom prst="rect">
            <a:avLst/>
          </a:prstGeom>
        </p:spPr>
      </p:pic>
      <p:pic>
        <p:nvPicPr>
          <p:cNvPr id="14" name="Picture 13" descr="1200px-Emblem_of_India.s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5210" y="3249023"/>
            <a:ext cx="550458" cy="93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a disability certificate?</a:t>
            </a:r>
            <a:endParaRPr lang="en-IN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828" y="1469571"/>
            <a:ext cx="6322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certificate that provides legal proof of an individual’s disability</a:t>
            </a:r>
          </a:p>
          <a:p>
            <a:pPr algn="ctr"/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disability certificate is valid across the country</a:t>
            </a:r>
          </a:p>
          <a:p>
            <a:endParaRPr lang="en-IN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1" name="Picture 20" descr="ND Logo + 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307772" y="2312264"/>
            <a:ext cx="7184571" cy="4018869"/>
            <a:chOff x="2307772" y="2312264"/>
            <a:chExt cx="7184571" cy="4018869"/>
          </a:xfrm>
        </p:grpSpPr>
        <p:pic>
          <p:nvPicPr>
            <p:cNvPr id="14" name="Picture 13" descr="news-1389974_128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7772" y="2312264"/>
              <a:ext cx="7184571" cy="4018869"/>
            </a:xfrm>
            <a:prstGeom prst="rect">
              <a:avLst/>
            </a:prstGeom>
          </p:spPr>
        </p:pic>
        <p:pic>
          <p:nvPicPr>
            <p:cNvPr id="16" name="Picture 15" descr="flag-159416_64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2371" y="2600597"/>
              <a:ext cx="653143" cy="43474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87536" y="3517538"/>
              <a:ext cx="2323136" cy="1661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TO WHOM IT MAY CONCERN</a:t>
              </a:r>
            </a:p>
            <a:p>
              <a:endPara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400" dirty="0" smtClean="0">
                  <a:latin typeface="Tw Cen MT Condensed Extra Bold" pitchFamily="34" charset="0"/>
                  <a:ea typeface="Arial Unicode MS" pitchFamily="34" charset="-128"/>
                  <a:cs typeface="Arial Unicode MS" pitchFamily="34" charset="-128"/>
                </a:rPr>
                <a:t>DISABILITY</a:t>
              </a:r>
            </a:p>
            <a:p>
              <a:pPr algn="ctr"/>
              <a:r>
                <a:rPr lang="en-US" sz="1400" dirty="0" smtClean="0">
                  <a:latin typeface="Tw Cen MT Condensed Extra Bold" pitchFamily="34" charset="0"/>
                  <a:ea typeface="Arial Unicode MS" pitchFamily="34" charset="-128"/>
                  <a:cs typeface="Arial Unicode MS" pitchFamily="34" charset="-128"/>
                </a:rPr>
                <a:t>CERTIFICATE</a:t>
              </a:r>
            </a:p>
            <a:p>
              <a:endParaRPr 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 descr="1200px-Emblem_of_India.sv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9885" y="2492828"/>
              <a:ext cx="365401" cy="6202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485" y="576943"/>
            <a:ext cx="9960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 of the procedure to apply for a disability certificate</a:t>
            </a:r>
            <a:endParaRPr lang="en-US" sz="40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ND Logo + 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pic>
        <p:nvPicPr>
          <p:cNvPr id="7" name="Picture 2" descr="C:\Users\Ambik\AppData\Local\Microsoft\Windows\INetCache\IE\83VUSUW8\wheelchair_2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" y="1502230"/>
            <a:ext cx="947056" cy="947056"/>
          </a:xfrm>
          <a:prstGeom prst="rect">
            <a:avLst/>
          </a:prstGeom>
          <a:noFill/>
        </p:spPr>
      </p:pic>
      <p:pic>
        <p:nvPicPr>
          <p:cNvPr id="9" name="Picture 3" descr="C:\Users\Ambik\AppData\Local\Microsoft\Windows\INetCache\IE\40HF0M57\440px-Stick_Figure_with_Stop_Sign.svg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344" y="1458687"/>
            <a:ext cx="533399" cy="9298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0373" y="254725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PwD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458686" y="1883229"/>
            <a:ext cx="1273628" cy="108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31573" y="2754084"/>
            <a:ext cx="2547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Government authorized centers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0457" y="1600200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Visit a center</a:t>
            </a:r>
          </a:p>
          <a:p>
            <a:r>
              <a:rPr lang="en-US" sz="1400" i="1" dirty="0" smtClean="0"/>
              <a:t>near you*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223658" y="1915886"/>
            <a:ext cx="1643742" cy="217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business-1316931_128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6125" y="1415143"/>
            <a:ext cx="1188448" cy="9925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32512" y="1643743"/>
            <a:ext cx="1525289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PwD</a:t>
            </a:r>
            <a:r>
              <a:rPr lang="en-US" sz="1400" i="1" dirty="0" smtClean="0"/>
              <a:t> undergoes </a:t>
            </a:r>
          </a:p>
          <a:p>
            <a:r>
              <a:rPr lang="en-US" sz="1400" i="1" dirty="0" smtClean="0"/>
              <a:t>complete evaluation</a:t>
            </a:r>
            <a:endParaRPr lang="en-US" sz="1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93231" y="2721428"/>
            <a:ext cx="2100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Authorized professionals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326087" y="1861457"/>
            <a:ext cx="1643742" cy="217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report-2704732_128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5793" y="1295400"/>
            <a:ext cx="960835" cy="128647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708574" y="2743199"/>
            <a:ext cx="2852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Assessment report handed over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8937171" y="3842657"/>
            <a:ext cx="1524000" cy="217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8098971" y="4626428"/>
            <a:ext cx="1632858" cy="108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016830" y="3603171"/>
            <a:ext cx="4691742" cy="2695304"/>
            <a:chOff x="2307772" y="2312264"/>
            <a:chExt cx="7184571" cy="4018869"/>
          </a:xfrm>
        </p:grpSpPr>
        <p:pic>
          <p:nvPicPr>
            <p:cNvPr id="42" name="Picture 41" descr="news-1389974_1280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7772" y="2312264"/>
              <a:ext cx="7184571" cy="4018869"/>
            </a:xfrm>
            <a:prstGeom prst="rect">
              <a:avLst/>
            </a:prstGeom>
          </p:spPr>
        </p:pic>
        <p:pic>
          <p:nvPicPr>
            <p:cNvPr id="43" name="Picture 42" descr="flag-159416_640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22371" y="2600597"/>
              <a:ext cx="653143" cy="43474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4476048" y="3391777"/>
              <a:ext cx="2892146" cy="1652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TO WHOM IT MAY CONCERN</a:t>
              </a:r>
            </a:p>
            <a:p>
              <a:endPara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100" dirty="0" smtClean="0">
                  <a:latin typeface="Tw Cen MT Condensed Extra Bold" pitchFamily="34" charset="0"/>
                  <a:ea typeface="Arial Unicode MS" pitchFamily="34" charset="-128"/>
                  <a:cs typeface="Arial Unicode MS" pitchFamily="34" charset="-128"/>
                </a:rPr>
                <a:t>DISABILITY</a:t>
              </a:r>
            </a:p>
            <a:p>
              <a:pPr algn="ctr"/>
              <a:r>
                <a:rPr lang="en-US" sz="1100" dirty="0" smtClean="0">
                  <a:latin typeface="Tw Cen MT Condensed Extra Bold" pitchFamily="34" charset="0"/>
                  <a:ea typeface="Arial Unicode MS" pitchFamily="34" charset="-128"/>
                  <a:cs typeface="Arial Unicode MS" pitchFamily="34" charset="-128"/>
                </a:rPr>
                <a:t>CERTIFICATE</a:t>
              </a:r>
            </a:p>
            <a:p>
              <a:endParaRPr lang="en-US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5" name="Picture 44" descr="1200px-Emblem_of_India.svg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69885" y="2492828"/>
              <a:ext cx="365401" cy="620268"/>
            </a:xfrm>
            <a:prstGeom prst="rect">
              <a:avLst/>
            </a:prstGeom>
          </p:spPr>
        </p:pic>
      </p:grpSp>
      <p:pic>
        <p:nvPicPr>
          <p:cNvPr id="10244" name="Picture 4" descr="C:\Users\Ambik\AppData\Local\Microsoft\Windows\INetCache\IE\Y7D7W3Y7\calendar[1]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873344" y="4016829"/>
            <a:ext cx="1680028" cy="1260021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7991978" y="3579892"/>
            <a:ext cx="1649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The certificate is </a:t>
            </a:r>
          </a:p>
          <a:p>
            <a:pPr algn="r"/>
            <a:r>
              <a:rPr lang="en-US" sz="1400" i="1" dirty="0" smtClean="0"/>
              <a:t>processed by the </a:t>
            </a:r>
          </a:p>
          <a:p>
            <a:pPr algn="r"/>
            <a:r>
              <a:rPr lang="en-US" sz="1400" i="1" dirty="0" smtClean="0"/>
              <a:t>Government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2688772" y="4724399"/>
            <a:ext cx="1730829" cy="217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41514" y="3363681"/>
            <a:ext cx="2358573" cy="2721428"/>
            <a:chOff x="141514" y="3548743"/>
            <a:chExt cx="2358573" cy="2721428"/>
          </a:xfrm>
        </p:grpSpPr>
        <p:pic>
          <p:nvPicPr>
            <p:cNvPr id="10249" name="Picture 9" descr="C:\Users\Ambik\AppData\Local\Microsoft\Windows\INetCache\IE\83VUSUW8\village_house[1]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8234" y="4598045"/>
              <a:ext cx="792365" cy="790384"/>
            </a:xfrm>
            <a:prstGeom prst="rect">
              <a:avLst/>
            </a:prstGeom>
            <a:noFill/>
          </p:spPr>
        </p:pic>
        <p:pic>
          <p:nvPicPr>
            <p:cNvPr id="10250" name="Picture 10" descr="C:\Users\Ambik\AppData\Local\Microsoft\Windows\INetCache\IE\40HF0M57\logbook-loans[1]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60990" y="3747532"/>
              <a:ext cx="1259694" cy="839054"/>
            </a:xfrm>
            <a:prstGeom prst="rect">
              <a:avLst/>
            </a:prstGeom>
            <a:noFill/>
          </p:spPr>
        </p:pic>
        <p:pic>
          <p:nvPicPr>
            <p:cNvPr id="10253" name="Picture 13" descr="C:\Users\Ambik\AppData\Local\Microsoft\Windows\INetCache\IE\Y7D7W3Y7\education[1]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84654" y="4539343"/>
              <a:ext cx="1415433" cy="1061575"/>
            </a:xfrm>
            <a:prstGeom prst="rect">
              <a:avLst/>
            </a:prstGeom>
            <a:noFill/>
          </p:spPr>
        </p:pic>
        <p:pic>
          <p:nvPicPr>
            <p:cNvPr id="10254" name="Picture 14" descr="C:\Users\Ambik\AppData\Local\Microsoft\Windows\INetCache\IE\83VUSUW8\corazon[1]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76943" y="5526315"/>
              <a:ext cx="990600" cy="660400"/>
            </a:xfrm>
            <a:prstGeom prst="rect">
              <a:avLst/>
            </a:prstGeom>
            <a:noFill/>
          </p:spPr>
        </p:pic>
        <p:pic>
          <p:nvPicPr>
            <p:cNvPr id="61" name="Picture 7" descr="C:\Users\Ambik\AppData\Local\Microsoft\Windows\INetCache\IE\Y7D7W3Y7\Travel_icon[1]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65670" y="3722913"/>
              <a:ext cx="820565" cy="656033"/>
            </a:xfrm>
            <a:prstGeom prst="rect">
              <a:avLst/>
            </a:prstGeom>
            <a:noFill/>
          </p:spPr>
        </p:pic>
        <p:sp>
          <p:nvSpPr>
            <p:cNvPr id="62" name="Rounded Rectangle 61"/>
            <p:cNvSpPr/>
            <p:nvPr/>
          </p:nvSpPr>
          <p:spPr>
            <a:xfrm>
              <a:off x="141514" y="3548743"/>
              <a:ext cx="2275115" cy="27214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623459" y="3788227"/>
            <a:ext cx="2100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USE THE</a:t>
            </a:r>
          </a:p>
          <a:p>
            <a:pPr algn="ctr"/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DISABILITY  CERTIFICATE</a:t>
            </a:r>
          </a:p>
          <a:p>
            <a:pPr algn="ctr"/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AVAIL</a:t>
            </a:r>
          </a:p>
          <a:p>
            <a:pPr algn="ctr"/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GOVERNMENT BENEFITS</a:t>
            </a:r>
            <a:endParaRPr lang="en-US" sz="1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71600" y="572588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Health schemes</a:t>
            </a:r>
            <a:endParaRPr lang="en-US" sz="1000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185057" y="5214256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Housing </a:t>
            </a:r>
          </a:p>
          <a:p>
            <a:r>
              <a:rPr lang="en-US" sz="1000" i="1" dirty="0" smtClean="0"/>
              <a:t>allowance</a:t>
            </a:r>
            <a:endParaRPr lang="en-US" sz="1000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1676400" y="5290457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Education</a:t>
            </a:r>
          </a:p>
          <a:p>
            <a:r>
              <a:rPr lang="en-US" sz="1000" i="1" dirty="0" smtClean="0"/>
              <a:t>quota</a:t>
            </a:r>
            <a:endParaRPr lang="en-US" sz="1000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359228" y="3407228"/>
            <a:ext cx="736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concessions</a:t>
            </a:r>
            <a:endParaRPr lang="en-US" sz="10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1328057" y="3418113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loans</a:t>
            </a:r>
            <a:endParaRPr lang="en-US" sz="10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1005840" y="6366748"/>
            <a:ext cx="1069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*NIMHANS, Bangalore allows for online booking of appointment. The  Disability certificate </a:t>
            </a:r>
            <a:r>
              <a:rPr lang="en-US" sz="1200" i="1" dirty="0" smtClean="0"/>
              <a:t>application can also be submitted online at </a:t>
            </a:r>
            <a:r>
              <a:rPr lang="en-US" sz="1200" i="1" dirty="0" smtClean="0">
                <a:hlinkClick r:id="rId17"/>
              </a:rPr>
              <a:t>www.swavlambancard.gov.in</a:t>
            </a:r>
            <a:r>
              <a:rPr lang="en-US" sz="1200" i="1" dirty="0" smtClean="0"/>
              <a:t>. Check this site for more details.</a:t>
            </a:r>
          </a:p>
        </p:txBody>
      </p:sp>
      <p:pic>
        <p:nvPicPr>
          <p:cNvPr id="51" name="Picture 50" descr="india-blank-outline-map-coloring-page.png"/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4128" y="1253562"/>
            <a:ext cx="1028912" cy="1452581"/>
          </a:xfrm>
          <a:prstGeom prst="rect">
            <a:avLst/>
          </a:prstGeom>
        </p:spPr>
      </p:pic>
      <p:pic>
        <p:nvPicPr>
          <p:cNvPr id="52" name="Picture 51" descr="1200px-Emblem_of_India.sv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7290" y="1773535"/>
            <a:ext cx="216630" cy="367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2881" y="566783"/>
            <a:ext cx="814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We thank many people who helped us </a:t>
            </a:r>
            <a:r>
              <a:rPr lang="en-US" sz="2400" b="1" cap="al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curATE</a:t>
            </a:r>
            <a:r>
              <a:rPr lang="en-US" sz="24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 THIS LIST</a:t>
            </a:r>
            <a:endParaRPr lang="en-US" sz="40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ND Logo + 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pic>
        <p:nvPicPr>
          <p:cNvPr id="52" name="Picture 51" descr="group-1962592_1280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5073" y="1340936"/>
            <a:ext cx="4530527" cy="455186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852160" y="1666240"/>
            <a:ext cx="498675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Many people have contributed their effort and time</a:t>
            </a:r>
          </a:p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making this document a reality. </a:t>
            </a:r>
          </a:p>
          <a:p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 thank,</a:t>
            </a:r>
          </a:p>
          <a:p>
            <a:pPr lvl="2"/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K.Lakshmi</a:t>
            </a:r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Anitha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Shankar</a:t>
            </a:r>
          </a:p>
          <a:p>
            <a:pPr lvl="2"/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Feeji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Philip</a:t>
            </a:r>
          </a:p>
          <a:p>
            <a:pPr lvl="2"/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Reeta</a:t>
            </a:r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Rahul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Suresh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Naik</a:t>
            </a:r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Jasmeet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Arora</a:t>
            </a:r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Kanchan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Bhardwaj</a:t>
            </a:r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India Autism Centre</a:t>
            </a:r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and many others…..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qualifies as a disability by court of law?</a:t>
            </a:r>
            <a:endParaRPr lang="en-IN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9857" y="1447800"/>
            <a:ext cx="10972800" cy="142602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Rights of Persons’ with Disability Act (RPWD Act)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 was passed in 1995, which has now been revised in December 2016 </a:t>
            </a:r>
          </a:p>
          <a:p>
            <a:pPr>
              <a:buNone/>
            </a:pP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read in detail - http://www.disabilityaffairs.gov.in/upload/uploadfiles/files/RPWD%20ACT%202016.pdf</a:t>
            </a:r>
          </a:p>
          <a:p>
            <a:pPr algn="just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labor-3485805_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857" y="2795452"/>
            <a:ext cx="4876800" cy="329184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600" y="3091543"/>
            <a:ext cx="57694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It talks about different disabilities that are legally recognized by government bodies all over the country.</a:t>
            </a:r>
          </a:p>
          <a:p>
            <a:pPr algn="just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law defines each disability and its features that constitute each condition.</a:t>
            </a:r>
          </a:p>
          <a:p>
            <a:endParaRPr lang="en-US" dirty="0"/>
          </a:p>
        </p:txBody>
      </p:sp>
      <p:pic>
        <p:nvPicPr>
          <p:cNvPr id="9" name="Picture 8" descr="ND Logo + T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8" y="381001"/>
            <a:ext cx="10972800" cy="990600"/>
          </a:xfrm>
        </p:spPr>
        <p:txBody>
          <a:bodyPr>
            <a:noAutofit/>
          </a:bodyPr>
          <a:lstStyle/>
          <a:p>
            <a:pPr algn="ctr"/>
            <a:r>
              <a:rPr lang="en-US" sz="2400" b="1" i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21 disabilities mentioned under PWD Act, 2016 </a:t>
            </a:r>
            <a:br>
              <a:rPr lang="en-US" sz="2400" b="1" i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are legally recognized categories of disabilities</a:t>
            </a:r>
            <a:r>
              <a:rPr lang="en-US" sz="24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387" y="1102578"/>
            <a:ext cx="103849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                Blindness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                Low-vision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                Leprosy Cured persons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                Hearing Impairment (deaf and hard of hearing)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5.                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Locomotor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Disability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6.                Dwarfism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7.                Intellectual Disability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8.                Mental Illness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9.                Autism Spectrum Disorder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10.              Cerebral Palsy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11.              Muscular Dystrophy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12.              Chronic Neurological conditions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13.              Specific Learning Disabilities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14.              Multiple Sclerosis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15.              Speech and Language disability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16.              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Thalassemia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17.              Hemophilia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18.              Sickle Cell disease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19.              Multiple Disabilities including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deafblindness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20.              Acid Attack victim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21.              Parkinson's disease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:\Users\Ambik\AppData\Local\Microsoft\Windows\INetCache\IE\83VUSUW8\wheelchair_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426029"/>
            <a:ext cx="2264229" cy="2264229"/>
          </a:xfrm>
          <a:prstGeom prst="rect">
            <a:avLst/>
          </a:prstGeom>
          <a:noFill/>
        </p:spPr>
      </p:pic>
      <p:pic>
        <p:nvPicPr>
          <p:cNvPr id="2051" name="Picture 3" descr="C:\Users\Ambik\AppData\Local\Microsoft\Windows\INetCache\IE\40HF0M57\440px-Stick_Figure_with_Stop_Sign.sv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001" y="3831771"/>
            <a:ext cx="1264247" cy="220381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083987" y="2057400"/>
            <a:ext cx="2290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disabilities </a:t>
            </a:r>
          </a:p>
          <a:p>
            <a:pPr algn="ctr"/>
            <a:r>
              <a:rPr lang="en-US" b="1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like this</a:t>
            </a:r>
            <a:endParaRPr lang="en-US" b="1" cap="all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4714" y="4637314"/>
            <a:ext cx="2135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also appear</a:t>
            </a:r>
          </a:p>
          <a:p>
            <a:pPr algn="ctr"/>
            <a:r>
              <a:rPr lang="en-US" b="1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 this</a:t>
            </a:r>
            <a:endParaRPr lang="en-US" b="1" cap="all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8436429" y="2394857"/>
            <a:ext cx="631372" cy="31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9100457" y="4691743"/>
            <a:ext cx="631372" cy="31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Ambik\AppData\Local\Microsoft\Windows\INetCache\IE\Y7D7W3Y7\256px-Oxygen480-emotes-face-smile.svg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60183" y="4108268"/>
            <a:ext cx="224246" cy="224246"/>
          </a:xfrm>
          <a:prstGeom prst="rect">
            <a:avLst/>
          </a:prstGeom>
          <a:noFill/>
        </p:spPr>
      </p:pic>
      <p:pic>
        <p:nvPicPr>
          <p:cNvPr id="19" name="Picture 18" descr="ND Logo + Ta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Criteria for obtaining a disability certificate</a:t>
            </a:r>
            <a:endParaRPr lang="en-IN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633" y="1328323"/>
            <a:ext cx="110288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To be a </a:t>
            </a:r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Indian</a:t>
            </a: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 citizen </a:t>
            </a:r>
          </a:p>
          <a:p>
            <a:pPr lvl="2" algn="just"/>
            <a:endParaRPr lang="en-I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minimum </a:t>
            </a:r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degree of disability </a:t>
            </a: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for each category of disability </a:t>
            </a:r>
          </a:p>
          <a:p>
            <a:pPr lvl="2" algn="just"/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	must be met</a:t>
            </a:r>
          </a:p>
          <a:p>
            <a:pPr lvl="2" algn="just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Detailed specifications of each category of disability maybe found in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RPWD Act </a:t>
            </a:r>
          </a:p>
          <a:p>
            <a:pPr lvl="1"/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http://www.disabilityaffairs.gov.in/upload/uploadfiles/files/RPWD%20ACT%202016.pdf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checklist-41335_12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016" y="1698681"/>
            <a:ext cx="3428098" cy="4276769"/>
          </a:xfrm>
          <a:prstGeom prst="rect">
            <a:avLst/>
          </a:prstGeom>
        </p:spPr>
      </p:pic>
      <p:pic>
        <p:nvPicPr>
          <p:cNvPr id="7" name="Picture 6" descr="ND Logo + T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1760" y="5137079"/>
            <a:ext cx="7145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NOTE for Hyderabad residents : </a:t>
            </a:r>
          </a:p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Individuals with ASD whose Intellectual quotient (IQ) is above 70 are not qualified to receive the Disability Certificate</a:t>
            </a: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C:\Users\Ambik\AppData\Local\Microsoft\Windows\INetCache\IE\1GSYVRY9\volume3_2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312" y="5247472"/>
            <a:ext cx="488016" cy="48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Why must a person with disability (</a:t>
            </a:r>
            <a:r>
              <a:rPr lang="en-IN" b="1" cap="smal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PwD</a:t>
            </a:r>
            <a:r>
              <a:rPr lang="en-IN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br>
              <a:rPr lang="en-IN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obtain a disability certificate? </a:t>
            </a:r>
            <a:endParaRPr lang="en-IN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848" y="1271503"/>
            <a:ext cx="67834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Parents may avail Income Tax benefits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PwD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can avail disability pension </a:t>
            </a:r>
            <a:endParaRPr lang="en-US" sz="1200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Employment quota in government organizations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Benefits of scholarship schemes (for members below poverty line)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Preference in personal loan sanctions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Housing allowance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Marriage allowance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Pension transfer to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PwD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National Trust schemes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Avail free legal advice at specific government centers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Member can get various benefits while traveling by Rail, Road &amp; Air.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Subsidy for medical aids - wheelchairs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Member can take benefits of  Government Insurance schemes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9499" y="5063927"/>
            <a:ext cx="103261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Disability certificate is not a mandatory document but is beneficial for the </a:t>
            </a:r>
            <a:r>
              <a:rPr lang="en-US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PwD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their family</a:t>
            </a:r>
          </a:p>
          <a:p>
            <a:pPr algn="ctr"/>
            <a:endParaRPr lang="en-US" sz="16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NOTE : </a:t>
            </a:r>
          </a:p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concessions and benefits depends on the economic status of the family and degree of disability. </a:t>
            </a:r>
          </a:p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look into these specifications before availing benefits for a </a:t>
            </a:r>
            <a:r>
              <a:rPr lang="en-US" sz="1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PwD</a:t>
            </a:r>
            <a:endParaRPr lang="en-US" sz="14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ND Logo + 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pic>
        <p:nvPicPr>
          <p:cNvPr id="3074" name="Picture 2" descr="C:\Users\Ambik\AppData\Local\Microsoft\Windows\INetCache\IE\83VUSUW8\Thumbs-Up-Circle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76251" y="1894114"/>
            <a:ext cx="2331978" cy="2322954"/>
          </a:xfrm>
          <a:prstGeom prst="rect">
            <a:avLst/>
          </a:prstGeom>
          <a:noFill/>
        </p:spPr>
      </p:pic>
      <p:pic>
        <p:nvPicPr>
          <p:cNvPr id="8" name="Picture 2" descr="C:\Users\Ambik\AppData\Local\Microsoft\Windows\INetCache\IE\1GSYVRY9\volume3_2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12" y="5755472"/>
            <a:ext cx="488016" cy="48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Validity of the disability certificate</a:t>
            </a:r>
            <a:endParaRPr lang="en-IN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287" y="1491344"/>
            <a:ext cx="99930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certificate is valid for a period of three years from the date of issue. 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On expiry the card should be surrendered to the issuing authority and a fresh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 needs to be made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certificate is given for 3yrs only for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PwD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below 18 years of age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certificate is valid for life for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PwD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who are above 18 years of age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Karnataka the certificate is offered with a validity of 5years. 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validity also depends on the type of disability.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Individuals with specific kind of disabilities can be issued a permanent</a:t>
            </a:r>
          </a:p>
          <a:p>
            <a:pPr marL="1771650" lvl="3" indent="-400050"/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certificate in a case dependent manner, irrespective of age. 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Others maybe given the certificate for a few years, not necessarily for 3 years.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400" i="1" dirty="0"/>
          </a:p>
        </p:txBody>
      </p:sp>
      <p:pic>
        <p:nvPicPr>
          <p:cNvPr id="4" name="Picture 3" descr="ND Logo + 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pic>
        <p:nvPicPr>
          <p:cNvPr id="1029" name="Picture 5" descr="C:\Users\Ambik\AppData\Local\Microsoft\Windows\INetCache\IE\Y7D7W3Y7\Pink-Calendar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0710" y="1628140"/>
            <a:ext cx="4120342" cy="4120342"/>
          </a:xfrm>
          <a:prstGeom prst="rect">
            <a:avLst/>
          </a:prstGeom>
          <a:noFill/>
        </p:spPr>
      </p:pic>
      <p:pic>
        <p:nvPicPr>
          <p:cNvPr id="10" name="Picture 2" descr="C:\Users\Ambik\AppData\Local\Microsoft\Windows\INetCache\IE\1GSYVRY9\volume3_2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792" y="4942672"/>
            <a:ext cx="488016" cy="48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Documents to keep on hand during </a:t>
            </a:r>
            <a:br>
              <a:rPr lang="en-IN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disability certificate application process</a:t>
            </a:r>
            <a:endParaRPr lang="en-IN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ND Logo + 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pic>
        <p:nvPicPr>
          <p:cNvPr id="6" name="Picture 5" descr="documents-158461_12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4421">
            <a:off x="511254" y="2424217"/>
            <a:ext cx="3172797" cy="2902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0581" y="2049460"/>
            <a:ext cx="734812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I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2 passport size photographs*</a:t>
            </a:r>
          </a:p>
          <a:p>
            <a:endParaRPr lang="en-IN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I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Copy of Government I.D. like </a:t>
            </a:r>
            <a:r>
              <a:rPr lang="en-IN" sz="25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Aadhar</a:t>
            </a:r>
            <a:r>
              <a:rPr lang="en-IN" sz="2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card of the </a:t>
            </a:r>
            <a:r>
              <a:rPr lang="en-IN" sz="2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PwD</a:t>
            </a:r>
            <a:endParaRPr lang="en-IN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I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Copy of Government I.D. like </a:t>
            </a:r>
            <a:r>
              <a:rPr lang="en-IN" sz="25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Aadhar</a:t>
            </a:r>
            <a:r>
              <a:rPr lang="en-I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parents</a:t>
            </a:r>
          </a:p>
          <a:p>
            <a:endParaRPr lang="en-IN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I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Copy of all medical and psychological reports of the individual </a:t>
            </a:r>
          </a:p>
          <a:p>
            <a:endParaRPr lang="en-IN" sz="25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3037840" y="6407388"/>
            <a:ext cx="5169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* Bangalore residents are required to carry at least 6-10 photographs</a:t>
            </a: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486" y="2554458"/>
            <a:ext cx="114082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tests to expect?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PROCEDURE MAY VARY FROM STATE TO STATE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 individual with a disability will be evaluated in three areas –</a:t>
            </a:r>
          </a:p>
          <a:p>
            <a:pPr lvl="2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7" y="250372"/>
            <a:ext cx="10156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Is the psychological evaluation done in the same venue</a:t>
            </a:r>
          </a:p>
          <a:p>
            <a:pPr algn="ctr"/>
            <a:r>
              <a:rPr lang="en-IN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  <a:t> as the hospital/authority issuing the certificate?</a:t>
            </a:r>
            <a:br>
              <a:rPr lang="en-IN" sz="2400" b="1" cap="sm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b="1" cap="small" dirty="0" smtClean="0">
                <a:latin typeface="Book Antiqua" panose="02040602050305030304" pitchFamily="18" charset="0"/>
              </a:rPr>
              <a:t/>
            </a:r>
            <a:br>
              <a:rPr lang="en-IN" b="1" cap="small" dirty="0" smtClean="0">
                <a:latin typeface="Book Antiqua" panose="02040602050305030304" pitchFamily="18" charset="0"/>
              </a:rPr>
            </a:br>
            <a:endParaRPr lang="en-US" cap="small" dirty="0"/>
          </a:p>
        </p:txBody>
      </p:sp>
      <p:sp>
        <p:nvSpPr>
          <p:cNvPr id="9" name="TextBox 8"/>
          <p:cNvSpPr txBox="1"/>
          <p:nvPr/>
        </p:nvSpPr>
        <p:spPr>
          <a:xfrm>
            <a:off x="478973" y="1147852"/>
            <a:ext cx="1050471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YES, in most States in India </a:t>
            </a:r>
          </a:p>
          <a:p>
            <a:pPr algn="ctr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(Except Hyderabad – please see information in the next few slides)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A series of evaluations must be performed to validate the extent of disability of the person. </a:t>
            </a:r>
          </a:p>
          <a:p>
            <a:pPr algn="ctr"/>
            <a:r>
              <a:rPr 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 It is only after careful evaluation the Disability certificate is issued.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ND Logo + 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7115" y="174171"/>
            <a:ext cx="1219200" cy="537183"/>
          </a:xfrm>
          <a:prstGeom prst="rect">
            <a:avLst/>
          </a:prstGeom>
        </p:spPr>
      </p:pic>
      <p:pic>
        <p:nvPicPr>
          <p:cNvPr id="11" name="Picture 10" descr="business-1316931_1280.png"/>
          <p:cNvPicPr>
            <a:picLocks noChangeAspect="1"/>
          </p:cNvPicPr>
          <p:nvPr/>
        </p:nvPicPr>
        <p:blipFill>
          <a:blip r:embed="rId4"/>
          <a:srcRect r="68695"/>
          <a:stretch>
            <a:fillRect/>
          </a:stretch>
        </p:blipFill>
        <p:spPr>
          <a:xfrm flipH="1">
            <a:off x="8277806" y="3646713"/>
            <a:ext cx="791602" cy="2111828"/>
          </a:xfrm>
          <a:prstGeom prst="rect">
            <a:avLst/>
          </a:prstGeom>
        </p:spPr>
      </p:pic>
      <p:pic>
        <p:nvPicPr>
          <p:cNvPr id="12" name="Picture 11" descr="business-1316931_1280.png"/>
          <p:cNvPicPr>
            <a:picLocks noChangeAspect="1"/>
          </p:cNvPicPr>
          <p:nvPr/>
        </p:nvPicPr>
        <p:blipFill>
          <a:blip r:embed="rId4"/>
          <a:srcRect l="69041" t="1792"/>
          <a:stretch>
            <a:fillRect/>
          </a:stretch>
        </p:blipFill>
        <p:spPr>
          <a:xfrm>
            <a:off x="413657" y="3646713"/>
            <a:ext cx="753720" cy="1996791"/>
          </a:xfrm>
          <a:prstGeom prst="rect">
            <a:avLst/>
          </a:prstGeom>
        </p:spPr>
      </p:pic>
      <p:pic>
        <p:nvPicPr>
          <p:cNvPr id="13" name="Picture 12" descr="business-1316931_1280.png"/>
          <p:cNvPicPr>
            <a:picLocks noChangeAspect="1"/>
          </p:cNvPicPr>
          <p:nvPr/>
        </p:nvPicPr>
        <p:blipFill>
          <a:blip r:embed="rId4"/>
          <a:srcRect l="34024" t="911" r="32162"/>
          <a:stretch>
            <a:fillRect/>
          </a:stretch>
        </p:blipFill>
        <p:spPr>
          <a:xfrm>
            <a:off x="4631209" y="3657599"/>
            <a:ext cx="853988" cy="20900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29942" y="3951514"/>
            <a:ext cx="2231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</a:p>
          <a:p>
            <a:pPr algn="ctr"/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Psychological evaluation by psychologist</a:t>
            </a:r>
            <a:endParaRPr lang="en-US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22228" y="3679371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INTELLECTUAL FUNCTIONING</a:t>
            </a:r>
          </a:p>
          <a:p>
            <a:pPr algn="ctr"/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 &amp; communication abilities are assessed by a special educator &amp; speech</a:t>
            </a:r>
          </a:p>
          <a:p>
            <a:pPr algn="ctr"/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language pathologist</a:t>
            </a:r>
          </a:p>
          <a:p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47968" y="5720120"/>
            <a:ext cx="116368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the end of the evaluation an assessment report created for each person. </a:t>
            </a:r>
          </a:p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document is very important for obtaining the disability certificate</a:t>
            </a:r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*Personnel performing evaluation may vary from one State to another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b="1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report-2704732_128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8822" y="1306286"/>
            <a:ext cx="1635749" cy="21901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47337" y="3578775"/>
            <a:ext cx="27619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</a:p>
          <a:p>
            <a:pPr algn="ctr"/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General analysis of child’s milestones - Clinical evaluation by a</a:t>
            </a:r>
          </a:p>
          <a:p>
            <a:pPr algn="ctr"/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medical doctor and/or</a:t>
            </a:r>
          </a:p>
          <a:p>
            <a:pPr algn="ctr"/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physiotherapist/OT and/or</a:t>
            </a:r>
          </a:p>
          <a:p>
            <a:pPr algn="ctr"/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Vision specialist and/or</a:t>
            </a:r>
          </a:p>
          <a:p>
            <a:pPr algn="ctr"/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Audiologist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</TotalTime>
  <Words>1296</Words>
  <Application>WPS Presentation</Application>
  <PresentationFormat>Custom</PresentationFormat>
  <Paragraphs>400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How do you apply for a  disability certificate in India ?</vt:lpstr>
      <vt:lpstr>What is a disability certificate?</vt:lpstr>
      <vt:lpstr>What qualifies as a disability by court of law?</vt:lpstr>
      <vt:lpstr>21 disabilities mentioned under PWD Act, 2016  are legally recognized categories of disabilities </vt:lpstr>
      <vt:lpstr>Criteria for obtaining a disability certificate</vt:lpstr>
      <vt:lpstr>Why must a person with disability (PwD)  obtain a disability certificate? </vt:lpstr>
      <vt:lpstr>Validity of the disability certificate</vt:lpstr>
      <vt:lpstr>Documents to keep on hand during  disability certificate application process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Certificetion of all disability</dc:title>
  <dc:creator>Windows User</dc:creator>
  <cp:lastModifiedBy>Ambik</cp:lastModifiedBy>
  <cp:revision>152</cp:revision>
  <dcterms:created xsi:type="dcterms:W3CDTF">2018-09-08T17:02:00Z</dcterms:created>
  <dcterms:modified xsi:type="dcterms:W3CDTF">2020-06-01T11:26:49Z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2317332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  <property fmtid="{D5CDD505-2E9C-101B-9397-08002B2CF9AE}" pid="5" name="KSOProductBuildVer">
    <vt:lpwstr>2057-11.2.0.8942</vt:lpwstr>
  </property>
</Properties>
</file>