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0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908"/>
    <a:srgbClr val="9446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43A0-5D1E-451D-8663-1A2934393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81AC-F4FC-4ABB-958C-884CB702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43A0-5D1E-451D-8663-1A2934393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81AC-F4FC-4ABB-958C-884CB702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43A0-5D1E-451D-8663-1A2934393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81AC-F4FC-4ABB-958C-884CB702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43A0-5D1E-451D-8663-1A2934393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81AC-F4FC-4ABB-958C-884CB702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43A0-5D1E-451D-8663-1A2934393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81AC-F4FC-4ABB-958C-884CB702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43A0-5D1E-451D-8663-1A2934393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81AC-F4FC-4ABB-958C-884CB702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43A0-5D1E-451D-8663-1A2934393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81AC-F4FC-4ABB-958C-884CB702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43A0-5D1E-451D-8663-1A2934393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81AC-F4FC-4ABB-958C-884CB702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43A0-5D1E-451D-8663-1A2934393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81AC-F4FC-4ABB-958C-884CB702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43A0-5D1E-451D-8663-1A2934393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81AC-F4FC-4ABB-958C-884CB702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43A0-5D1E-451D-8663-1A2934393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81AC-F4FC-4ABB-958C-884CB702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43A0-5D1E-451D-8663-1A2934393A1A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281AC-F4FC-4ABB-958C-884CB702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bik\Desktop\blackboard-1788630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1209675"/>
            <a:ext cx="8128000" cy="513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1981200"/>
            <a:ext cx="6934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none" spc="200" dirty="0" smtClean="0">
                <a:ln w="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LET’S TALK ABOUT </a:t>
            </a:r>
          </a:p>
          <a:p>
            <a:pPr algn="ctr"/>
            <a:r>
              <a:rPr lang="en-US" sz="4000" cap="none" spc="200" dirty="0" smtClean="0">
                <a:ln w="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SLOW LEARNERS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1524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9" name="Picture 8" descr="ND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1143000" cy="497503"/>
          </a:xfrm>
          <a:prstGeom prst="rect">
            <a:avLst/>
          </a:prstGeom>
        </p:spPr>
      </p:pic>
      <p:grpSp>
        <p:nvGrpSpPr>
          <p:cNvPr id="11" name="Google Shape;7034;p68"/>
          <p:cNvGrpSpPr/>
          <p:nvPr/>
        </p:nvGrpSpPr>
        <p:grpSpPr>
          <a:xfrm>
            <a:off x="6781800" y="152400"/>
            <a:ext cx="344701" cy="342995"/>
            <a:chOff x="-41893475" y="3584850"/>
            <a:chExt cx="318225" cy="316650"/>
          </a:xfrm>
        </p:grpSpPr>
        <p:sp>
          <p:nvSpPr>
            <p:cNvPr id="12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44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WHO ARE SLOW LEARNERS? •  WAY TO SPOT THE SIGNS  •  </a:t>
            </a:r>
            <a:r>
              <a:rPr lang="en-US" sz="1600" b="1" dirty="0" smtClean="0">
                <a:solidFill>
                  <a:schemeClr val="bg1"/>
                </a:solidFill>
              </a:rPr>
              <a:t>TIPS FOR PARENTS/TEACHERS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086600" y="64008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59" name="Picture 58" descr="N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1143000" cy="497503"/>
          </a:xfrm>
          <a:prstGeom prst="rect">
            <a:avLst/>
          </a:prstGeom>
        </p:spPr>
      </p:pic>
      <p:grpSp>
        <p:nvGrpSpPr>
          <p:cNvPr id="2" name="Google Shape;7034;p68"/>
          <p:cNvGrpSpPr/>
          <p:nvPr/>
        </p:nvGrpSpPr>
        <p:grpSpPr>
          <a:xfrm>
            <a:off x="6781800" y="6400800"/>
            <a:ext cx="344701" cy="342995"/>
            <a:chOff x="-41893475" y="3584850"/>
            <a:chExt cx="318225" cy="316650"/>
          </a:xfrm>
        </p:grpSpPr>
        <p:sp>
          <p:nvSpPr>
            <p:cNvPr id="77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Rectangle 83"/>
          <p:cNvSpPr/>
          <p:nvPr/>
        </p:nvSpPr>
        <p:spPr>
          <a:xfrm>
            <a:off x="609600" y="533400"/>
            <a:ext cx="75572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/>
              <a:t>TIPS FOR PARENTS/TEACHERS</a:t>
            </a:r>
          </a:p>
          <a:p>
            <a:r>
              <a:rPr lang="en-US" sz="2500" b="1" i="1" dirty="0" smtClean="0"/>
              <a:t>5 point agenda for remedial education in a slow learner</a:t>
            </a:r>
            <a:endParaRPr lang="en-US" sz="2500" b="1" i="1" dirty="0"/>
          </a:p>
        </p:txBody>
      </p:sp>
      <p:grpSp>
        <p:nvGrpSpPr>
          <p:cNvPr id="3" name="Group 46"/>
          <p:cNvGrpSpPr/>
          <p:nvPr/>
        </p:nvGrpSpPr>
        <p:grpSpPr>
          <a:xfrm>
            <a:off x="1524000" y="1676400"/>
            <a:ext cx="1981200" cy="1143000"/>
            <a:chOff x="1524000" y="1676400"/>
            <a:chExt cx="1981200" cy="1143000"/>
          </a:xfrm>
        </p:grpSpPr>
        <p:pic>
          <p:nvPicPr>
            <p:cNvPr id="4099" name="Picture 3" descr="C:\Users\Ambik\Downloads\agenda-154643_128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1676400"/>
              <a:ext cx="1806222" cy="1143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524000" y="19812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sz="700" dirty="0" smtClean="0">
                  <a:latin typeface="Comic Sans MS" pitchFamily="66" charset="0"/>
                </a:rPr>
                <a:t>Structure</a:t>
              </a:r>
            </a:p>
            <a:p>
              <a:pPr marL="342900" indent="-342900" algn="ctr"/>
              <a:r>
                <a:rPr lang="en-US" sz="700" dirty="0">
                  <a:latin typeface="Comic Sans MS" pitchFamily="66" charset="0"/>
                </a:rPr>
                <a:t>o</a:t>
              </a:r>
              <a:r>
                <a:rPr lang="en-US" sz="700" dirty="0" smtClean="0">
                  <a:latin typeface="Comic Sans MS" pitchFamily="66" charset="0"/>
                </a:rPr>
                <a:t>f the </a:t>
              </a:r>
            </a:p>
            <a:p>
              <a:pPr marL="342900" indent="-342900" algn="ctr"/>
              <a:r>
                <a:rPr lang="en-US" sz="700" dirty="0" smtClean="0">
                  <a:latin typeface="Comic Sans MS" pitchFamily="66" charset="0"/>
                </a:rPr>
                <a:t>teaching</a:t>
              </a:r>
            </a:p>
            <a:p>
              <a:pPr marL="342900" indent="-342900" algn="ctr"/>
              <a:r>
                <a:rPr lang="en-US" sz="700" dirty="0" smtClean="0">
                  <a:latin typeface="Comic Sans MS" pitchFamily="66" charset="0"/>
                </a:rPr>
                <a:t>program</a:t>
              </a:r>
              <a:endParaRPr lang="en-US" sz="700" dirty="0">
                <a:latin typeface="Comic Sans MS" pitchFamily="6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200" y="2057400"/>
              <a:ext cx="76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500" b="1" dirty="0" smtClean="0">
                  <a:latin typeface="Comic Sans MS" pitchFamily="66" charset="0"/>
                </a:rPr>
                <a:t>3</a:t>
              </a:r>
              <a:endParaRPr lang="en-US" sz="1500" b="1" dirty="0">
                <a:latin typeface="Comic Sans MS" pitchFamily="66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81000" y="3124200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Selection of techniques to suit individual difficulties of the child can help the child learn.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Research studies show that slow learners are visually ready for reading than auditory ready. </a:t>
            </a:r>
            <a:r>
              <a:rPr lang="en-US" i="1" dirty="0" smtClean="0"/>
              <a:t>Therefore, it is important that they are taught sight vocabulary of meaningful words at the beginning of reading program and then with phonics which leads to better word recognition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oogle Shape;7013;p68"/>
          <p:cNvGrpSpPr/>
          <p:nvPr/>
        </p:nvGrpSpPr>
        <p:grpSpPr>
          <a:xfrm>
            <a:off x="2209800" y="3810000"/>
            <a:ext cx="369940" cy="345026"/>
            <a:chOff x="-38542250" y="3220175"/>
            <a:chExt cx="341525" cy="318525"/>
          </a:xfrm>
        </p:grpSpPr>
        <p:sp>
          <p:nvSpPr>
            <p:cNvPr id="44" name="Google Shape;7014;p68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15;p68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16;p68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 descr="classroom-1297782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905000"/>
            <a:ext cx="2756416" cy="37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2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44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WHO ARE SLOW LEARNERS? •  WAY TO SPOT THE SIGNS  •  </a:t>
            </a:r>
            <a:r>
              <a:rPr lang="en-US" sz="1600" b="1" dirty="0" smtClean="0">
                <a:solidFill>
                  <a:schemeClr val="bg1"/>
                </a:solidFill>
              </a:rPr>
              <a:t>TIPS FOR PARENTS/TEACHERS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086600" y="64008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59" name="Picture 58" descr="N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1143000" cy="497503"/>
          </a:xfrm>
          <a:prstGeom prst="rect">
            <a:avLst/>
          </a:prstGeom>
        </p:spPr>
      </p:pic>
      <p:grpSp>
        <p:nvGrpSpPr>
          <p:cNvPr id="2" name="Google Shape;7034;p68"/>
          <p:cNvGrpSpPr/>
          <p:nvPr/>
        </p:nvGrpSpPr>
        <p:grpSpPr>
          <a:xfrm>
            <a:off x="6781800" y="6400800"/>
            <a:ext cx="344701" cy="342995"/>
            <a:chOff x="-41893475" y="3584850"/>
            <a:chExt cx="318225" cy="316650"/>
          </a:xfrm>
        </p:grpSpPr>
        <p:sp>
          <p:nvSpPr>
            <p:cNvPr id="77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Rectangle 83"/>
          <p:cNvSpPr/>
          <p:nvPr/>
        </p:nvSpPr>
        <p:spPr>
          <a:xfrm>
            <a:off x="609600" y="533400"/>
            <a:ext cx="75572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/>
              <a:t>TIPS FOR PARENTS/TEACHERS</a:t>
            </a:r>
          </a:p>
          <a:p>
            <a:r>
              <a:rPr lang="en-US" sz="2500" b="1" i="1" dirty="0" smtClean="0"/>
              <a:t>5 point agenda for remedial education in a slow learner</a:t>
            </a:r>
            <a:endParaRPr lang="en-US" sz="2500" b="1" i="1" dirty="0"/>
          </a:p>
        </p:txBody>
      </p:sp>
      <p:grpSp>
        <p:nvGrpSpPr>
          <p:cNvPr id="3" name="Group 46"/>
          <p:cNvGrpSpPr/>
          <p:nvPr/>
        </p:nvGrpSpPr>
        <p:grpSpPr>
          <a:xfrm>
            <a:off x="1524000" y="1447800"/>
            <a:ext cx="1981200" cy="1143000"/>
            <a:chOff x="1524000" y="1447800"/>
            <a:chExt cx="1981200" cy="1143000"/>
          </a:xfrm>
        </p:grpSpPr>
        <p:pic>
          <p:nvPicPr>
            <p:cNvPr id="4099" name="Picture 3" descr="C:\Users\Ambik\Downloads\agenda-154643_128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1447800"/>
              <a:ext cx="1806222" cy="1143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524000" y="1828800"/>
              <a:ext cx="9144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sz="700" dirty="0" smtClean="0">
                  <a:latin typeface="Comic Sans MS" pitchFamily="66" charset="0"/>
                </a:rPr>
                <a:t>Nature of </a:t>
              </a:r>
            </a:p>
            <a:p>
              <a:pPr marL="342900" indent="-342900" algn="ctr"/>
              <a:r>
                <a:rPr lang="en-US" sz="700" dirty="0" smtClean="0">
                  <a:latin typeface="Comic Sans MS" pitchFamily="66" charset="0"/>
                </a:rPr>
                <a:t>the work</a:t>
              </a:r>
            </a:p>
            <a:p>
              <a:pPr marL="342900" indent="-342900" algn="ctr"/>
              <a:r>
                <a:rPr lang="en-US" sz="700" dirty="0" smtClean="0">
                  <a:latin typeface="Comic Sans MS" pitchFamily="66" charset="0"/>
                </a:rPr>
                <a:t>plan</a:t>
              </a:r>
              <a:endParaRPr lang="en-US" sz="700" dirty="0">
                <a:latin typeface="Comic Sans MS" pitchFamily="6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200" y="1828800"/>
              <a:ext cx="76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500" b="1" dirty="0" smtClean="0">
                  <a:latin typeface="Comic Sans MS" pitchFamily="66" charset="0"/>
                </a:rPr>
                <a:t>4</a:t>
              </a:r>
              <a:endParaRPr lang="en-US" sz="1500" b="1" dirty="0">
                <a:latin typeface="Comic Sans MS" pitchFamily="66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4800" y="25908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Create a distraction free zone where the child can work quietly.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Limit working time and have several short work periods rather than a single long one.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Add variety to the academic routine. Use games, puzzles and other engaging tools during the learning process.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Work on material that is somewhat challenging but allows success. Work that is too hard or too easy may be a turn-off.</a:t>
            </a:r>
            <a:endParaRPr lang="en-US" dirty="0"/>
          </a:p>
        </p:txBody>
      </p:sp>
      <p:pic>
        <p:nvPicPr>
          <p:cNvPr id="22" name="Picture 21" descr="classroom-1297775_1280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86000"/>
            <a:ext cx="3912619" cy="3200400"/>
          </a:xfrm>
          <a:prstGeom prst="rect">
            <a:avLst/>
          </a:prstGeom>
        </p:spPr>
      </p:pic>
      <p:pic>
        <p:nvPicPr>
          <p:cNvPr id="24" name="Picture 23" descr="rubiks-cube-25816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724400"/>
            <a:ext cx="328315" cy="3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2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44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WHO ARE SLOW LEARNERS? •  WAY TO SPOT THE SIGNS  •  </a:t>
            </a:r>
            <a:r>
              <a:rPr lang="en-US" sz="1600" b="1" dirty="0" smtClean="0">
                <a:solidFill>
                  <a:schemeClr val="bg1"/>
                </a:solidFill>
              </a:rPr>
              <a:t>TIPS FOR PARENTS/TEACHERS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086600" y="64008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59" name="Picture 58" descr="N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1143000" cy="497503"/>
          </a:xfrm>
          <a:prstGeom prst="rect">
            <a:avLst/>
          </a:prstGeom>
        </p:spPr>
      </p:pic>
      <p:grpSp>
        <p:nvGrpSpPr>
          <p:cNvPr id="2" name="Google Shape;7034;p68"/>
          <p:cNvGrpSpPr/>
          <p:nvPr/>
        </p:nvGrpSpPr>
        <p:grpSpPr>
          <a:xfrm>
            <a:off x="6781800" y="6400800"/>
            <a:ext cx="344701" cy="342995"/>
            <a:chOff x="-41893475" y="3584850"/>
            <a:chExt cx="318225" cy="316650"/>
          </a:xfrm>
        </p:grpSpPr>
        <p:sp>
          <p:nvSpPr>
            <p:cNvPr id="77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Rectangle 83"/>
          <p:cNvSpPr/>
          <p:nvPr/>
        </p:nvSpPr>
        <p:spPr>
          <a:xfrm>
            <a:off x="609600" y="533400"/>
            <a:ext cx="75572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/>
              <a:t>TIPS FOR PARENTS/TEACHERS</a:t>
            </a:r>
          </a:p>
          <a:p>
            <a:r>
              <a:rPr lang="en-US" sz="2500" b="1" i="1" dirty="0" smtClean="0"/>
              <a:t>5 point agenda for remedial education in a slow learner</a:t>
            </a:r>
            <a:endParaRPr lang="en-US" sz="2500" b="1" i="1" dirty="0"/>
          </a:p>
        </p:txBody>
      </p:sp>
      <p:grpSp>
        <p:nvGrpSpPr>
          <p:cNvPr id="3" name="Group 46"/>
          <p:cNvGrpSpPr/>
          <p:nvPr/>
        </p:nvGrpSpPr>
        <p:grpSpPr>
          <a:xfrm>
            <a:off x="1524000" y="1447800"/>
            <a:ext cx="1981200" cy="1143000"/>
            <a:chOff x="1524000" y="1447800"/>
            <a:chExt cx="1981200" cy="1143000"/>
          </a:xfrm>
        </p:grpSpPr>
        <p:pic>
          <p:nvPicPr>
            <p:cNvPr id="4099" name="Picture 3" descr="C:\Users\Ambik\Downloads\agenda-154643_128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1447800"/>
              <a:ext cx="1806222" cy="1143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524000" y="1676400"/>
              <a:ext cx="9144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sz="700" dirty="0" smtClean="0">
                  <a:latin typeface="Comic Sans MS" pitchFamily="66" charset="0"/>
                </a:rPr>
                <a:t>The</a:t>
              </a:r>
            </a:p>
            <a:p>
              <a:pPr marL="342900" indent="-342900" algn="ctr"/>
              <a:r>
                <a:rPr lang="en-US" sz="700" dirty="0" smtClean="0">
                  <a:latin typeface="Comic Sans MS" pitchFamily="66" charset="0"/>
                </a:rPr>
                <a:t>parent/</a:t>
              </a:r>
            </a:p>
            <a:p>
              <a:pPr marL="342900" indent="-342900" algn="ctr"/>
              <a:r>
                <a:rPr lang="en-US" sz="700" dirty="0">
                  <a:latin typeface="Comic Sans MS" pitchFamily="66" charset="0"/>
                </a:rPr>
                <a:t>t</a:t>
              </a:r>
              <a:r>
                <a:rPr lang="en-US" sz="700" dirty="0" smtClean="0">
                  <a:latin typeface="Comic Sans MS" pitchFamily="66" charset="0"/>
                </a:rPr>
                <a:t>eacher -</a:t>
              </a:r>
            </a:p>
            <a:p>
              <a:pPr marL="342900" indent="-342900" algn="ctr"/>
              <a:r>
                <a:rPr lang="en-US" sz="700" dirty="0" smtClean="0">
                  <a:latin typeface="Comic Sans MS" pitchFamily="66" charset="0"/>
                </a:rPr>
                <a:t>child </a:t>
              </a:r>
            </a:p>
            <a:p>
              <a:pPr marL="342900" indent="-342900" algn="ctr"/>
              <a:r>
                <a:rPr lang="en-US" sz="700" dirty="0" smtClean="0">
                  <a:latin typeface="Comic Sans MS" pitchFamily="66" charset="0"/>
                </a:rPr>
                <a:t>relationship</a:t>
              </a:r>
              <a:endParaRPr lang="en-US" sz="700" dirty="0">
                <a:latin typeface="Comic Sans MS" pitchFamily="6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200" y="1828800"/>
              <a:ext cx="76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500" b="1" dirty="0" smtClean="0">
                  <a:latin typeface="Comic Sans MS" pitchFamily="66" charset="0"/>
                </a:rPr>
                <a:t>5</a:t>
              </a:r>
              <a:endParaRPr lang="en-US" sz="1500" b="1" dirty="0">
                <a:latin typeface="Comic Sans MS" pitchFamily="66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4800" y="2590800"/>
            <a:ext cx="5257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A child who has experienced recurrent failure in academics may become aggressive, stubborn and may exhibit hopelessness and apathy. You as a teacher/parent must work to replace these feelings with mutual trust, optimism and enthusiasm to learn. </a:t>
            </a:r>
          </a:p>
          <a:p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Make a note of the child’s weaknesses and plan activities that can help him/her overcome those challenges. </a:t>
            </a:r>
          </a:p>
          <a:p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Use a lot of praise and reinforcements.</a:t>
            </a:r>
          </a:p>
          <a:p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Encourage your child to talk to you. </a:t>
            </a:r>
          </a:p>
          <a:p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Enquire about their day and interests. </a:t>
            </a:r>
            <a:endParaRPr lang="en-US" sz="1600" dirty="0"/>
          </a:p>
        </p:txBody>
      </p:sp>
      <p:pic>
        <p:nvPicPr>
          <p:cNvPr id="18" name="Picture 17" descr="classroom-1297780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1" y="1752600"/>
            <a:ext cx="290929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2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44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WHO ARE SLOW LEARNERS? •  WAY TO SPOT THE SIGNS  •  </a:t>
            </a:r>
            <a:r>
              <a:rPr lang="en-US" sz="1600" b="1" dirty="0" smtClean="0">
                <a:solidFill>
                  <a:schemeClr val="bg1"/>
                </a:solidFill>
              </a:rPr>
              <a:t>TIPS FOR PARENTS/TEACHERS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64008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4" name="Picture 3" descr="N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1143000" cy="497503"/>
          </a:xfrm>
          <a:prstGeom prst="rect">
            <a:avLst/>
          </a:prstGeom>
        </p:spPr>
      </p:pic>
      <p:grpSp>
        <p:nvGrpSpPr>
          <p:cNvPr id="5" name="Google Shape;7034;p68"/>
          <p:cNvGrpSpPr/>
          <p:nvPr/>
        </p:nvGrpSpPr>
        <p:grpSpPr>
          <a:xfrm>
            <a:off x="6781800" y="6400800"/>
            <a:ext cx="344701" cy="342995"/>
            <a:chOff x="-41893475" y="3584850"/>
            <a:chExt cx="318225" cy="316650"/>
          </a:xfrm>
        </p:grpSpPr>
        <p:sp>
          <p:nvSpPr>
            <p:cNvPr id="6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00200" y="838200"/>
            <a:ext cx="518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/>
              <a:t>Remember,</a:t>
            </a:r>
          </a:p>
          <a:p>
            <a:pPr algn="ctr"/>
            <a:r>
              <a:rPr lang="en-US" sz="2500" b="1" i="1" dirty="0" smtClean="0"/>
              <a:t>intellectual development </a:t>
            </a:r>
          </a:p>
          <a:p>
            <a:pPr algn="ctr"/>
            <a:r>
              <a:rPr lang="en-US" sz="2500" dirty="0" smtClean="0"/>
              <a:t>cannot be isolated from -</a:t>
            </a:r>
          </a:p>
          <a:p>
            <a:pPr lvl="2">
              <a:buFont typeface="Wingdings" pitchFamily="2" charset="2"/>
              <a:buChar char="ü"/>
            </a:pPr>
            <a:r>
              <a:rPr lang="en-US" sz="2500" b="1" dirty="0" smtClean="0"/>
              <a:t>MEMORY</a:t>
            </a:r>
          </a:p>
          <a:p>
            <a:pPr lvl="2">
              <a:buFont typeface="Wingdings" pitchFamily="2" charset="2"/>
              <a:buChar char="ü"/>
            </a:pPr>
            <a:r>
              <a:rPr lang="en-US" sz="2500" b="1" dirty="0" smtClean="0"/>
              <a:t>ATTENTION</a:t>
            </a:r>
          </a:p>
          <a:p>
            <a:pPr lvl="2">
              <a:buFont typeface="Wingdings" pitchFamily="2" charset="2"/>
              <a:buChar char="ü"/>
            </a:pPr>
            <a:r>
              <a:rPr lang="en-US" sz="2500" b="1" dirty="0" smtClean="0"/>
              <a:t>CONCENTRATION</a:t>
            </a:r>
          </a:p>
          <a:p>
            <a:pPr lvl="2">
              <a:buFont typeface="Wingdings" pitchFamily="2" charset="2"/>
              <a:buChar char="ü"/>
            </a:pPr>
            <a:r>
              <a:rPr lang="en-US" sz="2500" b="1" dirty="0" smtClean="0"/>
              <a:t>EMOTIONAL  DEVELOPMENT</a:t>
            </a:r>
          </a:p>
          <a:p>
            <a:pPr lvl="2">
              <a:buFont typeface="Wingdings" pitchFamily="2" charset="2"/>
              <a:buChar char="ü"/>
            </a:pPr>
            <a:r>
              <a:rPr lang="en-US" sz="2500" b="1" dirty="0" smtClean="0"/>
              <a:t>SOCIAL EXPERIENCES</a:t>
            </a:r>
          </a:p>
        </p:txBody>
      </p:sp>
      <p:pic>
        <p:nvPicPr>
          <p:cNvPr id="11" name="Picture 10" descr="classroom-1297780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352800"/>
            <a:ext cx="1905000" cy="2694365"/>
          </a:xfrm>
          <a:prstGeom prst="rect">
            <a:avLst/>
          </a:prstGeom>
        </p:spPr>
      </p:pic>
      <p:pic>
        <p:nvPicPr>
          <p:cNvPr id="12" name="Picture 11" descr="classroom-1297775_1280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399" y="4191000"/>
            <a:ext cx="2981043" cy="2438400"/>
          </a:xfrm>
          <a:prstGeom prst="rect">
            <a:avLst/>
          </a:prstGeom>
        </p:spPr>
      </p:pic>
      <p:pic>
        <p:nvPicPr>
          <p:cNvPr id="13" name="Picture 12" descr="classroom-1297782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3429000"/>
            <a:ext cx="1682353" cy="2286000"/>
          </a:xfrm>
          <a:prstGeom prst="rect">
            <a:avLst/>
          </a:prstGeom>
        </p:spPr>
      </p:pic>
      <p:pic>
        <p:nvPicPr>
          <p:cNvPr id="14" name="Picture 13" descr="girl-158647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533400"/>
            <a:ext cx="1580555" cy="2286000"/>
          </a:xfrm>
          <a:prstGeom prst="rect">
            <a:avLst/>
          </a:prstGeom>
        </p:spPr>
      </p:pic>
      <p:pic>
        <p:nvPicPr>
          <p:cNvPr id="15" name="Picture 14" descr="classroom-1297781_12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533400"/>
            <a:ext cx="153947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bik\Desktop\blackboard-1788630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128000" cy="513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1413808"/>
            <a:ext cx="8001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omic Sans MS" pitchFamily="66" charset="0"/>
              </a:rPr>
              <a:t>This content has been developed in collaboration with Remedial &amp; Special Educator </a:t>
            </a:r>
            <a:r>
              <a:rPr lang="en-US" sz="1600" b="1" i="1" dirty="0" err="1" smtClean="0">
                <a:solidFill>
                  <a:schemeClr val="bg1"/>
                </a:solidFill>
                <a:latin typeface="Comic Sans MS" pitchFamily="66" charset="0"/>
              </a:rPr>
              <a:t>Ms.Farida</a:t>
            </a:r>
            <a:r>
              <a:rPr lang="en-US" sz="1600" b="1" i="1" dirty="0" smtClean="0">
                <a:solidFill>
                  <a:schemeClr val="bg1"/>
                </a:solidFill>
                <a:latin typeface="Comic Sans MS" pitchFamily="66" charset="0"/>
              </a:rPr>
              <a:t> Raj</a:t>
            </a:r>
            <a:r>
              <a:rPr lang="en-US" sz="1600" i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en-US" sz="16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omic Sans MS" pitchFamily="66" charset="0"/>
              </a:rPr>
              <a:t>It has been adapted from her book  “Breaking Through" - A Hand Book for Teachers and Parents of Children with Learning Difficulties &amp; reproduced here with consent.</a:t>
            </a:r>
            <a:endParaRPr lang="en-US" sz="16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en-US" sz="16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1600" b="1" i="1" dirty="0" err="1" smtClean="0">
                <a:solidFill>
                  <a:schemeClr val="bg1"/>
                </a:solidFill>
                <a:latin typeface="Comic Sans MS" pitchFamily="66" charset="0"/>
              </a:rPr>
              <a:t>Nayi</a:t>
            </a:r>
            <a:r>
              <a:rPr lang="en-US" sz="16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Comic Sans MS" pitchFamily="66" charset="0"/>
              </a:rPr>
              <a:t>Disha</a:t>
            </a:r>
            <a:r>
              <a:rPr lang="en-US" sz="1600" b="1" i="1" dirty="0" smtClean="0">
                <a:solidFill>
                  <a:schemeClr val="bg1"/>
                </a:solidFill>
                <a:latin typeface="Comic Sans MS" pitchFamily="66" charset="0"/>
              </a:rPr>
              <a:t> Resource Centre </a:t>
            </a:r>
            <a:r>
              <a:rPr lang="en-US" sz="1600" i="1" dirty="0" smtClean="0">
                <a:solidFill>
                  <a:schemeClr val="bg1"/>
                </a:solidFill>
                <a:latin typeface="Comic Sans MS" pitchFamily="66" charset="0"/>
              </a:rPr>
              <a:t>is an online information resource platform that supports families of persons with, Specific Learning Disabilities, Intellectual &amp; Developmental Disabilities. 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37633" y="5867400"/>
            <a:ext cx="3729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www.nayi-disha.org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 flipH="1">
            <a:off x="537633" y="5562600"/>
            <a:ext cx="2881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ITC Kabel Std Book" panose="020D0402020204020904" pitchFamily="34" charset="0"/>
              </a:rPr>
              <a:t>Visit us at </a:t>
            </a:r>
          </a:p>
        </p:txBody>
      </p:sp>
      <p:grpSp>
        <p:nvGrpSpPr>
          <p:cNvPr id="12" name="Google Shape;7066;p68"/>
          <p:cNvGrpSpPr/>
          <p:nvPr/>
        </p:nvGrpSpPr>
        <p:grpSpPr>
          <a:xfrm>
            <a:off x="1604433" y="5334000"/>
            <a:ext cx="685800" cy="533400"/>
            <a:chOff x="-41526450" y="3653375"/>
            <a:chExt cx="315875" cy="247350"/>
          </a:xfrm>
        </p:grpSpPr>
        <p:sp>
          <p:nvSpPr>
            <p:cNvPr id="13" name="Google Shape;7067;p68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68;p68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angle 14"/>
          <p:cNvSpPr/>
          <p:nvPr/>
        </p:nvSpPr>
        <p:spPr>
          <a:xfrm flipH="1">
            <a:off x="6858000" y="4648200"/>
            <a:ext cx="2881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Join Us on Facebook</a:t>
            </a:r>
          </a:p>
        </p:txBody>
      </p:sp>
      <p:sp>
        <p:nvSpPr>
          <p:cNvPr id="16" name="Rectangle 15"/>
          <p:cNvSpPr/>
          <p:nvPr/>
        </p:nvSpPr>
        <p:spPr>
          <a:xfrm flipH="1">
            <a:off x="6934200" y="5257800"/>
            <a:ext cx="2881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Join Us on Twitter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6858000" y="5943600"/>
            <a:ext cx="2881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Join Us on </a:t>
            </a:r>
            <a:r>
              <a:rPr lang="en-US" sz="1400" b="1" i="1" dirty="0" err="1"/>
              <a:t>Linkedin</a:t>
            </a:r>
            <a:endParaRPr lang="en-US" sz="1400" b="1" i="1" dirty="0"/>
          </a:p>
        </p:txBody>
      </p:sp>
      <p:grpSp>
        <p:nvGrpSpPr>
          <p:cNvPr id="18" name="Google Shape;9275;p73"/>
          <p:cNvGrpSpPr/>
          <p:nvPr/>
        </p:nvGrpSpPr>
        <p:grpSpPr>
          <a:xfrm>
            <a:off x="6553200" y="5943600"/>
            <a:ext cx="279476" cy="279476"/>
            <a:chOff x="1379798" y="1723250"/>
            <a:chExt cx="397887" cy="397887"/>
          </a:xfrm>
        </p:grpSpPr>
        <p:sp>
          <p:nvSpPr>
            <p:cNvPr id="19" name="Google Shape;9276;p73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77;p73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78;p73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79;p73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280;p73"/>
          <p:cNvGrpSpPr/>
          <p:nvPr/>
        </p:nvGrpSpPr>
        <p:grpSpPr>
          <a:xfrm>
            <a:off x="6477000" y="4648200"/>
            <a:ext cx="279490" cy="279476"/>
            <a:chOff x="266768" y="1721375"/>
            <a:chExt cx="397907" cy="397887"/>
          </a:xfrm>
        </p:grpSpPr>
        <p:sp>
          <p:nvSpPr>
            <p:cNvPr id="24" name="Google Shape;9281;p73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282;p73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9287;p73"/>
          <p:cNvSpPr/>
          <p:nvPr/>
        </p:nvSpPr>
        <p:spPr>
          <a:xfrm>
            <a:off x="6477000" y="5334000"/>
            <a:ext cx="280329" cy="228637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Picture 35" descr="ND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52400"/>
            <a:ext cx="1925742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2819400" y="609600"/>
            <a:ext cx="5943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i="1" dirty="0" err="1" smtClean="0"/>
              <a:t>Sheetal</a:t>
            </a:r>
            <a:r>
              <a:rPr lang="en-US" sz="1700" i="1" dirty="0" smtClean="0"/>
              <a:t> </a:t>
            </a:r>
            <a:r>
              <a:rPr lang="en-US" sz="1600" dirty="0" smtClean="0"/>
              <a:t> is an 11-year-old girl whose reading is only as good as a 7-year-old.</a:t>
            </a:r>
          </a:p>
          <a:p>
            <a:endParaRPr lang="en-US" sz="1600" dirty="0" smtClean="0"/>
          </a:p>
          <a:p>
            <a:r>
              <a:rPr lang="en-US" sz="1600" dirty="0" smtClean="0"/>
              <a:t>Her arithmetic is a little better but she is not good at numbers, especially when it comes to practical situations such as shopping and measuring. </a:t>
            </a:r>
          </a:p>
          <a:p>
            <a:endParaRPr lang="en-US" sz="1600" dirty="0" smtClean="0"/>
          </a:p>
          <a:p>
            <a:r>
              <a:rPr lang="en-US" sz="1600" dirty="0" smtClean="0"/>
              <a:t>She is well – built for her age and does not look any different from her classmates, except that she is slow in learning new things.</a:t>
            </a:r>
          </a:p>
          <a:p>
            <a:endParaRPr lang="en-US" sz="1600" dirty="0" smtClean="0"/>
          </a:p>
          <a:p>
            <a:r>
              <a:rPr lang="en-US" sz="1600" dirty="0" smtClean="0"/>
              <a:t>She is a bit lazy and her movements uncoordinated. She is not a troublesome child, but homework is too difficult for her.</a:t>
            </a:r>
          </a:p>
          <a:p>
            <a:endParaRPr lang="en-US" sz="1600" dirty="0" smtClean="0"/>
          </a:p>
          <a:p>
            <a:r>
              <a:rPr lang="en-US" sz="1600" dirty="0" smtClean="0"/>
              <a:t>She is always teased by her classmates and clearly not able to benefit from her education. She needs a school environment which is less complicated and is suited to her capacities in all aspects of learning. </a:t>
            </a:r>
          </a:p>
          <a:p>
            <a:endParaRPr lang="en-US" sz="1600" dirty="0" smtClean="0"/>
          </a:p>
          <a:p>
            <a:r>
              <a:rPr lang="en-US" sz="1600" dirty="0" smtClean="0"/>
              <a:t>More importantly, she needs a one-to-one relationship with an understanding teacher. </a:t>
            </a:r>
          </a:p>
          <a:p>
            <a:endParaRPr lang="en-US" sz="1600" dirty="0" smtClean="0"/>
          </a:p>
          <a:p>
            <a:r>
              <a:rPr lang="en-US" sz="1600" dirty="0" smtClean="0"/>
              <a:t>In medical terminology, she is an educationally backward child with borderline intelligence. </a:t>
            </a:r>
          </a:p>
          <a:p>
            <a:endParaRPr lang="en-US" sz="1600" dirty="0" smtClean="0"/>
          </a:p>
          <a:p>
            <a:r>
              <a:rPr lang="en-US" sz="1600" b="1" dirty="0" smtClean="0"/>
              <a:t>She is a slow learner.</a:t>
            </a:r>
          </a:p>
          <a:p>
            <a:endParaRPr lang="en-US" sz="1600" dirty="0" smtClean="0"/>
          </a:p>
          <a:p>
            <a:endParaRPr lang="en-US" sz="1600" b="1" dirty="0" smtClean="0">
              <a:solidFill>
                <a:srgbClr val="01A0D9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44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•  PARENT INFORMATION SERIES  •</a:t>
            </a:r>
            <a:endParaRPr lang="en-US" sz="1600" dirty="0"/>
          </a:p>
        </p:txBody>
      </p:sp>
      <p:grpSp>
        <p:nvGrpSpPr>
          <p:cNvPr id="106" name="Google Shape;443;p40"/>
          <p:cNvGrpSpPr/>
          <p:nvPr/>
        </p:nvGrpSpPr>
        <p:grpSpPr>
          <a:xfrm>
            <a:off x="152400" y="152400"/>
            <a:ext cx="2408761" cy="2606609"/>
            <a:chOff x="1620827" y="963391"/>
            <a:chExt cx="2408761" cy="2606609"/>
          </a:xfrm>
        </p:grpSpPr>
        <p:grpSp>
          <p:nvGrpSpPr>
            <p:cNvPr id="107" name="Google Shape;444;p40"/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110" name="Google Shape;445;p40"/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46;p40"/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47;p40"/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48;p40"/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49;p40"/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50;p40"/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51;p40"/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52;p40"/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53;p40"/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54;p40"/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55;p40"/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56;p40"/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57;p40"/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58;p40"/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59;p40"/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60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61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62;p40"/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63;p40"/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64;p40"/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65;p40"/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66;p40"/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67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68;p40"/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69;p40"/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70;p40"/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71;p40"/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72;p40"/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73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74;p40"/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75;p40"/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76;p40"/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77;p40"/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78;p40"/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79;p40"/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80;p40"/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81;p40"/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82;p40"/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83;p40"/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84;p40"/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85;p40"/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86;p40"/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87;p40"/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88;p40"/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89;p40"/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90;p40"/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91;p40"/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92;p40"/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93;p40"/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94;p40"/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95;p40"/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96;p40"/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97;p40"/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98;p40"/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99;p40"/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00;p40"/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01;p40"/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02;p40"/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03;p40"/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04;p40"/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05;p40"/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06;p40"/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07;p40"/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08;p40"/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09;p40"/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10;p40"/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11;p40"/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12;p40"/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13;p40"/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rgbClr val="D77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14;p40"/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515;p40"/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516;p40"/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517;p40"/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518;p40"/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19;p40"/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520;p40"/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521;p40"/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522;p40"/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523;p40"/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524;p40"/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25;p40"/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526;p40"/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527;p40"/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28;p40"/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529;p40"/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30;p40"/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31;p40"/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32;p40"/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33;p40"/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34;p40"/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35;p40"/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36;p40"/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537;p40"/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" name="Google Shape;538;p40"/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39;p40"/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7086600" y="64008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204" name="Picture 203" descr="N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1143000" cy="497503"/>
          </a:xfrm>
          <a:prstGeom prst="rect">
            <a:avLst/>
          </a:prstGeom>
        </p:spPr>
      </p:pic>
      <p:grpSp>
        <p:nvGrpSpPr>
          <p:cNvPr id="205" name="Google Shape;7034;p68"/>
          <p:cNvGrpSpPr/>
          <p:nvPr/>
        </p:nvGrpSpPr>
        <p:grpSpPr>
          <a:xfrm>
            <a:off x="6781800" y="6400800"/>
            <a:ext cx="344701" cy="342995"/>
            <a:chOff x="-41893475" y="3584850"/>
            <a:chExt cx="318225" cy="316650"/>
          </a:xfrm>
        </p:grpSpPr>
        <p:sp>
          <p:nvSpPr>
            <p:cNvPr id="206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bik\Desktop\group-42917_1280.png"/>
          <p:cNvPicPr>
            <a:picLocks noChangeAspect="1" noChangeArrowheads="1"/>
          </p:cNvPicPr>
          <p:nvPr/>
        </p:nvPicPr>
        <p:blipFill>
          <a:blip r:embed="rId2" cstate="print"/>
          <a:srcRect t="15820" b="12471"/>
          <a:stretch>
            <a:fillRect/>
          </a:stretch>
        </p:blipFill>
        <p:spPr bwMode="auto">
          <a:xfrm>
            <a:off x="5334000" y="457200"/>
            <a:ext cx="2819400" cy="1879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44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WHO ARE SLOW LEARNERS? •  </a:t>
            </a:r>
            <a:r>
              <a:rPr lang="en-US" sz="1600" dirty="0" smtClean="0">
                <a:solidFill>
                  <a:schemeClr val="bg1"/>
                </a:solidFill>
              </a:rPr>
              <a:t>WAY TO SPOT THE SIGNS  •  TIPS FOR PARENTS/TEACHERS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914400" y="1143000"/>
            <a:ext cx="33184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/>
              <a:t>Who are slow learners?</a:t>
            </a:r>
            <a:endParaRPr lang="en-US" sz="25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914400" y="2286000"/>
            <a:ext cx="7924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SLOW LEARNERS  </a:t>
            </a:r>
            <a:r>
              <a:rPr lang="en-US" sz="1600" dirty="0" smtClean="0"/>
              <a:t>are those whose standard of school work falls below that </a:t>
            </a:r>
            <a:r>
              <a:rPr lang="en-US" sz="1600" dirty="0" smtClean="0"/>
              <a:t>of </a:t>
            </a:r>
            <a:r>
              <a:rPr lang="en-US" sz="1600" dirty="0" smtClean="0"/>
              <a:t>an average child  of their age.   </a:t>
            </a:r>
          </a:p>
          <a:p>
            <a:endParaRPr lang="en-US" sz="1600" dirty="0" smtClean="0"/>
          </a:p>
          <a:p>
            <a:r>
              <a:rPr lang="en-US" sz="1600" dirty="0" smtClean="0"/>
              <a:t>A slow learner has learning abilities comparable to children a stage younger than them. </a:t>
            </a:r>
          </a:p>
          <a:p>
            <a:endParaRPr lang="en-US" sz="1600" dirty="0" smtClean="0"/>
          </a:p>
          <a:p>
            <a:r>
              <a:rPr lang="en-US" sz="1600" dirty="0" smtClean="0"/>
              <a:t>Such children need help to attend to their special </a:t>
            </a:r>
            <a:r>
              <a:rPr lang="en-US" sz="1600" b="1" i="1" dirty="0" smtClean="0"/>
              <a:t>academic needs </a:t>
            </a:r>
            <a:r>
              <a:rPr lang="en-US" sz="1600" dirty="0" smtClean="0"/>
              <a:t>and </a:t>
            </a:r>
            <a:r>
              <a:rPr lang="en-US" sz="1600" b="1" i="1" dirty="0" smtClean="0"/>
              <a:t>not</a:t>
            </a:r>
            <a:r>
              <a:rPr lang="en-US" sz="1600" dirty="0" smtClean="0"/>
              <a:t> medical or psychological ones.</a:t>
            </a:r>
          </a:p>
          <a:p>
            <a:endParaRPr lang="en-US" sz="1600" dirty="0" smtClean="0"/>
          </a:p>
          <a:p>
            <a:r>
              <a:rPr lang="en-US" sz="1600" dirty="0" smtClean="0"/>
              <a:t>Some of these children are lucky to get a special educator to help them cope with schoolwork but most struggle for want of </a:t>
            </a:r>
            <a:r>
              <a:rPr lang="en-US" sz="1600" b="1" i="1" dirty="0" smtClean="0"/>
              <a:t>special attention and teaching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b="1" i="1" dirty="0" smtClean="0"/>
              <a:t>Early intervention </a:t>
            </a:r>
            <a:r>
              <a:rPr lang="en-US" sz="1600" dirty="0" smtClean="0"/>
              <a:t>play a crucial role in the academic growth of a slow learner.</a:t>
            </a:r>
          </a:p>
          <a:p>
            <a:endParaRPr lang="en-US" sz="1600" dirty="0" smtClean="0"/>
          </a:p>
          <a:p>
            <a:r>
              <a:rPr lang="en-US" sz="1600" dirty="0" smtClean="0"/>
              <a:t>It is the </a:t>
            </a:r>
            <a:r>
              <a:rPr lang="en-US" sz="1600" b="1" i="1" dirty="0" smtClean="0"/>
              <a:t>failure to recognize </a:t>
            </a:r>
            <a:r>
              <a:rPr lang="en-US" sz="1600" dirty="0" smtClean="0"/>
              <a:t>and provide for their problems that set them back in their schoolwork.  </a:t>
            </a:r>
          </a:p>
          <a:p>
            <a:endParaRPr lang="en-US" b="1" dirty="0" smtClean="0">
              <a:solidFill>
                <a:srgbClr val="01A0D9"/>
              </a:solidFill>
            </a:endParaRPr>
          </a:p>
        </p:txBody>
      </p:sp>
      <p:sp>
        <p:nvSpPr>
          <p:cNvPr id="15" name="Google Shape;7076;p68"/>
          <p:cNvSpPr/>
          <p:nvPr/>
        </p:nvSpPr>
        <p:spPr>
          <a:xfrm>
            <a:off x="533400" y="2286000"/>
            <a:ext cx="292654" cy="342995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7076;p68"/>
          <p:cNvSpPr/>
          <p:nvPr/>
        </p:nvSpPr>
        <p:spPr>
          <a:xfrm>
            <a:off x="533400" y="2895600"/>
            <a:ext cx="292654" cy="342995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7076;p68"/>
          <p:cNvSpPr/>
          <p:nvPr/>
        </p:nvSpPr>
        <p:spPr>
          <a:xfrm>
            <a:off x="533400" y="3505200"/>
            <a:ext cx="292654" cy="342995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076;p68"/>
          <p:cNvSpPr/>
          <p:nvPr/>
        </p:nvSpPr>
        <p:spPr>
          <a:xfrm>
            <a:off x="533400" y="4267200"/>
            <a:ext cx="292654" cy="342995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7076;p68"/>
          <p:cNvSpPr/>
          <p:nvPr/>
        </p:nvSpPr>
        <p:spPr>
          <a:xfrm>
            <a:off x="533400" y="4953000"/>
            <a:ext cx="292654" cy="342995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7076;p68"/>
          <p:cNvSpPr/>
          <p:nvPr/>
        </p:nvSpPr>
        <p:spPr>
          <a:xfrm>
            <a:off x="533400" y="5562600"/>
            <a:ext cx="292654" cy="342995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086600" y="64008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22" name="Picture 21" descr="ND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248400"/>
            <a:ext cx="1143000" cy="497503"/>
          </a:xfrm>
          <a:prstGeom prst="rect">
            <a:avLst/>
          </a:prstGeom>
        </p:spPr>
      </p:pic>
      <p:grpSp>
        <p:nvGrpSpPr>
          <p:cNvPr id="23" name="Google Shape;7034;p68"/>
          <p:cNvGrpSpPr/>
          <p:nvPr/>
        </p:nvGrpSpPr>
        <p:grpSpPr>
          <a:xfrm>
            <a:off x="6781800" y="6400800"/>
            <a:ext cx="344701" cy="342995"/>
            <a:chOff x="-41893475" y="3584850"/>
            <a:chExt cx="318225" cy="316650"/>
          </a:xfrm>
        </p:grpSpPr>
        <p:sp>
          <p:nvSpPr>
            <p:cNvPr id="24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44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WHO ARE SLOW LEARNERS? •  </a:t>
            </a:r>
            <a:r>
              <a:rPr lang="en-US" sz="1600" b="1" dirty="0" smtClean="0">
                <a:solidFill>
                  <a:schemeClr val="bg1"/>
                </a:solidFill>
              </a:rPr>
              <a:t>WAY TO SPOT THE SIGNS  </a:t>
            </a:r>
            <a:r>
              <a:rPr lang="en-US" sz="1600" dirty="0" smtClean="0">
                <a:solidFill>
                  <a:schemeClr val="bg1"/>
                </a:solidFill>
              </a:rPr>
              <a:t>•  TIPS FOR PARENTS/TEACHERS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64008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4" name="Picture 3" descr="N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1143000" cy="497503"/>
          </a:xfrm>
          <a:prstGeom prst="rect">
            <a:avLst/>
          </a:prstGeom>
        </p:spPr>
      </p:pic>
      <p:grpSp>
        <p:nvGrpSpPr>
          <p:cNvPr id="5" name="Google Shape;7034;p68"/>
          <p:cNvGrpSpPr/>
          <p:nvPr/>
        </p:nvGrpSpPr>
        <p:grpSpPr>
          <a:xfrm>
            <a:off x="6781800" y="6400800"/>
            <a:ext cx="344701" cy="342995"/>
            <a:chOff x="-41893475" y="3584850"/>
            <a:chExt cx="318225" cy="316650"/>
          </a:xfrm>
        </p:grpSpPr>
        <p:sp>
          <p:nvSpPr>
            <p:cNvPr id="6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66800" y="609600"/>
            <a:ext cx="742818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/>
              <a:t>Way to spot the signs: Characteristics of a slow learner</a:t>
            </a:r>
            <a:endParaRPr lang="en-US" sz="2500" b="1" i="1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381000" y="1371600"/>
            <a:ext cx="9465964" cy="4458120"/>
            <a:chOff x="313639" y="1622264"/>
            <a:chExt cx="9465964" cy="4458120"/>
          </a:xfrm>
        </p:grpSpPr>
        <p:sp>
          <p:nvSpPr>
            <p:cNvPr id="15" name="Rectangle 14"/>
            <p:cNvSpPr/>
            <p:nvPr/>
          </p:nvSpPr>
          <p:spPr>
            <a:xfrm>
              <a:off x="762000" y="1676400"/>
              <a:ext cx="901760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1400" cap="none" spc="0" dirty="0" smtClean="0">
                  <a:ln w="0">
                    <a:noFill/>
                  </a:ln>
                </a:rPr>
                <a:t>Function according to their ability is significantly below their </a:t>
              </a:r>
              <a:r>
                <a:rPr lang="en-US" sz="1400" dirty="0" smtClean="0">
                  <a:ln w="0">
                    <a:noFill/>
                  </a:ln>
                </a:rPr>
                <a:t> class</a:t>
              </a:r>
              <a:r>
                <a:rPr lang="en-US" sz="1400" cap="none" spc="0" dirty="0" smtClean="0">
                  <a:ln w="0">
                    <a:noFill/>
                  </a:ln>
                </a:rPr>
                <a:t> level </a:t>
              </a:r>
              <a:endParaRPr lang="en-US" sz="1400" cap="none" spc="0" dirty="0">
                <a:ln w="0">
                  <a:noFill/>
                </a:ln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2000" y="2155664"/>
              <a:ext cx="390504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1400" dirty="0" smtClean="0">
                  <a:ln w="0">
                    <a:noFill/>
                  </a:ln>
                </a:rPr>
                <a:t>Are prone to immature, interpersonal relationships</a:t>
              </a:r>
              <a:endParaRPr lang="en-US" sz="1400" dirty="0">
                <a:ln w="0">
                  <a:noFill/>
                </a:ln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0839" y="2612864"/>
              <a:ext cx="343921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1400" dirty="0" smtClean="0">
                  <a:ln w="0">
                    <a:noFill/>
                  </a:ln>
                </a:rPr>
                <a:t>Have difficulty following multistep directions</a:t>
              </a:r>
              <a:endParaRPr lang="en-US" sz="1400" dirty="0">
                <a:ln w="0">
                  <a:noFill/>
                </a:ln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0839" y="3070064"/>
              <a:ext cx="403591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1400" dirty="0" smtClean="0">
                  <a:ln w="0">
                    <a:noFill/>
                  </a:ln>
                </a:rPr>
                <a:t>Live in the present and do not have long-range goals </a:t>
              </a:r>
              <a:endParaRPr lang="en-US" sz="1400" dirty="0">
                <a:ln w="0">
                  <a:noFill/>
                </a:ln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0839" y="3909770"/>
              <a:ext cx="184731" cy="3539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endParaRPr lang="en-US" sz="1700" dirty="0">
                <a:ln w="0">
                  <a:noFill/>
                </a:ln>
                <a:latin typeface="Open Sans" panose="020B0606030504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839" y="3984464"/>
              <a:ext cx="339971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1400" dirty="0" smtClean="0">
                  <a:ln w="0">
                    <a:noFill/>
                  </a:ln>
                </a:rPr>
                <a:t>Score consistently low on achievement tests</a:t>
              </a:r>
              <a:endParaRPr lang="en-US" sz="1400" dirty="0">
                <a:ln w="0">
                  <a:noFill/>
                </a:ln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7343" y="4365464"/>
              <a:ext cx="833929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1400" dirty="0" smtClean="0">
                  <a:ln w="0">
                    <a:noFill/>
                  </a:ln>
                </a:rPr>
                <a:t>Work well with hands-on material . Since they have difficulty in grasping abstract concepts, they perform at a higher level  when information is presented in concrete manner. </a:t>
              </a:r>
              <a:r>
                <a:rPr lang="en-US" sz="1100" i="1" dirty="0" smtClean="0">
                  <a:ln w="0">
                    <a:noFill/>
                  </a:ln>
                </a:rPr>
                <a:t>e.g. </a:t>
              </a:r>
              <a:r>
                <a:rPr lang="en-US" sz="1100" i="1" dirty="0" smtClean="0">
                  <a:ln w="0">
                    <a:noFill/>
                  </a:ln>
                </a:rPr>
                <a:t>in laboratory , manipulative material, hands on </a:t>
              </a:r>
              <a:r>
                <a:rPr lang="en-US" sz="1100" i="1" dirty="0" smtClean="0">
                  <a:ln w="0">
                    <a:noFill/>
                  </a:ln>
                </a:rPr>
                <a:t>activities.</a:t>
              </a:r>
              <a:endParaRPr lang="en-US" sz="1100" i="1" dirty="0">
                <a:ln w="0">
                  <a:noFill/>
                </a:ln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0839" y="4898864"/>
              <a:ext cx="173182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1400" dirty="0" smtClean="0">
                  <a:ln w="0">
                    <a:noFill/>
                  </a:ln>
                </a:rPr>
                <a:t>Have poor self-image</a:t>
              </a:r>
              <a:endParaRPr lang="en-US" sz="1400" dirty="0">
                <a:ln w="0">
                  <a:noFill/>
                </a:ln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0839" y="5353087"/>
              <a:ext cx="191982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1400" dirty="0" smtClean="0">
                  <a:ln w="0">
                    <a:noFill/>
                  </a:ln>
                </a:rPr>
                <a:t>Work on all tasks slowly</a:t>
              </a:r>
              <a:endParaRPr lang="en-US" sz="1400" dirty="0">
                <a:ln w="0">
                  <a:noFill/>
                </a:ln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0839" y="5734087"/>
              <a:ext cx="4498476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1400" dirty="0" smtClean="0">
                  <a:ln w="0">
                    <a:noFill/>
                  </a:ln>
                </a:rPr>
                <a:t>Master skills slowly; some skills may not be mastered at all.</a:t>
              </a:r>
              <a:endParaRPr lang="en-US" sz="1400" dirty="0">
                <a:ln w="0">
                  <a:noFill/>
                </a:ln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839" y="3527264"/>
              <a:ext cx="7158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n w="0">
                    <a:noFill/>
                  </a:ln>
                </a:rPr>
                <a:t>Have trouble with organizational skills &amp; have difficulty transferring &amp; generalizing information).</a:t>
              </a:r>
              <a:endParaRPr lang="en-US" sz="1400" dirty="0">
                <a:ln w="0">
                  <a:noFill/>
                </a:ln>
              </a:endParaRPr>
            </a:p>
          </p:txBody>
        </p:sp>
        <p:grpSp>
          <p:nvGrpSpPr>
            <p:cNvPr id="61" name="Google Shape;7003;p68"/>
            <p:cNvGrpSpPr/>
            <p:nvPr/>
          </p:nvGrpSpPr>
          <p:grpSpPr>
            <a:xfrm>
              <a:off x="313639" y="1622264"/>
              <a:ext cx="343835" cy="313126"/>
              <a:chOff x="-40378075" y="3267450"/>
              <a:chExt cx="317425" cy="289075"/>
            </a:xfrm>
          </p:grpSpPr>
          <p:sp>
            <p:nvSpPr>
              <p:cNvPr id="62" name="Google Shape;7004;p68"/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005;p68"/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006;p68"/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007;p68"/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7003;p68"/>
            <p:cNvGrpSpPr/>
            <p:nvPr/>
          </p:nvGrpSpPr>
          <p:grpSpPr>
            <a:xfrm>
              <a:off x="313639" y="2612864"/>
              <a:ext cx="343835" cy="313126"/>
              <a:chOff x="-40378075" y="3267450"/>
              <a:chExt cx="317425" cy="289075"/>
            </a:xfrm>
          </p:grpSpPr>
          <p:sp>
            <p:nvSpPr>
              <p:cNvPr id="67" name="Google Shape;7004;p68"/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005;p68"/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006;p68"/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07;p68"/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003;p68"/>
            <p:cNvGrpSpPr/>
            <p:nvPr/>
          </p:nvGrpSpPr>
          <p:grpSpPr>
            <a:xfrm>
              <a:off x="313639" y="3527264"/>
              <a:ext cx="343835" cy="313126"/>
              <a:chOff x="-40378075" y="3267450"/>
              <a:chExt cx="317425" cy="289075"/>
            </a:xfrm>
          </p:grpSpPr>
          <p:sp>
            <p:nvSpPr>
              <p:cNvPr id="72" name="Google Shape;7004;p68"/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005;p68"/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006;p68"/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007;p68"/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003;p68"/>
            <p:cNvGrpSpPr/>
            <p:nvPr/>
          </p:nvGrpSpPr>
          <p:grpSpPr>
            <a:xfrm>
              <a:off x="313639" y="4357138"/>
              <a:ext cx="343835" cy="313126"/>
              <a:chOff x="-40378075" y="3267450"/>
              <a:chExt cx="317425" cy="289075"/>
            </a:xfrm>
          </p:grpSpPr>
          <p:sp>
            <p:nvSpPr>
              <p:cNvPr id="77" name="Google Shape;7004;p68"/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005;p68"/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006;p68"/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007;p68"/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7003;p68"/>
            <p:cNvGrpSpPr/>
            <p:nvPr/>
          </p:nvGrpSpPr>
          <p:grpSpPr>
            <a:xfrm>
              <a:off x="313639" y="5279864"/>
              <a:ext cx="343835" cy="313126"/>
              <a:chOff x="-40378075" y="3267450"/>
              <a:chExt cx="317425" cy="289075"/>
            </a:xfrm>
          </p:grpSpPr>
          <p:sp>
            <p:nvSpPr>
              <p:cNvPr id="82" name="Google Shape;7004;p68"/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005;p68"/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006;p68"/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007;p68"/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" name="Google Shape;6967;p68"/>
            <p:cNvGrpSpPr/>
            <p:nvPr/>
          </p:nvGrpSpPr>
          <p:grpSpPr>
            <a:xfrm>
              <a:off x="313639" y="2079464"/>
              <a:ext cx="349440" cy="343320"/>
              <a:chOff x="-40748275" y="3238700"/>
              <a:chExt cx="322600" cy="316950"/>
            </a:xfrm>
            <a:solidFill>
              <a:srgbClr val="944606"/>
            </a:solidFill>
          </p:grpSpPr>
          <p:sp>
            <p:nvSpPr>
              <p:cNvPr id="87" name="Google Shape;6968;p68"/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2" extrusionOk="0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969;p68"/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79" extrusionOk="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970;p68"/>
              <p:cNvSpPr/>
              <p:nvPr/>
            </p:nvSpPr>
            <p:spPr>
              <a:xfrm>
                <a:off x="-40678175" y="3305250"/>
                <a:ext cx="213475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39" extrusionOk="0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971;p68"/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432" extrusionOk="0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972;p68"/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79" extrusionOk="0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973;p68"/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514" extrusionOk="0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6967;p68"/>
            <p:cNvGrpSpPr/>
            <p:nvPr/>
          </p:nvGrpSpPr>
          <p:grpSpPr>
            <a:xfrm>
              <a:off x="313639" y="3070064"/>
              <a:ext cx="349440" cy="343320"/>
              <a:chOff x="-40748275" y="3238700"/>
              <a:chExt cx="322600" cy="316950"/>
            </a:xfrm>
            <a:solidFill>
              <a:srgbClr val="944606"/>
            </a:solidFill>
          </p:grpSpPr>
          <p:sp>
            <p:nvSpPr>
              <p:cNvPr id="94" name="Google Shape;6968;p68"/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2" extrusionOk="0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969;p68"/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79" extrusionOk="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970;p68"/>
              <p:cNvSpPr/>
              <p:nvPr/>
            </p:nvSpPr>
            <p:spPr>
              <a:xfrm>
                <a:off x="-40678175" y="3305250"/>
                <a:ext cx="213475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39" extrusionOk="0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971;p68"/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432" extrusionOk="0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6972;p68"/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79" extrusionOk="0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6973;p68"/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514" extrusionOk="0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6967;p68"/>
            <p:cNvGrpSpPr/>
            <p:nvPr/>
          </p:nvGrpSpPr>
          <p:grpSpPr>
            <a:xfrm>
              <a:off x="313639" y="3908264"/>
              <a:ext cx="349440" cy="343320"/>
              <a:chOff x="-40748275" y="3238700"/>
              <a:chExt cx="322600" cy="316950"/>
            </a:xfrm>
            <a:solidFill>
              <a:srgbClr val="944606"/>
            </a:solidFill>
          </p:grpSpPr>
          <p:sp>
            <p:nvSpPr>
              <p:cNvPr id="101" name="Google Shape;6968;p68"/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2" extrusionOk="0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6969;p68"/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79" extrusionOk="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6970;p68"/>
              <p:cNvSpPr/>
              <p:nvPr/>
            </p:nvSpPr>
            <p:spPr>
              <a:xfrm>
                <a:off x="-40678175" y="3305250"/>
                <a:ext cx="213475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39" extrusionOk="0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6971;p68"/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432" extrusionOk="0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6972;p68"/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79" extrusionOk="0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6973;p68"/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514" extrusionOk="0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6967;p68"/>
            <p:cNvGrpSpPr/>
            <p:nvPr/>
          </p:nvGrpSpPr>
          <p:grpSpPr>
            <a:xfrm>
              <a:off x="313639" y="4822664"/>
              <a:ext cx="349440" cy="343320"/>
              <a:chOff x="-40748275" y="3238700"/>
              <a:chExt cx="322600" cy="316950"/>
            </a:xfrm>
            <a:solidFill>
              <a:srgbClr val="944606"/>
            </a:solidFill>
          </p:grpSpPr>
          <p:sp>
            <p:nvSpPr>
              <p:cNvPr id="108" name="Google Shape;6968;p68"/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2" extrusionOk="0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6969;p68"/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79" extrusionOk="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6970;p68"/>
              <p:cNvSpPr/>
              <p:nvPr/>
            </p:nvSpPr>
            <p:spPr>
              <a:xfrm>
                <a:off x="-40678175" y="3305250"/>
                <a:ext cx="213475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39" extrusionOk="0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6971;p68"/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432" extrusionOk="0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6972;p68"/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79" extrusionOk="0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6973;p68"/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514" extrusionOk="0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6967;p68"/>
            <p:cNvGrpSpPr/>
            <p:nvPr/>
          </p:nvGrpSpPr>
          <p:grpSpPr>
            <a:xfrm>
              <a:off x="313639" y="5737064"/>
              <a:ext cx="349440" cy="343320"/>
              <a:chOff x="-40748275" y="3238700"/>
              <a:chExt cx="322600" cy="316950"/>
            </a:xfrm>
            <a:solidFill>
              <a:srgbClr val="944606"/>
            </a:solidFill>
          </p:grpSpPr>
          <p:sp>
            <p:nvSpPr>
              <p:cNvPr id="115" name="Google Shape;6968;p68"/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2" extrusionOk="0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6969;p68"/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79" extrusionOk="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970;p68"/>
              <p:cNvSpPr/>
              <p:nvPr/>
            </p:nvSpPr>
            <p:spPr>
              <a:xfrm>
                <a:off x="-40678175" y="3305250"/>
                <a:ext cx="213475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39" extrusionOk="0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6971;p68"/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432" extrusionOk="0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6972;p68"/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79" extrusionOk="0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6973;p68"/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514" extrusionOk="0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>
            <a:off x="811404" y="1521134"/>
            <a:ext cx="3360420" cy="1280160"/>
            <a:chOff x="632367" y="852705"/>
            <a:chExt cx="4480560" cy="1280160"/>
          </a:xfrm>
        </p:grpSpPr>
        <p:grpSp>
          <p:nvGrpSpPr>
            <p:cNvPr id="4" name="Group 44"/>
            <p:cNvGrpSpPr/>
            <p:nvPr/>
          </p:nvGrpSpPr>
          <p:grpSpPr>
            <a:xfrm>
              <a:off x="632367" y="852705"/>
              <a:ext cx="4480560" cy="1280160"/>
              <a:chOff x="1084060" y="1227279"/>
              <a:chExt cx="4480560" cy="1280160"/>
            </a:xfrm>
            <a:effectLst>
              <a:outerShdw blurRad="355600" dist="381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Freeform 27"/>
              <p:cNvSpPr/>
              <p:nvPr/>
            </p:nvSpPr>
            <p:spPr>
              <a:xfrm>
                <a:off x="1084060" y="1227279"/>
                <a:ext cx="4480560" cy="1280160"/>
              </a:xfrm>
              <a:custGeom>
                <a:avLst/>
                <a:gdLst>
                  <a:gd name="connsiteX0" fmla="*/ 640080 w 4314206"/>
                  <a:gd name="connsiteY0" fmla="*/ 0 h 1280160"/>
                  <a:gd name="connsiteX1" fmla="*/ 997955 w 4314206"/>
                  <a:gd name="connsiteY1" fmla="*/ 109316 h 1280160"/>
                  <a:gd name="connsiteX2" fmla="*/ 1033706 w 4314206"/>
                  <a:gd name="connsiteY2" fmla="*/ 138813 h 1280160"/>
                  <a:gd name="connsiteX3" fmla="*/ 3812938 w 4314206"/>
                  <a:gd name="connsiteY3" fmla="*/ 138813 h 1280160"/>
                  <a:gd name="connsiteX4" fmla="*/ 4314206 w 4314206"/>
                  <a:gd name="connsiteY4" fmla="*/ 640081 h 1280160"/>
                  <a:gd name="connsiteX5" fmla="*/ 4314205 w 4314206"/>
                  <a:gd name="connsiteY5" fmla="*/ 640081 h 1280160"/>
                  <a:gd name="connsiteX6" fmla="*/ 3812937 w 4314206"/>
                  <a:gd name="connsiteY6" fmla="*/ 1141349 h 1280160"/>
                  <a:gd name="connsiteX7" fmla="*/ 1033705 w 4314206"/>
                  <a:gd name="connsiteY7" fmla="*/ 1141348 h 1280160"/>
                  <a:gd name="connsiteX8" fmla="*/ 997955 w 4314206"/>
                  <a:gd name="connsiteY8" fmla="*/ 1170844 h 1280160"/>
                  <a:gd name="connsiteX9" fmla="*/ 640080 w 4314206"/>
                  <a:gd name="connsiteY9" fmla="*/ 1280160 h 1280160"/>
                  <a:gd name="connsiteX10" fmla="*/ 0 w 4314206"/>
                  <a:gd name="connsiteY10" fmla="*/ 640080 h 1280160"/>
                  <a:gd name="connsiteX11" fmla="*/ 640080 w 4314206"/>
                  <a:gd name="connsiteY11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14206" h="1280160">
                    <a:moveTo>
                      <a:pt x="640080" y="0"/>
                    </a:moveTo>
                    <a:cubicBezTo>
                      <a:pt x="772645" y="0"/>
                      <a:pt x="895797" y="40300"/>
                      <a:pt x="997955" y="109316"/>
                    </a:cubicBezTo>
                    <a:lnTo>
                      <a:pt x="1033706" y="138813"/>
                    </a:lnTo>
                    <a:lnTo>
                      <a:pt x="3812938" y="138813"/>
                    </a:lnTo>
                    <a:cubicBezTo>
                      <a:pt x="4089781" y="138813"/>
                      <a:pt x="4314206" y="363238"/>
                      <a:pt x="4314206" y="640081"/>
                    </a:cubicBezTo>
                    <a:lnTo>
                      <a:pt x="4314205" y="640081"/>
                    </a:lnTo>
                    <a:cubicBezTo>
                      <a:pt x="4314205" y="916924"/>
                      <a:pt x="4089780" y="1141349"/>
                      <a:pt x="3812937" y="1141349"/>
                    </a:cubicBezTo>
                    <a:lnTo>
                      <a:pt x="1033705" y="1141348"/>
                    </a:lnTo>
                    <a:lnTo>
                      <a:pt x="997955" y="1170844"/>
                    </a:lnTo>
                    <a:cubicBezTo>
                      <a:pt x="895797" y="1239861"/>
                      <a:pt x="772645" y="1280160"/>
                      <a:pt x="640080" y="1280160"/>
                    </a:cubicBezTo>
                    <a:cubicBezTo>
                      <a:pt x="286574" y="1280160"/>
                      <a:pt x="0" y="993586"/>
                      <a:pt x="0" y="640080"/>
                    </a:cubicBezTo>
                    <a:cubicBezTo>
                      <a:pt x="0" y="286574"/>
                      <a:pt x="286574" y="0"/>
                      <a:pt x="6400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i="1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1268592" y="1455879"/>
                <a:ext cx="822960" cy="822960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i="1"/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1792927" y="1169620"/>
              <a:ext cx="30299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 smtClean="0"/>
                <a:t>Ability to work in a team with others</a:t>
              </a:r>
              <a:endParaRPr lang="en-US" sz="1400" i="1" dirty="0"/>
            </a:p>
          </p:txBody>
        </p:sp>
      </p:grpSp>
      <p:grpSp>
        <p:nvGrpSpPr>
          <p:cNvPr id="7" name="Group 69"/>
          <p:cNvGrpSpPr/>
          <p:nvPr/>
        </p:nvGrpSpPr>
        <p:grpSpPr>
          <a:xfrm>
            <a:off x="5175288" y="1490025"/>
            <a:ext cx="3360420" cy="1280160"/>
            <a:chOff x="579789" y="2193313"/>
            <a:chExt cx="4480560" cy="1280160"/>
          </a:xfrm>
          <a:effectLst>
            <a:outerShdw blurRad="355600" dist="38100" dir="5400000" algn="t" rotWithShape="0">
              <a:prstClr val="black">
                <a:alpha val="50000"/>
              </a:prstClr>
            </a:outerShdw>
          </a:effectLst>
        </p:grpSpPr>
        <p:sp>
          <p:nvSpPr>
            <p:cNvPr id="31" name="Freeform 30"/>
            <p:cNvSpPr/>
            <p:nvPr/>
          </p:nvSpPr>
          <p:spPr>
            <a:xfrm flipH="1">
              <a:off x="579789" y="2193313"/>
              <a:ext cx="4480560" cy="1280160"/>
            </a:xfrm>
            <a:custGeom>
              <a:avLst/>
              <a:gdLst>
                <a:gd name="connsiteX0" fmla="*/ 640080 w 4314206"/>
                <a:gd name="connsiteY0" fmla="*/ 0 h 1280160"/>
                <a:gd name="connsiteX1" fmla="*/ 997955 w 4314206"/>
                <a:gd name="connsiteY1" fmla="*/ 109316 h 1280160"/>
                <a:gd name="connsiteX2" fmla="*/ 1033706 w 4314206"/>
                <a:gd name="connsiteY2" fmla="*/ 138813 h 1280160"/>
                <a:gd name="connsiteX3" fmla="*/ 3812938 w 4314206"/>
                <a:gd name="connsiteY3" fmla="*/ 138813 h 1280160"/>
                <a:gd name="connsiteX4" fmla="*/ 4314206 w 4314206"/>
                <a:gd name="connsiteY4" fmla="*/ 640081 h 1280160"/>
                <a:gd name="connsiteX5" fmla="*/ 4314205 w 4314206"/>
                <a:gd name="connsiteY5" fmla="*/ 640081 h 1280160"/>
                <a:gd name="connsiteX6" fmla="*/ 3812937 w 4314206"/>
                <a:gd name="connsiteY6" fmla="*/ 1141349 h 1280160"/>
                <a:gd name="connsiteX7" fmla="*/ 1033705 w 4314206"/>
                <a:gd name="connsiteY7" fmla="*/ 1141348 h 1280160"/>
                <a:gd name="connsiteX8" fmla="*/ 997955 w 4314206"/>
                <a:gd name="connsiteY8" fmla="*/ 1170844 h 1280160"/>
                <a:gd name="connsiteX9" fmla="*/ 640080 w 4314206"/>
                <a:gd name="connsiteY9" fmla="*/ 1280160 h 1280160"/>
                <a:gd name="connsiteX10" fmla="*/ 0 w 4314206"/>
                <a:gd name="connsiteY10" fmla="*/ 640080 h 1280160"/>
                <a:gd name="connsiteX11" fmla="*/ 640080 w 4314206"/>
                <a:gd name="connsiteY11" fmla="*/ 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14206" h="1280160">
                  <a:moveTo>
                    <a:pt x="640080" y="0"/>
                  </a:moveTo>
                  <a:cubicBezTo>
                    <a:pt x="772645" y="0"/>
                    <a:pt x="895797" y="40300"/>
                    <a:pt x="997955" y="109316"/>
                  </a:cubicBezTo>
                  <a:lnTo>
                    <a:pt x="1033706" y="138813"/>
                  </a:lnTo>
                  <a:lnTo>
                    <a:pt x="3812938" y="138813"/>
                  </a:lnTo>
                  <a:cubicBezTo>
                    <a:pt x="4089781" y="138813"/>
                    <a:pt x="4314206" y="363238"/>
                    <a:pt x="4314206" y="640081"/>
                  </a:cubicBezTo>
                  <a:lnTo>
                    <a:pt x="4314205" y="640081"/>
                  </a:lnTo>
                  <a:cubicBezTo>
                    <a:pt x="4314205" y="916924"/>
                    <a:pt x="4089780" y="1141349"/>
                    <a:pt x="3812937" y="1141349"/>
                  </a:cubicBezTo>
                  <a:lnTo>
                    <a:pt x="1033705" y="1141348"/>
                  </a:lnTo>
                  <a:lnTo>
                    <a:pt x="997955" y="1170844"/>
                  </a:lnTo>
                  <a:cubicBezTo>
                    <a:pt x="895797" y="1239861"/>
                    <a:pt x="772645" y="1280160"/>
                    <a:pt x="640080" y="1280160"/>
                  </a:cubicBezTo>
                  <a:cubicBezTo>
                    <a:pt x="286574" y="1280160"/>
                    <a:pt x="0" y="993586"/>
                    <a:pt x="0" y="640080"/>
                  </a:cubicBezTo>
                  <a:cubicBezTo>
                    <a:pt x="0" y="286574"/>
                    <a:pt x="286574" y="0"/>
                    <a:pt x="6400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3999884" y="2421913"/>
              <a:ext cx="822960" cy="82296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i="1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5344238" y="1664060"/>
            <a:ext cx="2272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Acquire positive attitude towards self, through success &amp; achievement </a:t>
            </a:r>
          </a:p>
          <a:p>
            <a:pPr algn="r"/>
            <a:r>
              <a:rPr lang="en-US" sz="14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59"/>
          <p:cNvGrpSpPr/>
          <p:nvPr/>
        </p:nvGrpSpPr>
        <p:grpSpPr>
          <a:xfrm>
            <a:off x="757827" y="3113085"/>
            <a:ext cx="3360420" cy="1280160"/>
            <a:chOff x="1084060" y="3959463"/>
            <a:chExt cx="4480560" cy="1280160"/>
          </a:xfrm>
          <a:effectLst>
            <a:outerShdw blurRad="355600" dist="38100" dir="5400000" algn="t" rotWithShape="0">
              <a:prstClr val="black">
                <a:alpha val="50000"/>
              </a:prstClr>
            </a:outerShdw>
          </a:effectLst>
        </p:grpSpPr>
        <p:sp>
          <p:nvSpPr>
            <p:cNvPr id="34" name="Freeform 33"/>
            <p:cNvSpPr/>
            <p:nvPr/>
          </p:nvSpPr>
          <p:spPr>
            <a:xfrm>
              <a:off x="1084060" y="3959463"/>
              <a:ext cx="4480560" cy="1280160"/>
            </a:xfrm>
            <a:custGeom>
              <a:avLst/>
              <a:gdLst>
                <a:gd name="connsiteX0" fmla="*/ 640080 w 4314206"/>
                <a:gd name="connsiteY0" fmla="*/ 0 h 1280160"/>
                <a:gd name="connsiteX1" fmla="*/ 997955 w 4314206"/>
                <a:gd name="connsiteY1" fmla="*/ 109316 h 1280160"/>
                <a:gd name="connsiteX2" fmla="*/ 1033706 w 4314206"/>
                <a:gd name="connsiteY2" fmla="*/ 138813 h 1280160"/>
                <a:gd name="connsiteX3" fmla="*/ 3812938 w 4314206"/>
                <a:gd name="connsiteY3" fmla="*/ 138813 h 1280160"/>
                <a:gd name="connsiteX4" fmla="*/ 4314206 w 4314206"/>
                <a:gd name="connsiteY4" fmla="*/ 640081 h 1280160"/>
                <a:gd name="connsiteX5" fmla="*/ 4314205 w 4314206"/>
                <a:gd name="connsiteY5" fmla="*/ 640081 h 1280160"/>
                <a:gd name="connsiteX6" fmla="*/ 3812937 w 4314206"/>
                <a:gd name="connsiteY6" fmla="*/ 1141349 h 1280160"/>
                <a:gd name="connsiteX7" fmla="*/ 1033705 w 4314206"/>
                <a:gd name="connsiteY7" fmla="*/ 1141348 h 1280160"/>
                <a:gd name="connsiteX8" fmla="*/ 997955 w 4314206"/>
                <a:gd name="connsiteY8" fmla="*/ 1170844 h 1280160"/>
                <a:gd name="connsiteX9" fmla="*/ 640080 w 4314206"/>
                <a:gd name="connsiteY9" fmla="*/ 1280160 h 1280160"/>
                <a:gd name="connsiteX10" fmla="*/ 0 w 4314206"/>
                <a:gd name="connsiteY10" fmla="*/ 640080 h 1280160"/>
                <a:gd name="connsiteX11" fmla="*/ 640080 w 4314206"/>
                <a:gd name="connsiteY11" fmla="*/ 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14206" h="1280160">
                  <a:moveTo>
                    <a:pt x="640080" y="0"/>
                  </a:moveTo>
                  <a:cubicBezTo>
                    <a:pt x="772645" y="0"/>
                    <a:pt x="895797" y="40300"/>
                    <a:pt x="997955" y="109316"/>
                  </a:cubicBezTo>
                  <a:lnTo>
                    <a:pt x="1033706" y="138813"/>
                  </a:lnTo>
                  <a:lnTo>
                    <a:pt x="3812938" y="138813"/>
                  </a:lnTo>
                  <a:cubicBezTo>
                    <a:pt x="4089781" y="138813"/>
                    <a:pt x="4314206" y="363238"/>
                    <a:pt x="4314206" y="640081"/>
                  </a:cubicBezTo>
                  <a:lnTo>
                    <a:pt x="4314205" y="640081"/>
                  </a:lnTo>
                  <a:cubicBezTo>
                    <a:pt x="4314205" y="916924"/>
                    <a:pt x="4089780" y="1141349"/>
                    <a:pt x="3812937" y="1141349"/>
                  </a:cubicBezTo>
                  <a:lnTo>
                    <a:pt x="1033705" y="1141348"/>
                  </a:lnTo>
                  <a:lnTo>
                    <a:pt x="997955" y="1170844"/>
                  </a:lnTo>
                  <a:cubicBezTo>
                    <a:pt x="895797" y="1239861"/>
                    <a:pt x="772645" y="1280160"/>
                    <a:pt x="640080" y="1280160"/>
                  </a:cubicBezTo>
                  <a:cubicBezTo>
                    <a:pt x="286574" y="1280160"/>
                    <a:pt x="0" y="993586"/>
                    <a:pt x="0" y="640080"/>
                  </a:cubicBezTo>
                  <a:cubicBezTo>
                    <a:pt x="0" y="286574"/>
                    <a:pt x="286574" y="0"/>
                    <a:pt x="6400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68592" y="4188063"/>
              <a:ext cx="822960" cy="82296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1628247" y="3430001"/>
            <a:ext cx="2272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Develop thinking &amp; language skills </a:t>
            </a:r>
            <a:endParaRPr lang="en-US" sz="1400" i="1" dirty="0"/>
          </a:p>
        </p:txBody>
      </p:sp>
      <p:grpSp>
        <p:nvGrpSpPr>
          <p:cNvPr id="11" name="Group 75"/>
          <p:cNvGrpSpPr/>
          <p:nvPr/>
        </p:nvGrpSpPr>
        <p:grpSpPr>
          <a:xfrm>
            <a:off x="5153858" y="3119683"/>
            <a:ext cx="3360420" cy="1280160"/>
            <a:chOff x="632367" y="4832546"/>
            <a:chExt cx="4480560" cy="1280160"/>
          </a:xfrm>
        </p:grpSpPr>
        <p:grpSp>
          <p:nvGrpSpPr>
            <p:cNvPr id="12" name="Group 70"/>
            <p:cNvGrpSpPr/>
            <p:nvPr/>
          </p:nvGrpSpPr>
          <p:grpSpPr>
            <a:xfrm>
              <a:off x="632367" y="4832546"/>
              <a:ext cx="4480560" cy="1280160"/>
              <a:chOff x="632367" y="4832546"/>
              <a:chExt cx="4480560" cy="1280160"/>
            </a:xfrm>
            <a:effectLst>
              <a:outerShdw blurRad="355600" dist="381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Freeform 36"/>
              <p:cNvSpPr/>
              <p:nvPr/>
            </p:nvSpPr>
            <p:spPr>
              <a:xfrm flipH="1">
                <a:off x="632367" y="4832546"/>
                <a:ext cx="4480560" cy="1280160"/>
              </a:xfrm>
              <a:custGeom>
                <a:avLst/>
                <a:gdLst>
                  <a:gd name="connsiteX0" fmla="*/ 640080 w 4314206"/>
                  <a:gd name="connsiteY0" fmla="*/ 0 h 1280160"/>
                  <a:gd name="connsiteX1" fmla="*/ 997955 w 4314206"/>
                  <a:gd name="connsiteY1" fmla="*/ 109316 h 1280160"/>
                  <a:gd name="connsiteX2" fmla="*/ 1033706 w 4314206"/>
                  <a:gd name="connsiteY2" fmla="*/ 138813 h 1280160"/>
                  <a:gd name="connsiteX3" fmla="*/ 3812938 w 4314206"/>
                  <a:gd name="connsiteY3" fmla="*/ 138813 h 1280160"/>
                  <a:gd name="connsiteX4" fmla="*/ 4314206 w 4314206"/>
                  <a:gd name="connsiteY4" fmla="*/ 640081 h 1280160"/>
                  <a:gd name="connsiteX5" fmla="*/ 4314205 w 4314206"/>
                  <a:gd name="connsiteY5" fmla="*/ 640081 h 1280160"/>
                  <a:gd name="connsiteX6" fmla="*/ 3812937 w 4314206"/>
                  <a:gd name="connsiteY6" fmla="*/ 1141349 h 1280160"/>
                  <a:gd name="connsiteX7" fmla="*/ 1033705 w 4314206"/>
                  <a:gd name="connsiteY7" fmla="*/ 1141348 h 1280160"/>
                  <a:gd name="connsiteX8" fmla="*/ 997955 w 4314206"/>
                  <a:gd name="connsiteY8" fmla="*/ 1170844 h 1280160"/>
                  <a:gd name="connsiteX9" fmla="*/ 640080 w 4314206"/>
                  <a:gd name="connsiteY9" fmla="*/ 1280160 h 1280160"/>
                  <a:gd name="connsiteX10" fmla="*/ 0 w 4314206"/>
                  <a:gd name="connsiteY10" fmla="*/ 640080 h 1280160"/>
                  <a:gd name="connsiteX11" fmla="*/ 640080 w 4314206"/>
                  <a:gd name="connsiteY11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14206" h="1280160">
                    <a:moveTo>
                      <a:pt x="640080" y="0"/>
                    </a:moveTo>
                    <a:cubicBezTo>
                      <a:pt x="772645" y="0"/>
                      <a:pt x="895797" y="40300"/>
                      <a:pt x="997955" y="109316"/>
                    </a:cubicBezTo>
                    <a:lnTo>
                      <a:pt x="1033706" y="138813"/>
                    </a:lnTo>
                    <a:lnTo>
                      <a:pt x="3812938" y="138813"/>
                    </a:lnTo>
                    <a:cubicBezTo>
                      <a:pt x="4089781" y="138813"/>
                      <a:pt x="4314206" y="363238"/>
                      <a:pt x="4314206" y="640081"/>
                    </a:cubicBezTo>
                    <a:lnTo>
                      <a:pt x="4314205" y="640081"/>
                    </a:lnTo>
                    <a:cubicBezTo>
                      <a:pt x="4314205" y="916924"/>
                      <a:pt x="4089780" y="1141349"/>
                      <a:pt x="3812937" y="1141349"/>
                    </a:cubicBezTo>
                    <a:lnTo>
                      <a:pt x="1033705" y="1141348"/>
                    </a:lnTo>
                    <a:lnTo>
                      <a:pt x="997955" y="1170844"/>
                    </a:lnTo>
                    <a:cubicBezTo>
                      <a:pt x="895797" y="1239861"/>
                      <a:pt x="772645" y="1280160"/>
                      <a:pt x="640080" y="1280160"/>
                    </a:cubicBezTo>
                    <a:cubicBezTo>
                      <a:pt x="286574" y="1280160"/>
                      <a:pt x="0" y="993586"/>
                      <a:pt x="0" y="640080"/>
                    </a:cubicBezTo>
                    <a:cubicBezTo>
                      <a:pt x="0" y="286574"/>
                      <a:pt x="286574" y="0"/>
                      <a:pt x="6400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i="1"/>
              </a:p>
            </p:txBody>
          </p:sp>
          <p:grpSp>
            <p:nvGrpSpPr>
              <p:cNvPr id="13" name="Group 20"/>
              <p:cNvGrpSpPr>
                <a:grpSpLocks noChangeAspect="1"/>
              </p:cNvGrpSpPr>
              <p:nvPr/>
            </p:nvGrpSpPr>
            <p:grpSpPr bwMode="auto">
              <a:xfrm flipH="1">
                <a:off x="4306957" y="5247356"/>
                <a:ext cx="361474" cy="450540"/>
                <a:chOff x="5288" y="583"/>
                <a:chExt cx="1526" cy="1902"/>
              </a:xfrm>
              <a:solidFill>
                <a:schemeClr val="bg1"/>
              </a:solidFill>
            </p:grpSpPr>
            <p:sp>
              <p:nvSpPr>
                <p:cNvPr id="65" name="Freeform 22"/>
                <p:cNvSpPr>
                  <a:spLocks noEditPoints="1"/>
                </p:cNvSpPr>
                <p:nvPr/>
              </p:nvSpPr>
              <p:spPr bwMode="auto">
                <a:xfrm>
                  <a:off x="5288" y="583"/>
                  <a:ext cx="1526" cy="1902"/>
                </a:xfrm>
                <a:custGeom>
                  <a:avLst/>
                  <a:gdLst>
                    <a:gd name="T0" fmla="*/ 1310 w 3051"/>
                    <a:gd name="T1" fmla="*/ 3365 h 3805"/>
                    <a:gd name="T2" fmla="*/ 1416 w 3051"/>
                    <a:gd name="T3" fmla="*/ 3515 h 3805"/>
                    <a:gd name="T4" fmla="*/ 1602 w 3051"/>
                    <a:gd name="T5" fmla="*/ 3531 h 3805"/>
                    <a:gd name="T6" fmla="*/ 1731 w 3051"/>
                    <a:gd name="T7" fmla="*/ 3402 h 3805"/>
                    <a:gd name="T8" fmla="*/ 1718 w 3051"/>
                    <a:gd name="T9" fmla="*/ 3220 h 3805"/>
                    <a:gd name="T10" fmla="*/ 1277 w 3051"/>
                    <a:gd name="T11" fmla="*/ 659 h 3805"/>
                    <a:gd name="T12" fmla="*/ 917 w 3051"/>
                    <a:gd name="T13" fmla="*/ 828 h 3805"/>
                    <a:gd name="T14" fmla="*/ 647 w 3051"/>
                    <a:gd name="T15" fmla="*/ 1119 h 3805"/>
                    <a:gd name="T16" fmla="*/ 507 w 3051"/>
                    <a:gd name="T17" fmla="*/ 1496 h 3805"/>
                    <a:gd name="T18" fmla="*/ 480 w 3051"/>
                    <a:gd name="T19" fmla="*/ 2654 h 3805"/>
                    <a:gd name="T20" fmla="*/ 363 w 3051"/>
                    <a:gd name="T21" fmla="*/ 2727 h 3805"/>
                    <a:gd name="T22" fmla="*/ 260 w 3051"/>
                    <a:gd name="T23" fmla="*/ 2739 h 3805"/>
                    <a:gd name="T24" fmla="*/ 271 w 3051"/>
                    <a:gd name="T25" fmla="*/ 2933 h 3805"/>
                    <a:gd name="T26" fmla="*/ 2791 w 3051"/>
                    <a:gd name="T27" fmla="*/ 2922 h 3805"/>
                    <a:gd name="T28" fmla="*/ 2780 w 3051"/>
                    <a:gd name="T29" fmla="*/ 2727 h 3805"/>
                    <a:gd name="T30" fmla="*/ 2586 w 3051"/>
                    <a:gd name="T31" fmla="*/ 2678 h 3805"/>
                    <a:gd name="T32" fmla="*/ 2555 w 3051"/>
                    <a:gd name="T33" fmla="*/ 1580 h 3805"/>
                    <a:gd name="T34" fmla="*/ 2443 w 3051"/>
                    <a:gd name="T35" fmla="*/ 1189 h 3805"/>
                    <a:gd name="T36" fmla="*/ 2198 w 3051"/>
                    <a:gd name="T37" fmla="*/ 878 h 3805"/>
                    <a:gd name="T38" fmla="*/ 1852 w 3051"/>
                    <a:gd name="T39" fmla="*/ 682 h 3805"/>
                    <a:gd name="T40" fmla="*/ 1526 w 3051"/>
                    <a:gd name="T41" fmla="*/ 260 h 3805"/>
                    <a:gd name="T42" fmla="*/ 1368 w 3051"/>
                    <a:gd name="T43" fmla="*/ 327 h 3805"/>
                    <a:gd name="T44" fmla="*/ 1526 w 3051"/>
                    <a:gd name="T45" fmla="*/ 369 h 3805"/>
                    <a:gd name="T46" fmla="*/ 1682 w 3051"/>
                    <a:gd name="T47" fmla="*/ 327 h 3805"/>
                    <a:gd name="T48" fmla="*/ 1526 w 3051"/>
                    <a:gd name="T49" fmla="*/ 260 h 3805"/>
                    <a:gd name="T50" fmla="*/ 1746 w 3051"/>
                    <a:gd name="T51" fmla="*/ 53 h 3805"/>
                    <a:gd name="T52" fmla="*/ 1942 w 3051"/>
                    <a:gd name="T53" fmla="*/ 243 h 3805"/>
                    <a:gd name="T54" fmla="*/ 2086 w 3051"/>
                    <a:gd name="T55" fmla="*/ 497 h 3805"/>
                    <a:gd name="T56" fmla="*/ 2448 w 3051"/>
                    <a:gd name="T57" fmla="*/ 757 h 3805"/>
                    <a:gd name="T58" fmla="*/ 2701 w 3051"/>
                    <a:gd name="T59" fmla="*/ 1125 h 3805"/>
                    <a:gd name="T60" fmla="*/ 2815 w 3051"/>
                    <a:gd name="T61" fmla="*/ 1569 h 3805"/>
                    <a:gd name="T62" fmla="*/ 2937 w 3051"/>
                    <a:gd name="T63" fmla="*/ 2517 h 3805"/>
                    <a:gd name="T64" fmla="*/ 3047 w 3051"/>
                    <a:gd name="T65" fmla="*/ 2694 h 3805"/>
                    <a:gd name="T66" fmla="*/ 3020 w 3051"/>
                    <a:gd name="T67" fmla="*/ 3047 h 3805"/>
                    <a:gd name="T68" fmla="*/ 2866 w 3051"/>
                    <a:gd name="T69" fmla="*/ 3179 h 3805"/>
                    <a:gd name="T70" fmla="*/ 2003 w 3051"/>
                    <a:gd name="T71" fmla="*/ 3280 h 3805"/>
                    <a:gd name="T72" fmla="*/ 1956 w 3051"/>
                    <a:gd name="T73" fmla="*/ 3535 h 3805"/>
                    <a:gd name="T74" fmla="*/ 1782 w 3051"/>
                    <a:gd name="T75" fmla="*/ 3730 h 3805"/>
                    <a:gd name="T76" fmla="*/ 1526 w 3051"/>
                    <a:gd name="T77" fmla="*/ 3805 h 3805"/>
                    <a:gd name="T78" fmla="*/ 1269 w 3051"/>
                    <a:gd name="T79" fmla="*/ 3730 h 3805"/>
                    <a:gd name="T80" fmla="*/ 1095 w 3051"/>
                    <a:gd name="T81" fmla="*/ 3535 h 3805"/>
                    <a:gd name="T82" fmla="*/ 1049 w 3051"/>
                    <a:gd name="T83" fmla="*/ 3280 h 3805"/>
                    <a:gd name="T84" fmla="*/ 186 w 3051"/>
                    <a:gd name="T85" fmla="*/ 3179 h 3805"/>
                    <a:gd name="T86" fmla="*/ 30 w 3051"/>
                    <a:gd name="T87" fmla="*/ 3047 h 3805"/>
                    <a:gd name="T88" fmla="*/ 4 w 3051"/>
                    <a:gd name="T89" fmla="*/ 2694 h 3805"/>
                    <a:gd name="T90" fmla="*/ 115 w 3051"/>
                    <a:gd name="T91" fmla="*/ 2517 h 3805"/>
                    <a:gd name="T92" fmla="*/ 237 w 3051"/>
                    <a:gd name="T93" fmla="*/ 1569 h 3805"/>
                    <a:gd name="T94" fmla="*/ 350 w 3051"/>
                    <a:gd name="T95" fmla="*/ 1125 h 3805"/>
                    <a:gd name="T96" fmla="*/ 603 w 3051"/>
                    <a:gd name="T97" fmla="*/ 757 h 3805"/>
                    <a:gd name="T98" fmla="*/ 964 w 3051"/>
                    <a:gd name="T99" fmla="*/ 497 h 3805"/>
                    <a:gd name="T100" fmla="*/ 1109 w 3051"/>
                    <a:gd name="T101" fmla="*/ 243 h 3805"/>
                    <a:gd name="T102" fmla="*/ 1305 w 3051"/>
                    <a:gd name="T103" fmla="*/ 53 h 3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051" h="3805">
                      <a:moveTo>
                        <a:pt x="1333" y="3220"/>
                      </a:moveTo>
                      <a:lnTo>
                        <a:pt x="1319" y="3254"/>
                      </a:lnTo>
                      <a:lnTo>
                        <a:pt x="1310" y="3288"/>
                      </a:lnTo>
                      <a:lnTo>
                        <a:pt x="1306" y="3326"/>
                      </a:lnTo>
                      <a:lnTo>
                        <a:pt x="1310" y="3365"/>
                      </a:lnTo>
                      <a:lnTo>
                        <a:pt x="1320" y="3402"/>
                      </a:lnTo>
                      <a:lnTo>
                        <a:pt x="1337" y="3436"/>
                      </a:lnTo>
                      <a:lnTo>
                        <a:pt x="1359" y="3467"/>
                      </a:lnTo>
                      <a:lnTo>
                        <a:pt x="1384" y="3493"/>
                      </a:lnTo>
                      <a:lnTo>
                        <a:pt x="1416" y="3515"/>
                      </a:lnTo>
                      <a:lnTo>
                        <a:pt x="1449" y="3531"/>
                      </a:lnTo>
                      <a:lnTo>
                        <a:pt x="1486" y="3541"/>
                      </a:lnTo>
                      <a:lnTo>
                        <a:pt x="1526" y="3545"/>
                      </a:lnTo>
                      <a:lnTo>
                        <a:pt x="1565" y="3541"/>
                      </a:lnTo>
                      <a:lnTo>
                        <a:pt x="1602" y="3531"/>
                      </a:lnTo>
                      <a:lnTo>
                        <a:pt x="1636" y="3515"/>
                      </a:lnTo>
                      <a:lnTo>
                        <a:pt x="1666" y="3493"/>
                      </a:lnTo>
                      <a:lnTo>
                        <a:pt x="1693" y="3467"/>
                      </a:lnTo>
                      <a:lnTo>
                        <a:pt x="1715" y="3436"/>
                      </a:lnTo>
                      <a:lnTo>
                        <a:pt x="1731" y="3402"/>
                      </a:lnTo>
                      <a:lnTo>
                        <a:pt x="1740" y="3365"/>
                      </a:lnTo>
                      <a:lnTo>
                        <a:pt x="1744" y="3326"/>
                      </a:lnTo>
                      <a:lnTo>
                        <a:pt x="1742" y="3288"/>
                      </a:lnTo>
                      <a:lnTo>
                        <a:pt x="1732" y="3254"/>
                      </a:lnTo>
                      <a:lnTo>
                        <a:pt x="1718" y="3220"/>
                      </a:lnTo>
                      <a:lnTo>
                        <a:pt x="1333" y="3220"/>
                      </a:lnTo>
                      <a:close/>
                      <a:moveTo>
                        <a:pt x="1526" y="629"/>
                      </a:moveTo>
                      <a:lnTo>
                        <a:pt x="1441" y="632"/>
                      </a:lnTo>
                      <a:lnTo>
                        <a:pt x="1359" y="642"/>
                      </a:lnTo>
                      <a:lnTo>
                        <a:pt x="1277" y="659"/>
                      </a:lnTo>
                      <a:lnTo>
                        <a:pt x="1200" y="682"/>
                      </a:lnTo>
                      <a:lnTo>
                        <a:pt x="1124" y="710"/>
                      </a:lnTo>
                      <a:lnTo>
                        <a:pt x="1051" y="745"/>
                      </a:lnTo>
                      <a:lnTo>
                        <a:pt x="982" y="784"/>
                      </a:lnTo>
                      <a:lnTo>
                        <a:pt x="917" y="828"/>
                      </a:lnTo>
                      <a:lnTo>
                        <a:pt x="854" y="878"/>
                      </a:lnTo>
                      <a:lnTo>
                        <a:pt x="796" y="932"/>
                      </a:lnTo>
                      <a:lnTo>
                        <a:pt x="741" y="990"/>
                      </a:lnTo>
                      <a:lnTo>
                        <a:pt x="693" y="1053"/>
                      </a:lnTo>
                      <a:lnTo>
                        <a:pt x="647" y="1119"/>
                      </a:lnTo>
                      <a:lnTo>
                        <a:pt x="608" y="1189"/>
                      </a:lnTo>
                      <a:lnTo>
                        <a:pt x="574" y="1262"/>
                      </a:lnTo>
                      <a:lnTo>
                        <a:pt x="545" y="1337"/>
                      </a:lnTo>
                      <a:lnTo>
                        <a:pt x="523" y="1416"/>
                      </a:lnTo>
                      <a:lnTo>
                        <a:pt x="507" y="1496"/>
                      </a:lnTo>
                      <a:lnTo>
                        <a:pt x="496" y="1580"/>
                      </a:lnTo>
                      <a:lnTo>
                        <a:pt x="493" y="1664"/>
                      </a:lnTo>
                      <a:lnTo>
                        <a:pt x="493" y="2597"/>
                      </a:lnTo>
                      <a:lnTo>
                        <a:pt x="490" y="2627"/>
                      </a:lnTo>
                      <a:lnTo>
                        <a:pt x="480" y="2654"/>
                      </a:lnTo>
                      <a:lnTo>
                        <a:pt x="464" y="2678"/>
                      </a:lnTo>
                      <a:lnTo>
                        <a:pt x="444" y="2699"/>
                      </a:lnTo>
                      <a:lnTo>
                        <a:pt x="420" y="2714"/>
                      </a:lnTo>
                      <a:lnTo>
                        <a:pt x="393" y="2723"/>
                      </a:lnTo>
                      <a:lnTo>
                        <a:pt x="363" y="2727"/>
                      </a:lnTo>
                      <a:lnTo>
                        <a:pt x="271" y="2727"/>
                      </a:lnTo>
                      <a:lnTo>
                        <a:pt x="267" y="2728"/>
                      </a:lnTo>
                      <a:lnTo>
                        <a:pt x="263" y="2730"/>
                      </a:lnTo>
                      <a:lnTo>
                        <a:pt x="261" y="2734"/>
                      </a:lnTo>
                      <a:lnTo>
                        <a:pt x="260" y="2739"/>
                      </a:lnTo>
                      <a:lnTo>
                        <a:pt x="260" y="2922"/>
                      </a:lnTo>
                      <a:lnTo>
                        <a:pt x="261" y="2926"/>
                      </a:lnTo>
                      <a:lnTo>
                        <a:pt x="263" y="2930"/>
                      </a:lnTo>
                      <a:lnTo>
                        <a:pt x="267" y="2932"/>
                      </a:lnTo>
                      <a:lnTo>
                        <a:pt x="271" y="2933"/>
                      </a:lnTo>
                      <a:lnTo>
                        <a:pt x="2780" y="2933"/>
                      </a:lnTo>
                      <a:lnTo>
                        <a:pt x="2784" y="2932"/>
                      </a:lnTo>
                      <a:lnTo>
                        <a:pt x="2787" y="2930"/>
                      </a:lnTo>
                      <a:lnTo>
                        <a:pt x="2789" y="2926"/>
                      </a:lnTo>
                      <a:lnTo>
                        <a:pt x="2791" y="2922"/>
                      </a:lnTo>
                      <a:lnTo>
                        <a:pt x="2791" y="2739"/>
                      </a:lnTo>
                      <a:lnTo>
                        <a:pt x="2789" y="2734"/>
                      </a:lnTo>
                      <a:lnTo>
                        <a:pt x="2787" y="2730"/>
                      </a:lnTo>
                      <a:lnTo>
                        <a:pt x="2784" y="2728"/>
                      </a:lnTo>
                      <a:lnTo>
                        <a:pt x="2780" y="2727"/>
                      </a:lnTo>
                      <a:lnTo>
                        <a:pt x="2689" y="2727"/>
                      </a:lnTo>
                      <a:lnTo>
                        <a:pt x="2658" y="2723"/>
                      </a:lnTo>
                      <a:lnTo>
                        <a:pt x="2632" y="2714"/>
                      </a:lnTo>
                      <a:lnTo>
                        <a:pt x="2607" y="2699"/>
                      </a:lnTo>
                      <a:lnTo>
                        <a:pt x="2586" y="2678"/>
                      </a:lnTo>
                      <a:lnTo>
                        <a:pt x="2571" y="2654"/>
                      </a:lnTo>
                      <a:lnTo>
                        <a:pt x="2562" y="2627"/>
                      </a:lnTo>
                      <a:lnTo>
                        <a:pt x="2559" y="2597"/>
                      </a:lnTo>
                      <a:lnTo>
                        <a:pt x="2559" y="1664"/>
                      </a:lnTo>
                      <a:lnTo>
                        <a:pt x="2555" y="1580"/>
                      </a:lnTo>
                      <a:lnTo>
                        <a:pt x="2545" y="1496"/>
                      </a:lnTo>
                      <a:lnTo>
                        <a:pt x="2528" y="1416"/>
                      </a:lnTo>
                      <a:lnTo>
                        <a:pt x="2505" y="1337"/>
                      </a:lnTo>
                      <a:lnTo>
                        <a:pt x="2477" y="1262"/>
                      </a:lnTo>
                      <a:lnTo>
                        <a:pt x="2443" y="1189"/>
                      </a:lnTo>
                      <a:lnTo>
                        <a:pt x="2403" y="1119"/>
                      </a:lnTo>
                      <a:lnTo>
                        <a:pt x="2359" y="1053"/>
                      </a:lnTo>
                      <a:lnTo>
                        <a:pt x="2309" y="990"/>
                      </a:lnTo>
                      <a:lnTo>
                        <a:pt x="2256" y="932"/>
                      </a:lnTo>
                      <a:lnTo>
                        <a:pt x="2198" y="878"/>
                      </a:lnTo>
                      <a:lnTo>
                        <a:pt x="2135" y="828"/>
                      </a:lnTo>
                      <a:lnTo>
                        <a:pt x="2069" y="784"/>
                      </a:lnTo>
                      <a:lnTo>
                        <a:pt x="1999" y="745"/>
                      </a:lnTo>
                      <a:lnTo>
                        <a:pt x="1927" y="710"/>
                      </a:lnTo>
                      <a:lnTo>
                        <a:pt x="1852" y="682"/>
                      </a:lnTo>
                      <a:lnTo>
                        <a:pt x="1773" y="659"/>
                      </a:lnTo>
                      <a:lnTo>
                        <a:pt x="1693" y="642"/>
                      </a:lnTo>
                      <a:lnTo>
                        <a:pt x="1610" y="632"/>
                      </a:lnTo>
                      <a:lnTo>
                        <a:pt x="1526" y="629"/>
                      </a:lnTo>
                      <a:close/>
                      <a:moveTo>
                        <a:pt x="1526" y="260"/>
                      </a:moveTo>
                      <a:lnTo>
                        <a:pt x="1490" y="262"/>
                      </a:lnTo>
                      <a:lnTo>
                        <a:pt x="1455" y="271"/>
                      </a:lnTo>
                      <a:lnTo>
                        <a:pt x="1423" y="285"/>
                      </a:lnTo>
                      <a:lnTo>
                        <a:pt x="1393" y="304"/>
                      </a:lnTo>
                      <a:lnTo>
                        <a:pt x="1368" y="327"/>
                      </a:lnTo>
                      <a:lnTo>
                        <a:pt x="1346" y="354"/>
                      </a:lnTo>
                      <a:lnTo>
                        <a:pt x="1329" y="384"/>
                      </a:lnTo>
                      <a:lnTo>
                        <a:pt x="1393" y="376"/>
                      </a:lnTo>
                      <a:lnTo>
                        <a:pt x="1460" y="370"/>
                      </a:lnTo>
                      <a:lnTo>
                        <a:pt x="1526" y="369"/>
                      </a:lnTo>
                      <a:lnTo>
                        <a:pt x="1592" y="370"/>
                      </a:lnTo>
                      <a:lnTo>
                        <a:pt x="1658" y="376"/>
                      </a:lnTo>
                      <a:lnTo>
                        <a:pt x="1722" y="384"/>
                      </a:lnTo>
                      <a:lnTo>
                        <a:pt x="1704" y="354"/>
                      </a:lnTo>
                      <a:lnTo>
                        <a:pt x="1682" y="327"/>
                      </a:lnTo>
                      <a:lnTo>
                        <a:pt x="1657" y="304"/>
                      </a:lnTo>
                      <a:lnTo>
                        <a:pt x="1628" y="285"/>
                      </a:lnTo>
                      <a:lnTo>
                        <a:pt x="1597" y="271"/>
                      </a:lnTo>
                      <a:lnTo>
                        <a:pt x="1562" y="262"/>
                      </a:lnTo>
                      <a:lnTo>
                        <a:pt x="1526" y="260"/>
                      </a:lnTo>
                      <a:close/>
                      <a:moveTo>
                        <a:pt x="1526" y="0"/>
                      </a:moveTo>
                      <a:lnTo>
                        <a:pt x="1584" y="3"/>
                      </a:lnTo>
                      <a:lnTo>
                        <a:pt x="1641" y="14"/>
                      </a:lnTo>
                      <a:lnTo>
                        <a:pt x="1695" y="30"/>
                      </a:lnTo>
                      <a:lnTo>
                        <a:pt x="1746" y="53"/>
                      </a:lnTo>
                      <a:lnTo>
                        <a:pt x="1794" y="81"/>
                      </a:lnTo>
                      <a:lnTo>
                        <a:pt x="1838" y="116"/>
                      </a:lnTo>
                      <a:lnTo>
                        <a:pt x="1877" y="154"/>
                      </a:lnTo>
                      <a:lnTo>
                        <a:pt x="1912" y="197"/>
                      </a:lnTo>
                      <a:lnTo>
                        <a:pt x="1942" y="243"/>
                      </a:lnTo>
                      <a:lnTo>
                        <a:pt x="1967" y="293"/>
                      </a:lnTo>
                      <a:lnTo>
                        <a:pt x="1985" y="347"/>
                      </a:lnTo>
                      <a:lnTo>
                        <a:pt x="1998" y="402"/>
                      </a:lnTo>
                      <a:lnTo>
                        <a:pt x="2004" y="460"/>
                      </a:lnTo>
                      <a:lnTo>
                        <a:pt x="2086" y="497"/>
                      </a:lnTo>
                      <a:lnTo>
                        <a:pt x="2166" y="539"/>
                      </a:lnTo>
                      <a:lnTo>
                        <a:pt x="2242" y="587"/>
                      </a:lnTo>
                      <a:lnTo>
                        <a:pt x="2315" y="639"/>
                      </a:lnTo>
                      <a:lnTo>
                        <a:pt x="2383" y="696"/>
                      </a:lnTo>
                      <a:lnTo>
                        <a:pt x="2448" y="757"/>
                      </a:lnTo>
                      <a:lnTo>
                        <a:pt x="2509" y="823"/>
                      </a:lnTo>
                      <a:lnTo>
                        <a:pt x="2564" y="893"/>
                      </a:lnTo>
                      <a:lnTo>
                        <a:pt x="2614" y="967"/>
                      </a:lnTo>
                      <a:lnTo>
                        <a:pt x="2661" y="1044"/>
                      </a:lnTo>
                      <a:lnTo>
                        <a:pt x="2701" y="1125"/>
                      </a:lnTo>
                      <a:lnTo>
                        <a:pt x="2736" y="1209"/>
                      </a:lnTo>
                      <a:lnTo>
                        <a:pt x="2765" y="1296"/>
                      </a:lnTo>
                      <a:lnTo>
                        <a:pt x="2788" y="1384"/>
                      </a:lnTo>
                      <a:lnTo>
                        <a:pt x="2805" y="1475"/>
                      </a:lnTo>
                      <a:lnTo>
                        <a:pt x="2815" y="1569"/>
                      </a:lnTo>
                      <a:lnTo>
                        <a:pt x="2818" y="1664"/>
                      </a:lnTo>
                      <a:lnTo>
                        <a:pt x="2818" y="2469"/>
                      </a:lnTo>
                      <a:lnTo>
                        <a:pt x="2861" y="2480"/>
                      </a:lnTo>
                      <a:lnTo>
                        <a:pt x="2901" y="2496"/>
                      </a:lnTo>
                      <a:lnTo>
                        <a:pt x="2937" y="2517"/>
                      </a:lnTo>
                      <a:lnTo>
                        <a:pt x="2969" y="2545"/>
                      </a:lnTo>
                      <a:lnTo>
                        <a:pt x="2997" y="2576"/>
                      </a:lnTo>
                      <a:lnTo>
                        <a:pt x="3020" y="2612"/>
                      </a:lnTo>
                      <a:lnTo>
                        <a:pt x="3037" y="2652"/>
                      </a:lnTo>
                      <a:lnTo>
                        <a:pt x="3047" y="2694"/>
                      </a:lnTo>
                      <a:lnTo>
                        <a:pt x="3051" y="2739"/>
                      </a:lnTo>
                      <a:lnTo>
                        <a:pt x="3051" y="2922"/>
                      </a:lnTo>
                      <a:lnTo>
                        <a:pt x="3047" y="2966"/>
                      </a:lnTo>
                      <a:lnTo>
                        <a:pt x="3037" y="3008"/>
                      </a:lnTo>
                      <a:lnTo>
                        <a:pt x="3020" y="3047"/>
                      </a:lnTo>
                      <a:lnTo>
                        <a:pt x="2998" y="3082"/>
                      </a:lnTo>
                      <a:lnTo>
                        <a:pt x="2972" y="3114"/>
                      </a:lnTo>
                      <a:lnTo>
                        <a:pt x="2940" y="3141"/>
                      </a:lnTo>
                      <a:lnTo>
                        <a:pt x="2904" y="3163"/>
                      </a:lnTo>
                      <a:lnTo>
                        <a:pt x="2866" y="3179"/>
                      </a:lnTo>
                      <a:lnTo>
                        <a:pt x="2824" y="3190"/>
                      </a:lnTo>
                      <a:lnTo>
                        <a:pt x="2780" y="3193"/>
                      </a:lnTo>
                      <a:lnTo>
                        <a:pt x="1986" y="3193"/>
                      </a:lnTo>
                      <a:lnTo>
                        <a:pt x="1996" y="3236"/>
                      </a:lnTo>
                      <a:lnTo>
                        <a:pt x="2003" y="3280"/>
                      </a:lnTo>
                      <a:lnTo>
                        <a:pt x="2005" y="3326"/>
                      </a:lnTo>
                      <a:lnTo>
                        <a:pt x="2002" y="3381"/>
                      </a:lnTo>
                      <a:lnTo>
                        <a:pt x="1992" y="3435"/>
                      </a:lnTo>
                      <a:lnTo>
                        <a:pt x="1976" y="3487"/>
                      </a:lnTo>
                      <a:lnTo>
                        <a:pt x="1956" y="3535"/>
                      </a:lnTo>
                      <a:lnTo>
                        <a:pt x="1930" y="3582"/>
                      </a:lnTo>
                      <a:lnTo>
                        <a:pt x="1899" y="3625"/>
                      </a:lnTo>
                      <a:lnTo>
                        <a:pt x="1865" y="3664"/>
                      </a:lnTo>
                      <a:lnTo>
                        <a:pt x="1825" y="3699"/>
                      </a:lnTo>
                      <a:lnTo>
                        <a:pt x="1782" y="3730"/>
                      </a:lnTo>
                      <a:lnTo>
                        <a:pt x="1736" y="3756"/>
                      </a:lnTo>
                      <a:lnTo>
                        <a:pt x="1687" y="3777"/>
                      </a:lnTo>
                      <a:lnTo>
                        <a:pt x="1635" y="3792"/>
                      </a:lnTo>
                      <a:lnTo>
                        <a:pt x="1581" y="3801"/>
                      </a:lnTo>
                      <a:lnTo>
                        <a:pt x="1526" y="3805"/>
                      </a:lnTo>
                      <a:lnTo>
                        <a:pt x="1470" y="3801"/>
                      </a:lnTo>
                      <a:lnTo>
                        <a:pt x="1416" y="3792"/>
                      </a:lnTo>
                      <a:lnTo>
                        <a:pt x="1364" y="3777"/>
                      </a:lnTo>
                      <a:lnTo>
                        <a:pt x="1316" y="3756"/>
                      </a:lnTo>
                      <a:lnTo>
                        <a:pt x="1269" y="3730"/>
                      </a:lnTo>
                      <a:lnTo>
                        <a:pt x="1226" y="3699"/>
                      </a:lnTo>
                      <a:lnTo>
                        <a:pt x="1187" y="3664"/>
                      </a:lnTo>
                      <a:lnTo>
                        <a:pt x="1152" y="3625"/>
                      </a:lnTo>
                      <a:lnTo>
                        <a:pt x="1122" y="3582"/>
                      </a:lnTo>
                      <a:lnTo>
                        <a:pt x="1095" y="3535"/>
                      </a:lnTo>
                      <a:lnTo>
                        <a:pt x="1074" y="3487"/>
                      </a:lnTo>
                      <a:lnTo>
                        <a:pt x="1059" y="3435"/>
                      </a:lnTo>
                      <a:lnTo>
                        <a:pt x="1050" y="3381"/>
                      </a:lnTo>
                      <a:lnTo>
                        <a:pt x="1047" y="3326"/>
                      </a:lnTo>
                      <a:lnTo>
                        <a:pt x="1049" y="3280"/>
                      </a:lnTo>
                      <a:lnTo>
                        <a:pt x="1055" y="3236"/>
                      </a:lnTo>
                      <a:lnTo>
                        <a:pt x="1065" y="3193"/>
                      </a:lnTo>
                      <a:lnTo>
                        <a:pt x="271" y="3193"/>
                      </a:lnTo>
                      <a:lnTo>
                        <a:pt x="227" y="3190"/>
                      </a:lnTo>
                      <a:lnTo>
                        <a:pt x="186" y="3179"/>
                      </a:lnTo>
                      <a:lnTo>
                        <a:pt x="147" y="3163"/>
                      </a:lnTo>
                      <a:lnTo>
                        <a:pt x="111" y="3141"/>
                      </a:lnTo>
                      <a:lnTo>
                        <a:pt x="80" y="3114"/>
                      </a:lnTo>
                      <a:lnTo>
                        <a:pt x="52" y="3082"/>
                      </a:lnTo>
                      <a:lnTo>
                        <a:pt x="30" y="3047"/>
                      </a:lnTo>
                      <a:lnTo>
                        <a:pt x="14" y="3008"/>
                      </a:lnTo>
                      <a:lnTo>
                        <a:pt x="3" y="2966"/>
                      </a:lnTo>
                      <a:lnTo>
                        <a:pt x="0" y="2922"/>
                      </a:lnTo>
                      <a:lnTo>
                        <a:pt x="0" y="2739"/>
                      </a:lnTo>
                      <a:lnTo>
                        <a:pt x="4" y="2694"/>
                      </a:lnTo>
                      <a:lnTo>
                        <a:pt x="15" y="2652"/>
                      </a:lnTo>
                      <a:lnTo>
                        <a:pt x="31" y="2612"/>
                      </a:lnTo>
                      <a:lnTo>
                        <a:pt x="54" y="2576"/>
                      </a:lnTo>
                      <a:lnTo>
                        <a:pt x="82" y="2545"/>
                      </a:lnTo>
                      <a:lnTo>
                        <a:pt x="115" y="2517"/>
                      </a:lnTo>
                      <a:lnTo>
                        <a:pt x="151" y="2496"/>
                      </a:lnTo>
                      <a:lnTo>
                        <a:pt x="190" y="2480"/>
                      </a:lnTo>
                      <a:lnTo>
                        <a:pt x="233" y="2469"/>
                      </a:lnTo>
                      <a:lnTo>
                        <a:pt x="233" y="1664"/>
                      </a:lnTo>
                      <a:lnTo>
                        <a:pt x="237" y="1569"/>
                      </a:lnTo>
                      <a:lnTo>
                        <a:pt x="247" y="1475"/>
                      </a:lnTo>
                      <a:lnTo>
                        <a:pt x="263" y="1384"/>
                      </a:lnTo>
                      <a:lnTo>
                        <a:pt x="286" y="1296"/>
                      </a:lnTo>
                      <a:lnTo>
                        <a:pt x="315" y="1209"/>
                      </a:lnTo>
                      <a:lnTo>
                        <a:pt x="350" y="1125"/>
                      </a:lnTo>
                      <a:lnTo>
                        <a:pt x="391" y="1044"/>
                      </a:lnTo>
                      <a:lnTo>
                        <a:pt x="436" y="967"/>
                      </a:lnTo>
                      <a:lnTo>
                        <a:pt x="487" y="893"/>
                      </a:lnTo>
                      <a:lnTo>
                        <a:pt x="543" y="823"/>
                      </a:lnTo>
                      <a:lnTo>
                        <a:pt x="603" y="757"/>
                      </a:lnTo>
                      <a:lnTo>
                        <a:pt x="668" y="696"/>
                      </a:lnTo>
                      <a:lnTo>
                        <a:pt x="737" y="639"/>
                      </a:lnTo>
                      <a:lnTo>
                        <a:pt x="809" y="587"/>
                      </a:lnTo>
                      <a:lnTo>
                        <a:pt x="885" y="539"/>
                      </a:lnTo>
                      <a:lnTo>
                        <a:pt x="964" y="497"/>
                      </a:lnTo>
                      <a:lnTo>
                        <a:pt x="1048" y="460"/>
                      </a:lnTo>
                      <a:lnTo>
                        <a:pt x="1053" y="402"/>
                      </a:lnTo>
                      <a:lnTo>
                        <a:pt x="1065" y="347"/>
                      </a:lnTo>
                      <a:lnTo>
                        <a:pt x="1084" y="293"/>
                      </a:lnTo>
                      <a:lnTo>
                        <a:pt x="1109" y="243"/>
                      </a:lnTo>
                      <a:lnTo>
                        <a:pt x="1139" y="197"/>
                      </a:lnTo>
                      <a:lnTo>
                        <a:pt x="1174" y="154"/>
                      </a:lnTo>
                      <a:lnTo>
                        <a:pt x="1214" y="116"/>
                      </a:lnTo>
                      <a:lnTo>
                        <a:pt x="1258" y="81"/>
                      </a:lnTo>
                      <a:lnTo>
                        <a:pt x="1305" y="53"/>
                      </a:lnTo>
                      <a:lnTo>
                        <a:pt x="1356" y="30"/>
                      </a:lnTo>
                      <a:lnTo>
                        <a:pt x="1411" y="14"/>
                      </a:lnTo>
                      <a:lnTo>
                        <a:pt x="1467" y="3"/>
                      </a:lnTo>
                      <a:lnTo>
                        <a:pt x="152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i="1"/>
                </a:p>
              </p:txBody>
            </p:sp>
            <p:sp>
              <p:nvSpPr>
                <p:cNvPr id="66" name="Freeform 23"/>
                <p:cNvSpPr>
                  <a:spLocks/>
                </p:cNvSpPr>
                <p:nvPr/>
              </p:nvSpPr>
              <p:spPr bwMode="auto">
                <a:xfrm>
                  <a:off x="6219" y="1234"/>
                  <a:ext cx="130" cy="596"/>
                </a:xfrm>
                <a:custGeom>
                  <a:avLst/>
                  <a:gdLst>
                    <a:gd name="T0" fmla="*/ 130 w 260"/>
                    <a:gd name="T1" fmla="*/ 0 h 1193"/>
                    <a:gd name="T2" fmla="*/ 159 w 260"/>
                    <a:gd name="T3" fmla="*/ 4 h 1193"/>
                    <a:gd name="T4" fmla="*/ 187 w 260"/>
                    <a:gd name="T5" fmla="*/ 13 h 1193"/>
                    <a:gd name="T6" fmla="*/ 211 w 260"/>
                    <a:gd name="T7" fmla="*/ 29 h 1193"/>
                    <a:gd name="T8" fmla="*/ 231 w 260"/>
                    <a:gd name="T9" fmla="*/ 49 h 1193"/>
                    <a:gd name="T10" fmla="*/ 246 w 260"/>
                    <a:gd name="T11" fmla="*/ 73 h 1193"/>
                    <a:gd name="T12" fmla="*/ 257 w 260"/>
                    <a:gd name="T13" fmla="*/ 100 h 1193"/>
                    <a:gd name="T14" fmla="*/ 260 w 260"/>
                    <a:gd name="T15" fmla="*/ 130 h 1193"/>
                    <a:gd name="T16" fmla="*/ 260 w 260"/>
                    <a:gd name="T17" fmla="*/ 1063 h 1193"/>
                    <a:gd name="T18" fmla="*/ 257 w 260"/>
                    <a:gd name="T19" fmla="*/ 1093 h 1193"/>
                    <a:gd name="T20" fmla="*/ 246 w 260"/>
                    <a:gd name="T21" fmla="*/ 1120 h 1193"/>
                    <a:gd name="T22" fmla="*/ 231 w 260"/>
                    <a:gd name="T23" fmla="*/ 1144 h 1193"/>
                    <a:gd name="T24" fmla="*/ 211 w 260"/>
                    <a:gd name="T25" fmla="*/ 1165 h 1193"/>
                    <a:gd name="T26" fmla="*/ 187 w 260"/>
                    <a:gd name="T27" fmla="*/ 1180 h 1193"/>
                    <a:gd name="T28" fmla="*/ 159 w 260"/>
                    <a:gd name="T29" fmla="*/ 1189 h 1193"/>
                    <a:gd name="T30" fmla="*/ 130 w 260"/>
                    <a:gd name="T31" fmla="*/ 1193 h 1193"/>
                    <a:gd name="T32" fmla="*/ 100 w 260"/>
                    <a:gd name="T33" fmla="*/ 1189 h 1193"/>
                    <a:gd name="T34" fmla="*/ 72 w 260"/>
                    <a:gd name="T35" fmla="*/ 1180 h 1193"/>
                    <a:gd name="T36" fmla="*/ 49 w 260"/>
                    <a:gd name="T37" fmla="*/ 1165 h 1193"/>
                    <a:gd name="T38" fmla="*/ 28 w 260"/>
                    <a:gd name="T39" fmla="*/ 1144 h 1193"/>
                    <a:gd name="T40" fmla="*/ 13 w 260"/>
                    <a:gd name="T41" fmla="*/ 1120 h 1193"/>
                    <a:gd name="T42" fmla="*/ 4 w 260"/>
                    <a:gd name="T43" fmla="*/ 1093 h 1193"/>
                    <a:gd name="T44" fmla="*/ 0 w 260"/>
                    <a:gd name="T45" fmla="*/ 1063 h 1193"/>
                    <a:gd name="T46" fmla="*/ 0 w 260"/>
                    <a:gd name="T47" fmla="*/ 130 h 1193"/>
                    <a:gd name="T48" fmla="*/ 4 w 260"/>
                    <a:gd name="T49" fmla="*/ 100 h 1193"/>
                    <a:gd name="T50" fmla="*/ 13 w 260"/>
                    <a:gd name="T51" fmla="*/ 73 h 1193"/>
                    <a:gd name="T52" fmla="*/ 28 w 260"/>
                    <a:gd name="T53" fmla="*/ 49 h 1193"/>
                    <a:gd name="T54" fmla="*/ 49 w 260"/>
                    <a:gd name="T55" fmla="*/ 29 h 1193"/>
                    <a:gd name="T56" fmla="*/ 72 w 260"/>
                    <a:gd name="T57" fmla="*/ 13 h 1193"/>
                    <a:gd name="T58" fmla="*/ 100 w 260"/>
                    <a:gd name="T59" fmla="*/ 4 h 1193"/>
                    <a:gd name="T60" fmla="*/ 130 w 260"/>
                    <a:gd name="T61" fmla="*/ 0 h 1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60" h="1193">
                      <a:moveTo>
                        <a:pt x="130" y="0"/>
                      </a:moveTo>
                      <a:lnTo>
                        <a:pt x="159" y="4"/>
                      </a:lnTo>
                      <a:lnTo>
                        <a:pt x="187" y="13"/>
                      </a:lnTo>
                      <a:lnTo>
                        <a:pt x="211" y="29"/>
                      </a:lnTo>
                      <a:lnTo>
                        <a:pt x="231" y="49"/>
                      </a:lnTo>
                      <a:lnTo>
                        <a:pt x="246" y="73"/>
                      </a:lnTo>
                      <a:lnTo>
                        <a:pt x="257" y="100"/>
                      </a:lnTo>
                      <a:lnTo>
                        <a:pt x="260" y="130"/>
                      </a:lnTo>
                      <a:lnTo>
                        <a:pt x="260" y="1063"/>
                      </a:lnTo>
                      <a:lnTo>
                        <a:pt x="257" y="1093"/>
                      </a:lnTo>
                      <a:lnTo>
                        <a:pt x="246" y="1120"/>
                      </a:lnTo>
                      <a:lnTo>
                        <a:pt x="231" y="1144"/>
                      </a:lnTo>
                      <a:lnTo>
                        <a:pt x="211" y="1165"/>
                      </a:lnTo>
                      <a:lnTo>
                        <a:pt x="187" y="1180"/>
                      </a:lnTo>
                      <a:lnTo>
                        <a:pt x="159" y="1189"/>
                      </a:lnTo>
                      <a:lnTo>
                        <a:pt x="130" y="1193"/>
                      </a:lnTo>
                      <a:lnTo>
                        <a:pt x="100" y="1189"/>
                      </a:lnTo>
                      <a:lnTo>
                        <a:pt x="72" y="1180"/>
                      </a:lnTo>
                      <a:lnTo>
                        <a:pt x="49" y="1165"/>
                      </a:lnTo>
                      <a:lnTo>
                        <a:pt x="28" y="1144"/>
                      </a:lnTo>
                      <a:lnTo>
                        <a:pt x="13" y="1120"/>
                      </a:lnTo>
                      <a:lnTo>
                        <a:pt x="4" y="1093"/>
                      </a:lnTo>
                      <a:lnTo>
                        <a:pt x="0" y="1063"/>
                      </a:lnTo>
                      <a:lnTo>
                        <a:pt x="0" y="130"/>
                      </a:lnTo>
                      <a:lnTo>
                        <a:pt x="4" y="100"/>
                      </a:lnTo>
                      <a:lnTo>
                        <a:pt x="13" y="73"/>
                      </a:lnTo>
                      <a:lnTo>
                        <a:pt x="28" y="49"/>
                      </a:lnTo>
                      <a:lnTo>
                        <a:pt x="49" y="29"/>
                      </a:lnTo>
                      <a:lnTo>
                        <a:pt x="72" y="13"/>
                      </a:lnTo>
                      <a:lnTo>
                        <a:pt x="100" y="4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i="1"/>
                </a:p>
              </p:txBody>
            </p:sp>
          </p:grpSp>
        </p:grpSp>
        <p:sp>
          <p:nvSpPr>
            <p:cNvPr id="74" name="Rectangle 73"/>
            <p:cNvSpPr/>
            <p:nvPr/>
          </p:nvSpPr>
          <p:spPr>
            <a:xfrm>
              <a:off x="976511" y="4992293"/>
              <a:ext cx="302991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 smtClean="0"/>
                <a:t>Find means of expression through language, art, drama and physical movement</a:t>
              </a:r>
              <a:endParaRPr lang="en-US" sz="1400" i="1" dirty="0"/>
            </a:p>
          </p:txBody>
        </p:sp>
      </p:grpSp>
      <p:sp>
        <p:nvSpPr>
          <p:cNvPr id="39" name="Freeform 64">
            <a:extLst>
              <a:ext uri="{FF2B5EF4-FFF2-40B4-BE49-F238E27FC236}">
                <a16:creationId xmlns="" xmlns:a16="http://schemas.microsoft.com/office/drawing/2014/main" id="{9114A60B-B309-4465-A06E-5BBF9CE5555E}"/>
              </a:ext>
            </a:extLst>
          </p:cNvPr>
          <p:cNvSpPr>
            <a:spLocks noEditPoints="1"/>
          </p:cNvSpPr>
          <p:nvPr/>
        </p:nvSpPr>
        <p:spPr bwMode="auto">
          <a:xfrm rot="6567383">
            <a:off x="4559234" y="1708409"/>
            <a:ext cx="270666" cy="709706"/>
          </a:xfrm>
          <a:custGeom>
            <a:avLst/>
            <a:gdLst>
              <a:gd name="T0" fmla="*/ 87 w 189"/>
              <a:gd name="T1" fmla="*/ 32 h 662"/>
              <a:gd name="T2" fmla="*/ 63 w 189"/>
              <a:gd name="T3" fmla="*/ 70 h 662"/>
              <a:gd name="T4" fmla="*/ 36 w 189"/>
              <a:gd name="T5" fmla="*/ 162 h 662"/>
              <a:gd name="T6" fmla="*/ 28 w 189"/>
              <a:gd name="T7" fmla="*/ 363 h 662"/>
              <a:gd name="T8" fmla="*/ 30 w 189"/>
              <a:gd name="T9" fmla="*/ 382 h 662"/>
              <a:gd name="T10" fmla="*/ 39 w 189"/>
              <a:gd name="T11" fmla="*/ 430 h 662"/>
              <a:gd name="T12" fmla="*/ 57 w 189"/>
              <a:gd name="T13" fmla="*/ 488 h 662"/>
              <a:gd name="T14" fmla="*/ 81 w 189"/>
              <a:gd name="T15" fmla="*/ 540 h 662"/>
              <a:gd name="T16" fmla="*/ 131 w 189"/>
              <a:gd name="T17" fmla="*/ 617 h 662"/>
              <a:gd name="T18" fmla="*/ 158 w 189"/>
              <a:gd name="T19" fmla="*/ 641 h 662"/>
              <a:gd name="T20" fmla="*/ 189 w 189"/>
              <a:gd name="T21" fmla="*/ 662 h 662"/>
              <a:gd name="T22" fmla="*/ 170 w 189"/>
              <a:gd name="T23" fmla="*/ 631 h 662"/>
              <a:gd name="T24" fmla="*/ 151 w 189"/>
              <a:gd name="T25" fmla="*/ 601 h 662"/>
              <a:gd name="T26" fmla="*/ 105 w 189"/>
              <a:gd name="T27" fmla="*/ 528 h 662"/>
              <a:gd name="T28" fmla="*/ 60 w 189"/>
              <a:gd name="T29" fmla="*/ 399 h 662"/>
              <a:gd name="T30" fmla="*/ 55 w 189"/>
              <a:gd name="T31" fmla="*/ 365 h 662"/>
              <a:gd name="T32" fmla="*/ 50 w 189"/>
              <a:gd name="T33" fmla="*/ 285 h 662"/>
              <a:gd name="T34" fmla="*/ 71 w 189"/>
              <a:gd name="T35" fmla="*/ 126 h 662"/>
              <a:gd name="T36" fmla="*/ 88 w 189"/>
              <a:gd name="T37" fmla="*/ 32 h 662"/>
              <a:gd name="T38" fmla="*/ 104 w 189"/>
              <a:gd name="T39" fmla="*/ 98 h 662"/>
              <a:gd name="T40" fmla="*/ 130 w 189"/>
              <a:gd name="T41" fmla="*/ 93 h 662"/>
              <a:gd name="T42" fmla="*/ 115 w 189"/>
              <a:gd name="T43" fmla="*/ 27 h 662"/>
              <a:gd name="T44" fmla="*/ 112 w 189"/>
              <a:gd name="T45" fmla="*/ 18 h 662"/>
              <a:gd name="T46" fmla="*/ 107 w 189"/>
              <a:gd name="T47" fmla="*/ 8 h 662"/>
              <a:gd name="T48" fmla="*/ 100 w 189"/>
              <a:gd name="T49" fmla="*/ 2 h 662"/>
              <a:gd name="T50" fmla="*/ 99 w 189"/>
              <a:gd name="T51" fmla="*/ 1 h 662"/>
              <a:gd name="T52" fmla="*/ 99 w 189"/>
              <a:gd name="T53" fmla="*/ 2 h 662"/>
              <a:gd name="T54" fmla="*/ 99 w 189"/>
              <a:gd name="T55" fmla="*/ 2 h 662"/>
              <a:gd name="T56" fmla="*/ 95 w 189"/>
              <a:gd name="T57" fmla="*/ 0 h 662"/>
              <a:gd name="T58" fmla="*/ 88 w 189"/>
              <a:gd name="T59" fmla="*/ 1 h 662"/>
              <a:gd name="T60" fmla="*/ 77 w 189"/>
              <a:gd name="T61" fmla="*/ 6 h 662"/>
              <a:gd name="T62" fmla="*/ 48 w 189"/>
              <a:gd name="T63" fmla="*/ 30 h 662"/>
              <a:gd name="T64" fmla="*/ 0 w 189"/>
              <a:gd name="T65" fmla="*/ 103 h 662"/>
              <a:gd name="T66" fmla="*/ 67 w 189"/>
              <a:gd name="T67" fmla="*/ 49 h 662"/>
              <a:gd name="T68" fmla="*/ 88 w 189"/>
              <a:gd name="T69" fmla="*/ 3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9" h="662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0" name="Freeform 64">
            <a:extLst>
              <a:ext uri="{FF2B5EF4-FFF2-40B4-BE49-F238E27FC236}">
                <a16:creationId xmlns="" xmlns:a16="http://schemas.microsoft.com/office/drawing/2014/main" id="{F08E056E-154C-4F4B-A35F-A05F9891CEDB}"/>
              </a:ext>
            </a:extLst>
          </p:cNvPr>
          <p:cNvSpPr>
            <a:spLocks noEditPoints="1"/>
          </p:cNvSpPr>
          <p:nvPr/>
        </p:nvSpPr>
        <p:spPr bwMode="auto">
          <a:xfrm rot="6567383">
            <a:off x="4495829" y="3318318"/>
            <a:ext cx="270666" cy="709706"/>
          </a:xfrm>
          <a:custGeom>
            <a:avLst/>
            <a:gdLst>
              <a:gd name="T0" fmla="*/ 87 w 189"/>
              <a:gd name="T1" fmla="*/ 32 h 662"/>
              <a:gd name="T2" fmla="*/ 63 w 189"/>
              <a:gd name="T3" fmla="*/ 70 h 662"/>
              <a:gd name="T4" fmla="*/ 36 w 189"/>
              <a:gd name="T5" fmla="*/ 162 h 662"/>
              <a:gd name="T6" fmla="*/ 28 w 189"/>
              <a:gd name="T7" fmla="*/ 363 h 662"/>
              <a:gd name="T8" fmla="*/ 30 w 189"/>
              <a:gd name="T9" fmla="*/ 382 h 662"/>
              <a:gd name="T10" fmla="*/ 39 w 189"/>
              <a:gd name="T11" fmla="*/ 430 h 662"/>
              <a:gd name="T12" fmla="*/ 57 w 189"/>
              <a:gd name="T13" fmla="*/ 488 h 662"/>
              <a:gd name="T14" fmla="*/ 81 w 189"/>
              <a:gd name="T15" fmla="*/ 540 h 662"/>
              <a:gd name="T16" fmla="*/ 131 w 189"/>
              <a:gd name="T17" fmla="*/ 617 h 662"/>
              <a:gd name="T18" fmla="*/ 158 w 189"/>
              <a:gd name="T19" fmla="*/ 641 h 662"/>
              <a:gd name="T20" fmla="*/ 189 w 189"/>
              <a:gd name="T21" fmla="*/ 662 h 662"/>
              <a:gd name="T22" fmla="*/ 170 w 189"/>
              <a:gd name="T23" fmla="*/ 631 h 662"/>
              <a:gd name="T24" fmla="*/ 151 w 189"/>
              <a:gd name="T25" fmla="*/ 601 h 662"/>
              <a:gd name="T26" fmla="*/ 105 w 189"/>
              <a:gd name="T27" fmla="*/ 528 h 662"/>
              <a:gd name="T28" fmla="*/ 60 w 189"/>
              <a:gd name="T29" fmla="*/ 399 h 662"/>
              <a:gd name="T30" fmla="*/ 55 w 189"/>
              <a:gd name="T31" fmla="*/ 365 h 662"/>
              <a:gd name="T32" fmla="*/ 50 w 189"/>
              <a:gd name="T33" fmla="*/ 285 h 662"/>
              <a:gd name="T34" fmla="*/ 71 w 189"/>
              <a:gd name="T35" fmla="*/ 126 h 662"/>
              <a:gd name="T36" fmla="*/ 88 w 189"/>
              <a:gd name="T37" fmla="*/ 32 h 662"/>
              <a:gd name="T38" fmla="*/ 104 w 189"/>
              <a:gd name="T39" fmla="*/ 98 h 662"/>
              <a:gd name="T40" fmla="*/ 130 w 189"/>
              <a:gd name="T41" fmla="*/ 93 h 662"/>
              <a:gd name="T42" fmla="*/ 115 w 189"/>
              <a:gd name="T43" fmla="*/ 27 h 662"/>
              <a:gd name="T44" fmla="*/ 112 w 189"/>
              <a:gd name="T45" fmla="*/ 18 h 662"/>
              <a:gd name="T46" fmla="*/ 107 w 189"/>
              <a:gd name="T47" fmla="*/ 8 h 662"/>
              <a:gd name="T48" fmla="*/ 100 w 189"/>
              <a:gd name="T49" fmla="*/ 2 h 662"/>
              <a:gd name="T50" fmla="*/ 99 w 189"/>
              <a:gd name="T51" fmla="*/ 1 h 662"/>
              <a:gd name="T52" fmla="*/ 99 w 189"/>
              <a:gd name="T53" fmla="*/ 2 h 662"/>
              <a:gd name="T54" fmla="*/ 99 w 189"/>
              <a:gd name="T55" fmla="*/ 2 h 662"/>
              <a:gd name="T56" fmla="*/ 95 w 189"/>
              <a:gd name="T57" fmla="*/ 0 h 662"/>
              <a:gd name="T58" fmla="*/ 88 w 189"/>
              <a:gd name="T59" fmla="*/ 1 h 662"/>
              <a:gd name="T60" fmla="*/ 77 w 189"/>
              <a:gd name="T61" fmla="*/ 6 h 662"/>
              <a:gd name="T62" fmla="*/ 48 w 189"/>
              <a:gd name="T63" fmla="*/ 30 h 662"/>
              <a:gd name="T64" fmla="*/ 0 w 189"/>
              <a:gd name="T65" fmla="*/ 103 h 662"/>
              <a:gd name="T66" fmla="*/ 67 w 189"/>
              <a:gd name="T67" fmla="*/ 49 h 662"/>
              <a:gd name="T68" fmla="*/ 88 w 189"/>
              <a:gd name="T69" fmla="*/ 3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9" h="662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1" name="Freeform 64">
            <a:extLst>
              <a:ext uri="{FF2B5EF4-FFF2-40B4-BE49-F238E27FC236}">
                <a16:creationId xmlns="" xmlns:a16="http://schemas.microsoft.com/office/drawing/2014/main" id="{CA467CF7-5F25-4FB9-B487-4EE5D506B0D6}"/>
              </a:ext>
            </a:extLst>
          </p:cNvPr>
          <p:cNvSpPr>
            <a:spLocks noEditPoints="1"/>
          </p:cNvSpPr>
          <p:nvPr/>
        </p:nvSpPr>
        <p:spPr bwMode="auto">
          <a:xfrm rot="14091552" flipH="1">
            <a:off x="4500507" y="2353701"/>
            <a:ext cx="270666" cy="709706"/>
          </a:xfrm>
          <a:custGeom>
            <a:avLst/>
            <a:gdLst>
              <a:gd name="T0" fmla="*/ 87 w 189"/>
              <a:gd name="T1" fmla="*/ 32 h 662"/>
              <a:gd name="T2" fmla="*/ 63 w 189"/>
              <a:gd name="T3" fmla="*/ 70 h 662"/>
              <a:gd name="T4" fmla="*/ 36 w 189"/>
              <a:gd name="T5" fmla="*/ 162 h 662"/>
              <a:gd name="T6" fmla="*/ 28 w 189"/>
              <a:gd name="T7" fmla="*/ 363 h 662"/>
              <a:gd name="T8" fmla="*/ 30 w 189"/>
              <a:gd name="T9" fmla="*/ 382 h 662"/>
              <a:gd name="T10" fmla="*/ 39 w 189"/>
              <a:gd name="T11" fmla="*/ 430 h 662"/>
              <a:gd name="T12" fmla="*/ 57 w 189"/>
              <a:gd name="T13" fmla="*/ 488 h 662"/>
              <a:gd name="T14" fmla="*/ 81 w 189"/>
              <a:gd name="T15" fmla="*/ 540 h 662"/>
              <a:gd name="T16" fmla="*/ 131 w 189"/>
              <a:gd name="T17" fmla="*/ 617 h 662"/>
              <a:gd name="T18" fmla="*/ 158 w 189"/>
              <a:gd name="T19" fmla="*/ 641 h 662"/>
              <a:gd name="T20" fmla="*/ 189 w 189"/>
              <a:gd name="T21" fmla="*/ 662 h 662"/>
              <a:gd name="T22" fmla="*/ 170 w 189"/>
              <a:gd name="T23" fmla="*/ 631 h 662"/>
              <a:gd name="T24" fmla="*/ 151 w 189"/>
              <a:gd name="T25" fmla="*/ 601 h 662"/>
              <a:gd name="T26" fmla="*/ 105 w 189"/>
              <a:gd name="T27" fmla="*/ 528 h 662"/>
              <a:gd name="T28" fmla="*/ 60 w 189"/>
              <a:gd name="T29" fmla="*/ 399 h 662"/>
              <a:gd name="T30" fmla="*/ 55 w 189"/>
              <a:gd name="T31" fmla="*/ 365 h 662"/>
              <a:gd name="T32" fmla="*/ 50 w 189"/>
              <a:gd name="T33" fmla="*/ 285 h 662"/>
              <a:gd name="T34" fmla="*/ 71 w 189"/>
              <a:gd name="T35" fmla="*/ 126 h 662"/>
              <a:gd name="T36" fmla="*/ 88 w 189"/>
              <a:gd name="T37" fmla="*/ 32 h 662"/>
              <a:gd name="T38" fmla="*/ 104 w 189"/>
              <a:gd name="T39" fmla="*/ 98 h 662"/>
              <a:gd name="T40" fmla="*/ 130 w 189"/>
              <a:gd name="T41" fmla="*/ 93 h 662"/>
              <a:gd name="T42" fmla="*/ 115 w 189"/>
              <a:gd name="T43" fmla="*/ 27 h 662"/>
              <a:gd name="T44" fmla="*/ 112 w 189"/>
              <a:gd name="T45" fmla="*/ 18 h 662"/>
              <a:gd name="T46" fmla="*/ 107 w 189"/>
              <a:gd name="T47" fmla="*/ 8 h 662"/>
              <a:gd name="T48" fmla="*/ 100 w 189"/>
              <a:gd name="T49" fmla="*/ 2 h 662"/>
              <a:gd name="T50" fmla="*/ 99 w 189"/>
              <a:gd name="T51" fmla="*/ 1 h 662"/>
              <a:gd name="T52" fmla="*/ 99 w 189"/>
              <a:gd name="T53" fmla="*/ 2 h 662"/>
              <a:gd name="T54" fmla="*/ 99 w 189"/>
              <a:gd name="T55" fmla="*/ 2 h 662"/>
              <a:gd name="T56" fmla="*/ 95 w 189"/>
              <a:gd name="T57" fmla="*/ 0 h 662"/>
              <a:gd name="T58" fmla="*/ 88 w 189"/>
              <a:gd name="T59" fmla="*/ 1 h 662"/>
              <a:gd name="T60" fmla="*/ 77 w 189"/>
              <a:gd name="T61" fmla="*/ 6 h 662"/>
              <a:gd name="T62" fmla="*/ 48 w 189"/>
              <a:gd name="T63" fmla="*/ 30 h 662"/>
              <a:gd name="T64" fmla="*/ 0 w 189"/>
              <a:gd name="T65" fmla="*/ 103 h 662"/>
              <a:gd name="T66" fmla="*/ 67 w 189"/>
              <a:gd name="T67" fmla="*/ 49 h 662"/>
              <a:gd name="T68" fmla="*/ 88 w 189"/>
              <a:gd name="T69" fmla="*/ 3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9" h="662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4" name="Group 76"/>
          <p:cNvGrpSpPr/>
          <p:nvPr/>
        </p:nvGrpSpPr>
        <p:grpSpPr>
          <a:xfrm>
            <a:off x="743539" y="4559609"/>
            <a:ext cx="3360420" cy="1280160"/>
            <a:chOff x="632367" y="852705"/>
            <a:chExt cx="4480560" cy="1280160"/>
          </a:xfrm>
        </p:grpSpPr>
        <p:grpSp>
          <p:nvGrpSpPr>
            <p:cNvPr id="15" name="Group 44"/>
            <p:cNvGrpSpPr/>
            <p:nvPr/>
          </p:nvGrpSpPr>
          <p:grpSpPr>
            <a:xfrm>
              <a:off x="632367" y="852705"/>
              <a:ext cx="4480560" cy="1280160"/>
              <a:chOff x="1084060" y="1227279"/>
              <a:chExt cx="4480560" cy="1280160"/>
            </a:xfrm>
            <a:effectLst>
              <a:outerShdw blurRad="355600" dist="381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Freeform 45"/>
              <p:cNvSpPr/>
              <p:nvPr/>
            </p:nvSpPr>
            <p:spPr>
              <a:xfrm>
                <a:off x="1084060" y="1227279"/>
                <a:ext cx="4480560" cy="1280160"/>
              </a:xfrm>
              <a:custGeom>
                <a:avLst/>
                <a:gdLst>
                  <a:gd name="connsiteX0" fmla="*/ 640080 w 4314206"/>
                  <a:gd name="connsiteY0" fmla="*/ 0 h 1280160"/>
                  <a:gd name="connsiteX1" fmla="*/ 997955 w 4314206"/>
                  <a:gd name="connsiteY1" fmla="*/ 109316 h 1280160"/>
                  <a:gd name="connsiteX2" fmla="*/ 1033706 w 4314206"/>
                  <a:gd name="connsiteY2" fmla="*/ 138813 h 1280160"/>
                  <a:gd name="connsiteX3" fmla="*/ 3812938 w 4314206"/>
                  <a:gd name="connsiteY3" fmla="*/ 138813 h 1280160"/>
                  <a:gd name="connsiteX4" fmla="*/ 4314206 w 4314206"/>
                  <a:gd name="connsiteY4" fmla="*/ 640081 h 1280160"/>
                  <a:gd name="connsiteX5" fmla="*/ 4314205 w 4314206"/>
                  <a:gd name="connsiteY5" fmla="*/ 640081 h 1280160"/>
                  <a:gd name="connsiteX6" fmla="*/ 3812937 w 4314206"/>
                  <a:gd name="connsiteY6" fmla="*/ 1141349 h 1280160"/>
                  <a:gd name="connsiteX7" fmla="*/ 1033705 w 4314206"/>
                  <a:gd name="connsiteY7" fmla="*/ 1141348 h 1280160"/>
                  <a:gd name="connsiteX8" fmla="*/ 997955 w 4314206"/>
                  <a:gd name="connsiteY8" fmla="*/ 1170844 h 1280160"/>
                  <a:gd name="connsiteX9" fmla="*/ 640080 w 4314206"/>
                  <a:gd name="connsiteY9" fmla="*/ 1280160 h 1280160"/>
                  <a:gd name="connsiteX10" fmla="*/ 0 w 4314206"/>
                  <a:gd name="connsiteY10" fmla="*/ 640080 h 1280160"/>
                  <a:gd name="connsiteX11" fmla="*/ 640080 w 4314206"/>
                  <a:gd name="connsiteY11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14206" h="1280160">
                    <a:moveTo>
                      <a:pt x="640080" y="0"/>
                    </a:moveTo>
                    <a:cubicBezTo>
                      <a:pt x="772645" y="0"/>
                      <a:pt x="895797" y="40300"/>
                      <a:pt x="997955" y="109316"/>
                    </a:cubicBezTo>
                    <a:lnTo>
                      <a:pt x="1033706" y="138813"/>
                    </a:lnTo>
                    <a:lnTo>
                      <a:pt x="3812938" y="138813"/>
                    </a:lnTo>
                    <a:cubicBezTo>
                      <a:pt x="4089781" y="138813"/>
                      <a:pt x="4314206" y="363238"/>
                      <a:pt x="4314206" y="640081"/>
                    </a:cubicBezTo>
                    <a:lnTo>
                      <a:pt x="4314205" y="640081"/>
                    </a:lnTo>
                    <a:cubicBezTo>
                      <a:pt x="4314205" y="916924"/>
                      <a:pt x="4089780" y="1141349"/>
                      <a:pt x="3812937" y="1141349"/>
                    </a:cubicBezTo>
                    <a:lnTo>
                      <a:pt x="1033705" y="1141348"/>
                    </a:lnTo>
                    <a:lnTo>
                      <a:pt x="997955" y="1170844"/>
                    </a:lnTo>
                    <a:cubicBezTo>
                      <a:pt x="895797" y="1239861"/>
                      <a:pt x="772645" y="1280160"/>
                      <a:pt x="640080" y="1280160"/>
                    </a:cubicBezTo>
                    <a:cubicBezTo>
                      <a:pt x="286574" y="1280160"/>
                      <a:pt x="0" y="993586"/>
                      <a:pt x="0" y="640080"/>
                    </a:cubicBezTo>
                    <a:cubicBezTo>
                      <a:pt x="0" y="286574"/>
                      <a:pt x="286574" y="0"/>
                      <a:pt x="6400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i="1"/>
              </a:p>
            </p:txBody>
          </p:sp>
          <p:sp>
            <p:nvSpPr>
              <p:cNvPr id="48" name="Oval 2"/>
              <p:cNvSpPr/>
              <p:nvPr/>
            </p:nvSpPr>
            <p:spPr>
              <a:xfrm>
                <a:off x="1268592" y="1455879"/>
                <a:ext cx="822960" cy="822960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i="1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1792927" y="1169620"/>
              <a:ext cx="30299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 smtClean="0"/>
                <a:t>Awareness and knowledge of the environment</a:t>
              </a:r>
              <a:endParaRPr lang="en-US" sz="1400" i="1" dirty="0"/>
            </a:p>
          </p:txBody>
        </p:sp>
      </p:grpSp>
      <p:grpSp>
        <p:nvGrpSpPr>
          <p:cNvPr id="17" name="Group 74"/>
          <p:cNvGrpSpPr/>
          <p:nvPr/>
        </p:nvGrpSpPr>
        <p:grpSpPr>
          <a:xfrm>
            <a:off x="5139569" y="4557074"/>
            <a:ext cx="3360420" cy="1280160"/>
            <a:chOff x="579789" y="2193313"/>
            <a:chExt cx="4480560" cy="1280160"/>
          </a:xfrm>
        </p:grpSpPr>
        <p:grpSp>
          <p:nvGrpSpPr>
            <p:cNvPr id="18" name="Group 69"/>
            <p:cNvGrpSpPr/>
            <p:nvPr/>
          </p:nvGrpSpPr>
          <p:grpSpPr>
            <a:xfrm>
              <a:off x="579789" y="2193313"/>
              <a:ext cx="4480560" cy="1280160"/>
              <a:chOff x="579789" y="2193313"/>
              <a:chExt cx="4480560" cy="1280160"/>
            </a:xfrm>
            <a:effectLst>
              <a:outerShdw blurRad="355600" dist="381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55" name="Freeform 54"/>
              <p:cNvSpPr/>
              <p:nvPr/>
            </p:nvSpPr>
            <p:spPr>
              <a:xfrm flipH="1">
                <a:off x="579789" y="2193313"/>
                <a:ext cx="4480560" cy="1280160"/>
              </a:xfrm>
              <a:custGeom>
                <a:avLst/>
                <a:gdLst>
                  <a:gd name="connsiteX0" fmla="*/ 640080 w 4314206"/>
                  <a:gd name="connsiteY0" fmla="*/ 0 h 1280160"/>
                  <a:gd name="connsiteX1" fmla="*/ 997955 w 4314206"/>
                  <a:gd name="connsiteY1" fmla="*/ 109316 h 1280160"/>
                  <a:gd name="connsiteX2" fmla="*/ 1033706 w 4314206"/>
                  <a:gd name="connsiteY2" fmla="*/ 138813 h 1280160"/>
                  <a:gd name="connsiteX3" fmla="*/ 3812938 w 4314206"/>
                  <a:gd name="connsiteY3" fmla="*/ 138813 h 1280160"/>
                  <a:gd name="connsiteX4" fmla="*/ 4314206 w 4314206"/>
                  <a:gd name="connsiteY4" fmla="*/ 640081 h 1280160"/>
                  <a:gd name="connsiteX5" fmla="*/ 4314205 w 4314206"/>
                  <a:gd name="connsiteY5" fmla="*/ 640081 h 1280160"/>
                  <a:gd name="connsiteX6" fmla="*/ 3812937 w 4314206"/>
                  <a:gd name="connsiteY6" fmla="*/ 1141349 h 1280160"/>
                  <a:gd name="connsiteX7" fmla="*/ 1033705 w 4314206"/>
                  <a:gd name="connsiteY7" fmla="*/ 1141348 h 1280160"/>
                  <a:gd name="connsiteX8" fmla="*/ 997955 w 4314206"/>
                  <a:gd name="connsiteY8" fmla="*/ 1170844 h 1280160"/>
                  <a:gd name="connsiteX9" fmla="*/ 640080 w 4314206"/>
                  <a:gd name="connsiteY9" fmla="*/ 1280160 h 1280160"/>
                  <a:gd name="connsiteX10" fmla="*/ 0 w 4314206"/>
                  <a:gd name="connsiteY10" fmla="*/ 640080 h 1280160"/>
                  <a:gd name="connsiteX11" fmla="*/ 640080 w 4314206"/>
                  <a:gd name="connsiteY11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14206" h="1280160">
                    <a:moveTo>
                      <a:pt x="640080" y="0"/>
                    </a:moveTo>
                    <a:cubicBezTo>
                      <a:pt x="772645" y="0"/>
                      <a:pt x="895797" y="40300"/>
                      <a:pt x="997955" y="109316"/>
                    </a:cubicBezTo>
                    <a:lnTo>
                      <a:pt x="1033706" y="138813"/>
                    </a:lnTo>
                    <a:lnTo>
                      <a:pt x="3812938" y="138813"/>
                    </a:lnTo>
                    <a:cubicBezTo>
                      <a:pt x="4089781" y="138813"/>
                      <a:pt x="4314206" y="363238"/>
                      <a:pt x="4314206" y="640081"/>
                    </a:cubicBezTo>
                    <a:lnTo>
                      <a:pt x="4314205" y="640081"/>
                    </a:lnTo>
                    <a:cubicBezTo>
                      <a:pt x="4314205" y="916924"/>
                      <a:pt x="4089780" y="1141349"/>
                      <a:pt x="3812937" y="1141349"/>
                    </a:cubicBezTo>
                    <a:lnTo>
                      <a:pt x="1033705" y="1141348"/>
                    </a:lnTo>
                    <a:lnTo>
                      <a:pt x="997955" y="1170844"/>
                    </a:lnTo>
                    <a:cubicBezTo>
                      <a:pt x="895797" y="1239861"/>
                      <a:pt x="772645" y="1280160"/>
                      <a:pt x="640080" y="1280160"/>
                    </a:cubicBezTo>
                    <a:cubicBezTo>
                      <a:pt x="286574" y="1280160"/>
                      <a:pt x="0" y="993586"/>
                      <a:pt x="0" y="640080"/>
                    </a:cubicBezTo>
                    <a:cubicBezTo>
                      <a:pt x="0" y="286574"/>
                      <a:pt x="286574" y="0"/>
                      <a:pt x="6400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i="1"/>
              </a:p>
            </p:txBody>
          </p:sp>
          <p:sp>
            <p:nvSpPr>
              <p:cNvPr id="57" name="Oval 56"/>
              <p:cNvSpPr/>
              <p:nvPr/>
            </p:nvSpPr>
            <p:spPr>
              <a:xfrm flipH="1">
                <a:off x="3999884" y="2421913"/>
                <a:ext cx="822960" cy="822960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i="1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05056" y="2510228"/>
              <a:ext cx="30299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 smtClean="0"/>
                <a:t>Readiness for educational skills</a:t>
              </a:r>
              <a:endParaRPr lang="en-US" sz="1400" i="1" dirty="0"/>
            </a:p>
          </p:txBody>
        </p:sp>
      </p:grpSp>
      <p:sp>
        <p:nvSpPr>
          <p:cNvPr id="62" name="Freeform 64">
            <a:extLst>
              <a:ext uri="{FF2B5EF4-FFF2-40B4-BE49-F238E27FC236}">
                <a16:creationId xmlns="" xmlns:a16="http://schemas.microsoft.com/office/drawing/2014/main" id="{CA467CF7-5F25-4FB9-B487-4EE5D506B0D6}"/>
              </a:ext>
            </a:extLst>
          </p:cNvPr>
          <p:cNvSpPr>
            <a:spLocks noEditPoints="1"/>
          </p:cNvSpPr>
          <p:nvPr/>
        </p:nvSpPr>
        <p:spPr bwMode="auto">
          <a:xfrm rot="14091552" flipH="1">
            <a:off x="4496936" y="3992002"/>
            <a:ext cx="270666" cy="709706"/>
          </a:xfrm>
          <a:custGeom>
            <a:avLst/>
            <a:gdLst>
              <a:gd name="T0" fmla="*/ 87 w 189"/>
              <a:gd name="T1" fmla="*/ 32 h 662"/>
              <a:gd name="T2" fmla="*/ 63 w 189"/>
              <a:gd name="T3" fmla="*/ 70 h 662"/>
              <a:gd name="T4" fmla="*/ 36 w 189"/>
              <a:gd name="T5" fmla="*/ 162 h 662"/>
              <a:gd name="T6" fmla="*/ 28 w 189"/>
              <a:gd name="T7" fmla="*/ 363 h 662"/>
              <a:gd name="T8" fmla="*/ 30 w 189"/>
              <a:gd name="T9" fmla="*/ 382 h 662"/>
              <a:gd name="T10" fmla="*/ 39 w 189"/>
              <a:gd name="T11" fmla="*/ 430 h 662"/>
              <a:gd name="T12" fmla="*/ 57 w 189"/>
              <a:gd name="T13" fmla="*/ 488 h 662"/>
              <a:gd name="T14" fmla="*/ 81 w 189"/>
              <a:gd name="T15" fmla="*/ 540 h 662"/>
              <a:gd name="T16" fmla="*/ 131 w 189"/>
              <a:gd name="T17" fmla="*/ 617 h 662"/>
              <a:gd name="T18" fmla="*/ 158 w 189"/>
              <a:gd name="T19" fmla="*/ 641 h 662"/>
              <a:gd name="T20" fmla="*/ 189 w 189"/>
              <a:gd name="T21" fmla="*/ 662 h 662"/>
              <a:gd name="T22" fmla="*/ 170 w 189"/>
              <a:gd name="T23" fmla="*/ 631 h 662"/>
              <a:gd name="T24" fmla="*/ 151 w 189"/>
              <a:gd name="T25" fmla="*/ 601 h 662"/>
              <a:gd name="T26" fmla="*/ 105 w 189"/>
              <a:gd name="T27" fmla="*/ 528 h 662"/>
              <a:gd name="T28" fmla="*/ 60 w 189"/>
              <a:gd name="T29" fmla="*/ 399 h 662"/>
              <a:gd name="T30" fmla="*/ 55 w 189"/>
              <a:gd name="T31" fmla="*/ 365 h 662"/>
              <a:gd name="T32" fmla="*/ 50 w 189"/>
              <a:gd name="T33" fmla="*/ 285 h 662"/>
              <a:gd name="T34" fmla="*/ 71 w 189"/>
              <a:gd name="T35" fmla="*/ 126 h 662"/>
              <a:gd name="T36" fmla="*/ 88 w 189"/>
              <a:gd name="T37" fmla="*/ 32 h 662"/>
              <a:gd name="T38" fmla="*/ 104 w 189"/>
              <a:gd name="T39" fmla="*/ 98 h 662"/>
              <a:gd name="T40" fmla="*/ 130 w 189"/>
              <a:gd name="T41" fmla="*/ 93 h 662"/>
              <a:gd name="T42" fmla="*/ 115 w 189"/>
              <a:gd name="T43" fmla="*/ 27 h 662"/>
              <a:gd name="T44" fmla="*/ 112 w 189"/>
              <a:gd name="T45" fmla="*/ 18 h 662"/>
              <a:gd name="T46" fmla="*/ 107 w 189"/>
              <a:gd name="T47" fmla="*/ 8 h 662"/>
              <a:gd name="T48" fmla="*/ 100 w 189"/>
              <a:gd name="T49" fmla="*/ 2 h 662"/>
              <a:gd name="T50" fmla="*/ 99 w 189"/>
              <a:gd name="T51" fmla="*/ 1 h 662"/>
              <a:gd name="T52" fmla="*/ 99 w 189"/>
              <a:gd name="T53" fmla="*/ 2 h 662"/>
              <a:gd name="T54" fmla="*/ 99 w 189"/>
              <a:gd name="T55" fmla="*/ 2 h 662"/>
              <a:gd name="T56" fmla="*/ 95 w 189"/>
              <a:gd name="T57" fmla="*/ 0 h 662"/>
              <a:gd name="T58" fmla="*/ 88 w 189"/>
              <a:gd name="T59" fmla="*/ 1 h 662"/>
              <a:gd name="T60" fmla="*/ 77 w 189"/>
              <a:gd name="T61" fmla="*/ 6 h 662"/>
              <a:gd name="T62" fmla="*/ 48 w 189"/>
              <a:gd name="T63" fmla="*/ 30 h 662"/>
              <a:gd name="T64" fmla="*/ 0 w 189"/>
              <a:gd name="T65" fmla="*/ 103 h 662"/>
              <a:gd name="T66" fmla="*/ 67 w 189"/>
              <a:gd name="T67" fmla="*/ 49 h 662"/>
              <a:gd name="T68" fmla="*/ 88 w 189"/>
              <a:gd name="T69" fmla="*/ 3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9" h="662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3" name="Freeform 64">
            <a:extLst>
              <a:ext uri="{FF2B5EF4-FFF2-40B4-BE49-F238E27FC236}">
                <a16:creationId xmlns="" xmlns:a16="http://schemas.microsoft.com/office/drawing/2014/main" id="{F08E056E-154C-4F4B-A35F-A05F9891CEDB}"/>
              </a:ext>
            </a:extLst>
          </p:cNvPr>
          <p:cNvSpPr>
            <a:spLocks noEditPoints="1"/>
          </p:cNvSpPr>
          <p:nvPr/>
        </p:nvSpPr>
        <p:spPr bwMode="auto">
          <a:xfrm rot="6567383">
            <a:off x="4470826" y="4928044"/>
            <a:ext cx="270666" cy="709706"/>
          </a:xfrm>
          <a:custGeom>
            <a:avLst/>
            <a:gdLst>
              <a:gd name="T0" fmla="*/ 87 w 189"/>
              <a:gd name="T1" fmla="*/ 32 h 662"/>
              <a:gd name="T2" fmla="*/ 63 w 189"/>
              <a:gd name="T3" fmla="*/ 70 h 662"/>
              <a:gd name="T4" fmla="*/ 36 w 189"/>
              <a:gd name="T5" fmla="*/ 162 h 662"/>
              <a:gd name="T6" fmla="*/ 28 w 189"/>
              <a:gd name="T7" fmla="*/ 363 h 662"/>
              <a:gd name="T8" fmla="*/ 30 w 189"/>
              <a:gd name="T9" fmla="*/ 382 h 662"/>
              <a:gd name="T10" fmla="*/ 39 w 189"/>
              <a:gd name="T11" fmla="*/ 430 h 662"/>
              <a:gd name="T12" fmla="*/ 57 w 189"/>
              <a:gd name="T13" fmla="*/ 488 h 662"/>
              <a:gd name="T14" fmla="*/ 81 w 189"/>
              <a:gd name="T15" fmla="*/ 540 h 662"/>
              <a:gd name="T16" fmla="*/ 131 w 189"/>
              <a:gd name="T17" fmla="*/ 617 h 662"/>
              <a:gd name="T18" fmla="*/ 158 w 189"/>
              <a:gd name="T19" fmla="*/ 641 h 662"/>
              <a:gd name="T20" fmla="*/ 189 w 189"/>
              <a:gd name="T21" fmla="*/ 662 h 662"/>
              <a:gd name="T22" fmla="*/ 170 w 189"/>
              <a:gd name="T23" fmla="*/ 631 h 662"/>
              <a:gd name="T24" fmla="*/ 151 w 189"/>
              <a:gd name="T25" fmla="*/ 601 h 662"/>
              <a:gd name="T26" fmla="*/ 105 w 189"/>
              <a:gd name="T27" fmla="*/ 528 h 662"/>
              <a:gd name="T28" fmla="*/ 60 w 189"/>
              <a:gd name="T29" fmla="*/ 399 h 662"/>
              <a:gd name="T30" fmla="*/ 55 w 189"/>
              <a:gd name="T31" fmla="*/ 365 h 662"/>
              <a:gd name="T32" fmla="*/ 50 w 189"/>
              <a:gd name="T33" fmla="*/ 285 h 662"/>
              <a:gd name="T34" fmla="*/ 71 w 189"/>
              <a:gd name="T35" fmla="*/ 126 h 662"/>
              <a:gd name="T36" fmla="*/ 88 w 189"/>
              <a:gd name="T37" fmla="*/ 32 h 662"/>
              <a:gd name="T38" fmla="*/ 104 w 189"/>
              <a:gd name="T39" fmla="*/ 98 h 662"/>
              <a:gd name="T40" fmla="*/ 130 w 189"/>
              <a:gd name="T41" fmla="*/ 93 h 662"/>
              <a:gd name="T42" fmla="*/ 115 w 189"/>
              <a:gd name="T43" fmla="*/ 27 h 662"/>
              <a:gd name="T44" fmla="*/ 112 w 189"/>
              <a:gd name="T45" fmla="*/ 18 h 662"/>
              <a:gd name="T46" fmla="*/ 107 w 189"/>
              <a:gd name="T47" fmla="*/ 8 h 662"/>
              <a:gd name="T48" fmla="*/ 100 w 189"/>
              <a:gd name="T49" fmla="*/ 2 h 662"/>
              <a:gd name="T50" fmla="*/ 99 w 189"/>
              <a:gd name="T51" fmla="*/ 1 h 662"/>
              <a:gd name="T52" fmla="*/ 99 w 189"/>
              <a:gd name="T53" fmla="*/ 2 h 662"/>
              <a:gd name="T54" fmla="*/ 99 w 189"/>
              <a:gd name="T55" fmla="*/ 2 h 662"/>
              <a:gd name="T56" fmla="*/ 95 w 189"/>
              <a:gd name="T57" fmla="*/ 0 h 662"/>
              <a:gd name="T58" fmla="*/ 88 w 189"/>
              <a:gd name="T59" fmla="*/ 1 h 662"/>
              <a:gd name="T60" fmla="*/ 77 w 189"/>
              <a:gd name="T61" fmla="*/ 6 h 662"/>
              <a:gd name="T62" fmla="*/ 48 w 189"/>
              <a:gd name="T63" fmla="*/ 30 h 662"/>
              <a:gd name="T64" fmla="*/ 0 w 189"/>
              <a:gd name="T65" fmla="*/ 103 h 662"/>
              <a:gd name="T66" fmla="*/ 67 w 189"/>
              <a:gd name="T67" fmla="*/ 49 h 662"/>
              <a:gd name="T68" fmla="*/ 88 w 189"/>
              <a:gd name="T69" fmla="*/ 3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9" h="662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44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WHO ARE SLOW LEARNERS? •  WAY TO SPOT THE SIGNS  •  </a:t>
            </a:r>
            <a:r>
              <a:rPr lang="en-US" sz="1600" b="1" dirty="0" smtClean="0">
                <a:solidFill>
                  <a:schemeClr val="bg1"/>
                </a:solidFill>
              </a:rPr>
              <a:t>TIPS FOR PARENTS/TEACHERS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086600" y="64008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59" name="Picture 58" descr="N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1143000" cy="497503"/>
          </a:xfrm>
          <a:prstGeom prst="rect">
            <a:avLst/>
          </a:prstGeom>
        </p:spPr>
      </p:pic>
      <p:grpSp>
        <p:nvGrpSpPr>
          <p:cNvPr id="68" name="Google Shape;7034;p68"/>
          <p:cNvGrpSpPr/>
          <p:nvPr/>
        </p:nvGrpSpPr>
        <p:grpSpPr>
          <a:xfrm>
            <a:off x="6781800" y="6400800"/>
            <a:ext cx="344701" cy="342995"/>
            <a:chOff x="-41893475" y="3584850"/>
            <a:chExt cx="318225" cy="316650"/>
          </a:xfrm>
        </p:grpSpPr>
        <p:sp>
          <p:nvSpPr>
            <p:cNvPr id="77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Oval 81"/>
          <p:cNvSpPr/>
          <p:nvPr/>
        </p:nvSpPr>
        <p:spPr>
          <a:xfrm flipH="1">
            <a:off x="7696200" y="3352800"/>
            <a:ext cx="617220" cy="82296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i="1"/>
          </a:p>
        </p:txBody>
      </p:sp>
      <p:sp>
        <p:nvSpPr>
          <p:cNvPr id="84" name="Rectangle 83"/>
          <p:cNvSpPr/>
          <p:nvPr/>
        </p:nvSpPr>
        <p:spPr>
          <a:xfrm>
            <a:off x="914400" y="457200"/>
            <a:ext cx="489275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/>
              <a:t>TIPS FOR PARENTS/TEACHERS</a:t>
            </a:r>
          </a:p>
          <a:p>
            <a:r>
              <a:rPr lang="en-US" sz="2500" b="1" i="1" dirty="0" smtClean="0"/>
              <a:t>Educational needs of a slow learner</a:t>
            </a:r>
            <a:endParaRPr lang="en-US" sz="2500" b="1" i="1" dirty="0"/>
          </a:p>
        </p:txBody>
      </p:sp>
      <p:grpSp>
        <p:nvGrpSpPr>
          <p:cNvPr id="85" name="Google Shape;5671;p65"/>
          <p:cNvGrpSpPr/>
          <p:nvPr/>
        </p:nvGrpSpPr>
        <p:grpSpPr>
          <a:xfrm>
            <a:off x="1066800" y="1981200"/>
            <a:ext cx="348568" cy="347715"/>
            <a:chOff x="-59029025" y="3711650"/>
            <a:chExt cx="316650" cy="315875"/>
          </a:xfrm>
        </p:grpSpPr>
        <p:sp>
          <p:nvSpPr>
            <p:cNvPr id="86" name="Google Shape;5672;p65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73;p65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74;p65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75;p65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76;p65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77;p65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78;p65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5671;p65"/>
          <p:cNvGrpSpPr/>
          <p:nvPr/>
        </p:nvGrpSpPr>
        <p:grpSpPr>
          <a:xfrm>
            <a:off x="1023032" y="3581400"/>
            <a:ext cx="348568" cy="347715"/>
            <a:chOff x="-59029025" y="3711650"/>
            <a:chExt cx="316650" cy="315875"/>
          </a:xfrm>
        </p:grpSpPr>
        <p:sp>
          <p:nvSpPr>
            <p:cNvPr id="94" name="Google Shape;5672;p65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73;p65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74;p65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75;p65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76;p65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77;p65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78;p65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5671;p65"/>
          <p:cNvGrpSpPr/>
          <p:nvPr/>
        </p:nvGrpSpPr>
        <p:grpSpPr>
          <a:xfrm>
            <a:off x="990600" y="5029200"/>
            <a:ext cx="348568" cy="347715"/>
            <a:chOff x="-59029025" y="3711650"/>
            <a:chExt cx="316650" cy="315875"/>
          </a:xfrm>
        </p:grpSpPr>
        <p:sp>
          <p:nvSpPr>
            <p:cNvPr id="102" name="Google Shape;5672;p65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73;p65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74;p65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75;p65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76;p65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77;p65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78;p65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5560;p65"/>
          <p:cNvGrpSpPr/>
          <p:nvPr/>
        </p:nvGrpSpPr>
        <p:grpSpPr>
          <a:xfrm>
            <a:off x="7848600" y="1905000"/>
            <a:ext cx="351155" cy="339900"/>
            <a:chOff x="-59447250" y="3706150"/>
            <a:chExt cx="319000" cy="308775"/>
          </a:xfrm>
        </p:grpSpPr>
        <p:sp>
          <p:nvSpPr>
            <p:cNvPr id="110" name="Google Shape;5561;p65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562;p65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563;p65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564;p65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5560;p65"/>
          <p:cNvGrpSpPr/>
          <p:nvPr/>
        </p:nvGrpSpPr>
        <p:grpSpPr>
          <a:xfrm>
            <a:off x="7848600" y="3581400"/>
            <a:ext cx="351155" cy="339900"/>
            <a:chOff x="-59447250" y="3706150"/>
            <a:chExt cx="319000" cy="308775"/>
          </a:xfrm>
        </p:grpSpPr>
        <p:sp>
          <p:nvSpPr>
            <p:cNvPr id="115" name="Google Shape;5561;p65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562;p65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563;p65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564;p65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5560;p65"/>
          <p:cNvGrpSpPr/>
          <p:nvPr/>
        </p:nvGrpSpPr>
        <p:grpSpPr>
          <a:xfrm>
            <a:off x="7848600" y="5029200"/>
            <a:ext cx="351155" cy="339900"/>
            <a:chOff x="-59447250" y="3706150"/>
            <a:chExt cx="319000" cy="308775"/>
          </a:xfrm>
        </p:grpSpPr>
        <p:sp>
          <p:nvSpPr>
            <p:cNvPr id="120" name="Google Shape;5561;p65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562;p65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563;p65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564;p65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8842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44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WHO ARE SLOW LEARNERS? •  WAY TO SPOT THE SIGNS  •  </a:t>
            </a:r>
            <a:r>
              <a:rPr lang="en-US" sz="1600" b="1" dirty="0" smtClean="0">
                <a:solidFill>
                  <a:schemeClr val="bg1"/>
                </a:solidFill>
              </a:rPr>
              <a:t>TIPS FOR PARENTS/TEACHERS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086600" y="64008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59" name="Picture 58" descr="N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1143000" cy="497503"/>
          </a:xfrm>
          <a:prstGeom prst="rect">
            <a:avLst/>
          </a:prstGeom>
        </p:spPr>
      </p:pic>
      <p:grpSp>
        <p:nvGrpSpPr>
          <p:cNvPr id="14" name="Google Shape;7034;p68"/>
          <p:cNvGrpSpPr/>
          <p:nvPr/>
        </p:nvGrpSpPr>
        <p:grpSpPr>
          <a:xfrm>
            <a:off x="6781800" y="6400800"/>
            <a:ext cx="344701" cy="342995"/>
            <a:chOff x="-41893475" y="3584850"/>
            <a:chExt cx="318225" cy="316650"/>
          </a:xfrm>
        </p:grpSpPr>
        <p:sp>
          <p:nvSpPr>
            <p:cNvPr id="77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Rectangle 83"/>
          <p:cNvSpPr/>
          <p:nvPr/>
        </p:nvSpPr>
        <p:spPr>
          <a:xfrm>
            <a:off x="914400" y="457200"/>
            <a:ext cx="688284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/>
              <a:t>TIPS FOR PARENTS/TEACHERS</a:t>
            </a:r>
          </a:p>
          <a:p>
            <a:r>
              <a:rPr lang="en-US" sz="2500" b="1" i="1" dirty="0" smtClean="0"/>
              <a:t>Slow learners can benefit from remedial education</a:t>
            </a:r>
            <a:endParaRPr lang="en-US" sz="2500" b="1" i="1" dirty="0"/>
          </a:p>
        </p:txBody>
      </p:sp>
      <p:sp>
        <p:nvSpPr>
          <p:cNvPr id="93" name="Rectangle 92"/>
          <p:cNvSpPr/>
          <p:nvPr/>
        </p:nvSpPr>
        <p:spPr>
          <a:xfrm>
            <a:off x="2286000" y="15240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Slow learners are very aware of their difficulties, particularly in reading, spelling, written expression and math.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As the child grows older, the effects of the obvious deficits in learning manifest as behavior problems and deteriorating attitudes.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The slow learner needs to be taught in ways that adapt to his poor capacity for learning, such as with Remedial Teaching.</a:t>
            </a:r>
          </a:p>
        </p:txBody>
      </p:sp>
      <p:pic>
        <p:nvPicPr>
          <p:cNvPr id="136" name="Picture 135" descr="book-2943367_1280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230" b="50000"/>
          <a:stretch>
            <a:fillRect/>
          </a:stretch>
        </p:blipFill>
        <p:spPr>
          <a:xfrm>
            <a:off x="6705600" y="2209800"/>
            <a:ext cx="2114074" cy="2743200"/>
          </a:xfrm>
          <a:prstGeom prst="rect">
            <a:avLst/>
          </a:prstGeom>
        </p:spPr>
      </p:pic>
      <p:pic>
        <p:nvPicPr>
          <p:cNvPr id="137" name="Picture 136" descr="book-2943367_1280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49770" b="50000"/>
          <a:stretch>
            <a:fillRect/>
          </a:stretch>
        </p:blipFill>
        <p:spPr>
          <a:xfrm>
            <a:off x="0" y="2286000"/>
            <a:ext cx="213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2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44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WHO ARE SLOW LEARNERS? •  WAY TO SPOT THE SIGNS  •  </a:t>
            </a:r>
            <a:r>
              <a:rPr lang="en-US" sz="1600" b="1" dirty="0" smtClean="0">
                <a:solidFill>
                  <a:schemeClr val="bg1"/>
                </a:solidFill>
              </a:rPr>
              <a:t>TIPS FOR PARENTS/TEACHERS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086600" y="64008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59" name="Picture 58" descr="N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1143000" cy="497503"/>
          </a:xfrm>
          <a:prstGeom prst="rect">
            <a:avLst/>
          </a:prstGeom>
        </p:spPr>
      </p:pic>
      <p:grpSp>
        <p:nvGrpSpPr>
          <p:cNvPr id="2" name="Google Shape;7034;p68"/>
          <p:cNvGrpSpPr/>
          <p:nvPr/>
        </p:nvGrpSpPr>
        <p:grpSpPr>
          <a:xfrm>
            <a:off x="6781800" y="6400800"/>
            <a:ext cx="344701" cy="342995"/>
            <a:chOff x="-41893475" y="3584850"/>
            <a:chExt cx="318225" cy="316650"/>
          </a:xfrm>
        </p:grpSpPr>
        <p:sp>
          <p:nvSpPr>
            <p:cNvPr id="77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Rectangle 83"/>
          <p:cNvSpPr/>
          <p:nvPr/>
        </p:nvSpPr>
        <p:spPr>
          <a:xfrm>
            <a:off x="914400" y="533400"/>
            <a:ext cx="75572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/>
              <a:t>TIPS FOR PARENTS/TEACHERS</a:t>
            </a:r>
          </a:p>
          <a:p>
            <a:r>
              <a:rPr lang="en-US" sz="2500" b="1" i="1" dirty="0" smtClean="0"/>
              <a:t>5 point agenda for remedial education in a slow learner</a:t>
            </a:r>
            <a:endParaRPr lang="en-US" sz="2500" b="1" i="1" dirty="0"/>
          </a:p>
        </p:txBody>
      </p:sp>
      <p:pic>
        <p:nvPicPr>
          <p:cNvPr id="4099" name="Picture 3" descr="C:\Users\Ambik\Downloads\agenda-154643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6261570" cy="3962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371600" y="26670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sz="1400" dirty="0" smtClean="0">
                <a:latin typeface="Comic Sans MS" pitchFamily="66" charset="0"/>
              </a:rPr>
              <a:t>Child’s mental maturity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38100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>
                <a:latin typeface="Comic Sans MS" pitchFamily="66" charset="0"/>
              </a:rPr>
              <a:t>2	Child’s mental readiness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47345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>
                <a:latin typeface="Comic Sans MS" pitchFamily="66" charset="0"/>
              </a:rPr>
              <a:t>3	Structure of the </a:t>
            </a:r>
          </a:p>
          <a:p>
            <a:pPr marL="342900" indent="-342900"/>
            <a:r>
              <a:rPr lang="en-US" sz="1400" dirty="0">
                <a:latin typeface="Comic Sans MS" pitchFamily="66" charset="0"/>
              </a:rPr>
              <a:t>	</a:t>
            </a:r>
            <a:r>
              <a:rPr lang="en-US" sz="1400" dirty="0" smtClean="0">
                <a:latin typeface="Comic Sans MS" pitchFamily="66" charset="0"/>
              </a:rPr>
              <a:t>teaching program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27432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smtClean="0">
                <a:latin typeface="Comic Sans MS" pitchFamily="66" charset="0"/>
              </a:rPr>
              <a:t>  4  Nature of the work plan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38100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>
                <a:latin typeface="Comic Sans MS" pitchFamily="66" charset="0"/>
              </a:rPr>
              <a:t>   5	Teacher-child </a:t>
            </a:r>
          </a:p>
          <a:p>
            <a:pPr marL="342900" indent="-342900"/>
            <a:r>
              <a:rPr lang="en-US" sz="1400" dirty="0">
                <a:latin typeface="Comic Sans MS" pitchFamily="66" charset="0"/>
              </a:rPr>
              <a:t>	</a:t>
            </a:r>
            <a:r>
              <a:rPr lang="en-US" sz="1400" dirty="0" smtClean="0">
                <a:latin typeface="Comic Sans MS" pitchFamily="66" charset="0"/>
              </a:rPr>
              <a:t> </a:t>
            </a:r>
          </a:p>
          <a:p>
            <a:pPr marL="342900" indent="-342900"/>
            <a:r>
              <a:rPr lang="en-US" sz="1400" dirty="0">
                <a:latin typeface="Comic Sans MS" pitchFamily="66" charset="0"/>
              </a:rPr>
              <a:t>	</a:t>
            </a:r>
            <a:r>
              <a:rPr lang="en-US" sz="1400" dirty="0" smtClean="0">
                <a:latin typeface="Comic Sans MS" pitchFamily="66" charset="0"/>
              </a:rPr>
              <a:t>relationship</a:t>
            </a:r>
            <a:endParaRPr lang="en-US" sz="1400" dirty="0">
              <a:latin typeface="Comic Sans MS" pitchFamily="66" charset="0"/>
            </a:endParaRPr>
          </a:p>
        </p:txBody>
      </p:sp>
      <p:grpSp>
        <p:nvGrpSpPr>
          <p:cNvPr id="22" name="Google Shape;7013;p68"/>
          <p:cNvGrpSpPr/>
          <p:nvPr/>
        </p:nvGrpSpPr>
        <p:grpSpPr>
          <a:xfrm>
            <a:off x="2514600" y="3200400"/>
            <a:ext cx="369940" cy="345026"/>
            <a:chOff x="-38542250" y="3220175"/>
            <a:chExt cx="341525" cy="318525"/>
          </a:xfrm>
        </p:grpSpPr>
        <p:sp>
          <p:nvSpPr>
            <p:cNvPr id="23" name="Google Shape;7014;p68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15;p68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16;p68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7013;p68"/>
          <p:cNvGrpSpPr/>
          <p:nvPr/>
        </p:nvGrpSpPr>
        <p:grpSpPr>
          <a:xfrm>
            <a:off x="2514600" y="4267200"/>
            <a:ext cx="369940" cy="345026"/>
            <a:chOff x="-38542250" y="3220175"/>
            <a:chExt cx="341525" cy="318525"/>
          </a:xfrm>
        </p:grpSpPr>
        <p:sp>
          <p:nvSpPr>
            <p:cNvPr id="27" name="Google Shape;7014;p68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15;p68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16;p68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7013;p68"/>
          <p:cNvGrpSpPr/>
          <p:nvPr/>
        </p:nvGrpSpPr>
        <p:grpSpPr>
          <a:xfrm>
            <a:off x="5638800" y="2286000"/>
            <a:ext cx="369940" cy="345026"/>
            <a:chOff x="-38542250" y="3220175"/>
            <a:chExt cx="341525" cy="318525"/>
          </a:xfrm>
        </p:grpSpPr>
        <p:sp>
          <p:nvSpPr>
            <p:cNvPr id="31" name="Google Shape;7014;p68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015;p68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16;p68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7013;p68"/>
          <p:cNvGrpSpPr/>
          <p:nvPr/>
        </p:nvGrpSpPr>
        <p:grpSpPr>
          <a:xfrm>
            <a:off x="5562600" y="3276600"/>
            <a:ext cx="369940" cy="345026"/>
            <a:chOff x="-38542250" y="3220175"/>
            <a:chExt cx="341525" cy="318525"/>
          </a:xfrm>
        </p:grpSpPr>
        <p:sp>
          <p:nvSpPr>
            <p:cNvPr id="35" name="Google Shape;7014;p68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15;p68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16;p68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7013;p68"/>
          <p:cNvGrpSpPr/>
          <p:nvPr/>
        </p:nvGrpSpPr>
        <p:grpSpPr>
          <a:xfrm>
            <a:off x="2590800" y="2209800"/>
            <a:ext cx="369940" cy="345026"/>
            <a:chOff x="-38542250" y="3220175"/>
            <a:chExt cx="341525" cy="318525"/>
          </a:xfrm>
        </p:grpSpPr>
        <p:sp>
          <p:nvSpPr>
            <p:cNvPr id="39" name="Google Shape;7014;p68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015;p68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016;p68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8842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44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WHO ARE SLOW LEARNERS? •  WAY TO SPOT THE SIGNS  •  </a:t>
            </a:r>
            <a:r>
              <a:rPr lang="en-US" sz="1600" b="1" dirty="0" smtClean="0">
                <a:solidFill>
                  <a:schemeClr val="bg1"/>
                </a:solidFill>
              </a:rPr>
              <a:t>TIPS FOR PARENTS/TEACHERS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086600" y="64008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59" name="Picture 58" descr="N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1143000" cy="497503"/>
          </a:xfrm>
          <a:prstGeom prst="rect">
            <a:avLst/>
          </a:prstGeom>
        </p:spPr>
      </p:pic>
      <p:grpSp>
        <p:nvGrpSpPr>
          <p:cNvPr id="2" name="Google Shape;7034;p68"/>
          <p:cNvGrpSpPr/>
          <p:nvPr/>
        </p:nvGrpSpPr>
        <p:grpSpPr>
          <a:xfrm>
            <a:off x="6781800" y="6400800"/>
            <a:ext cx="344701" cy="342995"/>
            <a:chOff x="-41893475" y="3584850"/>
            <a:chExt cx="318225" cy="316650"/>
          </a:xfrm>
        </p:grpSpPr>
        <p:sp>
          <p:nvSpPr>
            <p:cNvPr id="77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Rectangle 83"/>
          <p:cNvSpPr/>
          <p:nvPr/>
        </p:nvSpPr>
        <p:spPr>
          <a:xfrm>
            <a:off x="609600" y="533400"/>
            <a:ext cx="75572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/>
              <a:t>TIPS FOR PARENTS/TEACHERS</a:t>
            </a:r>
          </a:p>
          <a:p>
            <a:r>
              <a:rPr lang="en-US" sz="2500" b="1" i="1" dirty="0" smtClean="0"/>
              <a:t>5 point agenda for remedial education in a slow learner</a:t>
            </a:r>
            <a:endParaRPr lang="en-US" sz="2500" b="1" i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1524000" y="1676400"/>
            <a:ext cx="1981200" cy="1143000"/>
            <a:chOff x="1524000" y="1676400"/>
            <a:chExt cx="1981200" cy="1143000"/>
          </a:xfrm>
        </p:grpSpPr>
        <p:pic>
          <p:nvPicPr>
            <p:cNvPr id="4099" name="Picture 3" descr="C:\Users\Ambik\Downloads\agenda-154643_128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1676400"/>
              <a:ext cx="1806222" cy="1143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676400" y="1905000"/>
              <a:ext cx="762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900" dirty="0" smtClean="0">
                  <a:latin typeface="Comic Sans MS" pitchFamily="66" charset="0"/>
                </a:rPr>
                <a:t>Child’s </a:t>
              </a:r>
            </a:p>
            <a:p>
              <a:pPr marL="342900" indent="-342900"/>
              <a:r>
                <a:rPr lang="en-US" sz="900" dirty="0" smtClean="0">
                  <a:latin typeface="Comic Sans MS" pitchFamily="66" charset="0"/>
                </a:rPr>
                <a:t>Mental</a:t>
              </a:r>
            </a:p>
            <a:p>
              <a:pPr marL="342900" indent="-342900"/>
              <a:r>
                <a:rPr lang="en-US" sz="900" dirty="0" smtClean="0">
                  <a:latin typeface="Comic Sans MS" pitchFamily="66" charset="0"/>
                </a:rPr>
                <a:t>maturity</a:t>
              </a:r>
              <a:endParaRPr lang="en-US" sz="900" dirty="0">
                <a:latin typeface="Comic Sans MS" pitchFamily="6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200" y="2057400"/>
              <a:ext cx="76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500" b="1" dirty="0" smtClean="0">
                  <a:latin typeface="Comic Sans MS" pitchFamily="66" charset="0"/>
                </a:rPr>
                <a:t>1</a:t>
              </a:r>
              <a:endParaRPr lang="en-US" sz="1500" b="1" dirty="0">
                <a:latin typeface="Comic Sans MS" pitchFamily="66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81000" y="3124200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child must be mentally matured to discriminate between letters, sounds and word shapes.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While planning activities, the teacher should bear in the mind the child’s age-appropriateness. </a:t>
            </a:r>
          </a:p>
          <a:p>
            <a:r>
              <a:rPr lang="en-US" i="1" dirty="0"/>
              <a:t>e</a:t>
            </a:r>
            <a:r>
              <a:rPr lang="en-US" i="1" dirty="0" smtClean="0"/>
              <a:t>.g. Slow learners aged 5-8 may require activities comparable to those of typical children aged 3-5. </a:t>
            </a:r>
            <a:endParaRPr lang="en-US" i="1" dirty="0"/>
          </a:p>
        </p:txBody>
      </p:sp>
      <p:grpSp>
        <p:nvGrpSpPr>
          <p:cNvPr id="43" name="Google Shape;7013;p68"/>
          <p:cNvGrpSpPr/>
          <p:nvPr/>
        </p:nvGrpSpPr>
        <p:grpSpPr>
          <a:xfrm>
            <a:off x="2133600" y="4114800"/>
            <a:ext cx="369940" cy="345026"/>
            <a:chOff x="-38542250" y="3220175"/>
            <a:chExt cx="341525" cy="318525"/>
          </a:xfrm>
        </p:grpSpPr>
        <p:sp>
          <p:nvSpPr>
            <p:cNvPr id="44" name="Google Shape;7014;p68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15;p68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16;p68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48" descr="classroom-1297781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981200"/>
            <a:ext cx="246316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2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44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WHO ARE SLOW LEARNERS? •  WAY TO SPOT THE SIGNS  •  </a:t>
            </a:r>
            <a:r>
              <a:rPr lang="en-US" sz="1600" b="1" dirty="0" smtClean="0">
                <a:solidFill>
                  <a:schemeClr val="bg1"/>
                </a:solidFill>
              </a:rPr>
              <a:t>TIPS FOR PARENTS/TEACHERS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086600" y="6400800"/>
            <a:ext cx="190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Farida</a:t>
            </a:r>
            <a:r>
              <a:rPr lang="en-US" sz="1200" i="1" dirty="0" smtClean="0"/>
              <a:t> Raj, Special Educator</a:t>
            </a:r>
            <a:endParaRPr lang="en-US" sz="1200" i="1" dirty="0"/>
          </a:p>
        </p:txBody>
      </p:sp>
      <p:pic>
        <p:nvPicPr>
          <p:cNvPr id="59" name="Picture 58" descr="N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1143000" cy="497503"/>
          </a:xfrm>
          <a:prstGeom prst="rect">
            <a:avLst/>
          </a:prstGeom>
        </p:spPr>
      </p:pic>
      <p:grpSp>
        <p:nvGrpSpPr>
          <p:cNvPr id="2" name="Google Shape;7034;p68"/>
          <p:cNvGrpSpPr/>
          <p:nvPr/>
        </p:nvGrpSpPr>
        <p:grpSpPr>
          <a:xfrm>
            <a:off x="6781800" y="6400800"/>
            <a:ext cx="344701" cy="342995"/>
            <a:chOff x="-41893475" y="3584850"/>
            <a:chExt cx="318225" cy="316650"/>
          </a:xfrm>
        </p:grpSpPr>
        <p:sp>
          <p:nvSpPr>
            <p:cNvPr id="77" name="Google Shape;7035;p68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36;p68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37;p68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38;p68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Rectangle 83"/>
          <p:cNvSpPr/>
          <p:nvPr/>
        </p:nvSpPr>
        <p:spPr>
          <a:xfrm>
            <a:off x="609600" y="533400"/>
            <a:ext cx="75572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/>
              <a:t>TIPS FOR PARENTS/TEACHERS</a:t>
            </a:r>
          </a:p>
          <a:p>
            <a:r>
              <a:rPr lang="en-US" sz="2500" b="1" i="1" dirty="0" smtClean="0"/>
              <a:t>5 point agenda for remedial education in a slow learner</a:t>
            </a:r>
            <a:endParaRPr lang="en-US" sz="2500" b="1" i="1" dirty="0"/>
          </a:p>
        </p:txBody>
      </p:sp>
      <p:grpSp>
        <p:nvGrpSpPr>
          <p:cNvPr id="3" name="Group 46"/>
          <p:cNvGrpSpPr/>
          <p:nvPr/>
        </p:nvGrpSpPr>
        <p:grpSpPr>
          <a:xfrm>
            <a:off x="1524000" y="1676400"/>
            <a:ext cx="1981200" cy="1143000"/>
            <a:chOff x="1524000" y="1676400"/>
            <a:chExt cx="1981200" cy="1143000"/>
          </a:xfrm>
        </p:grpSpPr>
        <p:pic>
          <p:nvPicPr>
            <p:cNvPr id="4099" name="Picture 3" descr="C:\Users\Ambik\Downloads\agenda-154643_128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1676400"/>
              <a:ext cx="1806222" cy="1143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676400" y="1905000"/>
              <a:ext cx="762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900" dirty="0" smtClean="0">
                  <a:latin typeface="Comic Sans MS" pitchFamily="66" charset="0"/>
                </a:rPr>
                <a:t>Child’s </a:t>
              </a:r>
            </a:p>
            <a:p>
              <a:pPr marL="342900" indent="-342900"/>
              <a:r>
                <a:rPr lang="en-US" sz="900" dirty="0" smtClean="0">
                  <a:latin typeface="Comic Sans MS" pitchFamily="66" charset="0"/>
                </a:rPr>
                <a:t>Mental</a:t>
              </a:r>
            </a:p>
            <a:p>
              <a:pPr marL="342900" indent="-342900"/>
              <a:r>
                <a:rPr lang="en-US" sz="900" dirty="0" smtClean="0">
                  <a:latin typeface="Comic Sans MS" pitchFamily="66" charset="0"/>
                </a:rPr>
                <a:t>readiness</a:t>
              </a:r>
              <a:endParaRPr lang="en-US" sz="900" dirty="0">
                <a:latin typeface="Comic Sans MS" pitchFamily="6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200" y="2057400"/>
              <a:ext cx="76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500" b="1" dirty="0" smtClean="0">
                  <a:latin typeface="Comic Sans MS" pitchFamily="66" charset="0"/>
                </a:rPr>
                <a:t>2</a:t>
              </a:r>
              <a:endParaRPr lang="en-US" sz="1500" b="1" dirty="0">
                <a:latin typeface="Comic Sans MS" pitchFamily="66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81000" y="3124200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Formal teaching of the basic subjects should not be attempted if the child is not psychologically ready.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Failing to do so will cause the children to become frustrated bored and will exhibit less confidence. </a:t>
            </a:r>
            <a:endParaRPr lang="en-US" dirty="0"/>
          </a:p>
        </p:txBody>
      </p:sp>
      <p:grpSp>
        <p:nvGrpSpPr>
          <p:cNvPr id="4" name="Google Shape;7013;p68"/>
          <p:cNvGrpSpPr/>
          <p:nvPr/>
        </p:nvGrpSpPr>
        <p:grpSpPr>
          <a:xfrm>
            <a:off x="2133600" y="4114800"/>
            <a:ext cx="369940" cy="345026"/>
            <a:chOff x="-38542250" y="3220175"/>
            <a:chExt cx="341525" cy="318525"/>
          </a:xfrm>
        </p:grpSpPr>
        <p:sp>
          <p:nvSpPr>
            <p:cNvPr id="44" name="Google Shape;7014;p68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15;p68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16;p68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 descr="girl-158647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905000"/>
            <a:ext cx="268694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2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1273</Words>
  <Application>Microsoft Office PowerPoint</Application>
  <PresentationFormat>On-screen Show (4:3)</PresentationFormat>
  <Paragraphs>178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Ambik</dc:creator>
  <cp:lastModifiedBy>Ambik</cp:lastModifiedBy>
  <cp:revision>36</cp:revision>
  <dcterms:created xsi:type="dcterms:W3CDTF">2019-08-01T04:47:38Z</dcterms:created>
  <dcterms:modified xsi:type="dcterms:W3CDTF">2020-01-22T08:27:11Z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1235088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