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277" r:id="rId3"/>
    <p:sldId id="278" r:id="rId4"/>
    <p:sldId id="279" r:id="rId5"/>
    <p:sldId id="280" r:id="rId6"/>
    <p:sldId id="281" r:id="rId7"/>
    <p:sldId id="283" r:id="rId8"/>
  </p:sldIdLst>
  <p:sldSz cx="9906000" cy="6858000" type="A4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ng Deo" initials="SD" lastIdx="26" clrIdx="0"/>
  <p:cmAuthor id="2" name="Ambik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779"/>
    <p:restoredTop sz="94655"/>
  </p:normalViewPr>
  <p:slideViewPr>
    <p:cSldViewPr>
      <p:cViewPr varScale="1">
        <p:scale>
          <a:sx n="88" d="100"/>
          <a:sy n="88" d="100"/>
        </p:scale>
        <p:origin x="-878" y="-77"/>
      </p:cViewPr>
      <p:guideLst>
        <p:guide orient="horz" pos="2160"/>
        <p:guide pos="383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906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887117"/>
            <a:ext cx="84201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399020"/>
            <a:ext cx="69342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5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5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40"/>
            <a:ext cx="89154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38426"/>
            <a:ext cx="89154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915400" cy="711081"/>
          </a:xfrm>
        </p:spPr>
        <p:txBody>
          <a:bodyPr/>
          <a:lstStyle/>
          <a:p>
            <a:pPr algn="ctr"/>
            <a:r>
              <a:rPr lang="en-US" sz="2100" b="1" dirty="0">
                <a:solidFill>
                  <a:srgbClr val="0070C0"/>
                </a:solidFill>
              </a:rPr>
              <a:t>PARENT GUIDE </a:t>
            </a:r>
            <a:r>
              <a:rPr lang="en-US" sz="2100" b="1" dirty="0"/>
              <a:t/>
            </a:r>
            <a:br>
              <a:rPr lang="en-US" sz="2100" b="1" dirty="0"/>
            </a:br>
            <a:r>
              <a:rPr lang="en-US" sz="2100" b="1" dirty="0"/>
              <a:t>Things to look for in a school for a child with</a:t>
            </a:r>
            <a:br>
              <a:rPr lang="en-US" sz="2100" b="1" dirty="0"/>
            </a:br>
            <a:r>
              <a:rPr lang="en-US" sz="2100" b="1" dirty="0"/>
              <a:t> Intellectual &amp; Developmental Disabilities (IDD)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17782" y="1270898"/>
            <a:ext cx="9454338" cy="5172531"/>
            <a:chOff x="517782" y="1270898"/>
            <a:chExt cx="9454338" cy="5172531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70898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72303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59555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49738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2602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99049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2541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77139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10200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9184CC13-17DF-4CBA-9ADC-377AD3C2EFF8}"/>
                </a:ext>
              </a:extLst>
            </p:cNvPr>
            <p:cNvSpPr txBox="1"/>
            <p:nvPr/>
          </p:nvSpPr>
          <p:spPr>
            <a:xfrm>
              <a:off x="517782" y="2879376"/>
              <a:ext cx="3126793" cy="356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3800" b="1" dirty="0">
                  <a:solidFill>
                    <a:schemeClr val="accent5"/>
                  </a:solidFill>
                  <a:latin typeface="Open Sans"/>
                </a:rPr>
                <a:t>5</a:t>
              </a:r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 </a:t>
              </a:r>
            </a:p>
            <a:p>
              <a:pPr>
                <a:lnSpc>
                  <a:spcPct val="80000"/>
                </a:lnSpc>
              </a:pPr>
              <a:r>
                <a:rPr lang="en-US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Points to look for in a child friendly school</a:t>
              </a:r>
              <a:endParaRPr lang="en-IN" sz="3600" b="1" dirty="0">
                <a:latin typeface="Oswald" panose="02000506000000020004" pitchFamily="2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882674">
              <a:off x="5956470" y="2202289"/>
              <a:ext cx="374450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622637">
              <a:off x="6385498" y="2980563"/>
              <a:ext cx="326332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What is the general appearance of the school?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383133">
              <a:off x="6865237" y="3959066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25621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</p:grpSp>
      <p:pic>
        <p:nvPicPr>
          <p:cNvPr id="28" name="Picture 27" descr="ND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101" y="152401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184CC13-17DF-4CBA-9ADC-377AD3C2EFF8}"/>
              </a:ext>
            </a:extLst>
          </p:cNvPr>
          <p:cNvSpPr txBox="1"/>
          <p:nvPr/>
        </p:nvSpPr>
        <p:spPr>
          <a:xfrm>
            <a:off x="7543800" y="0"/>
            <a:ext cx="23622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800" b="1" dirty="0">
                <a:solidFill>
                  <a:schemeClr val="accent1"/>
                </a:solidFill>
                <a:latin typeface="Open Sans"/>
              </a:rPr>
              <a:t>01</a:t>
            </a:r>
            <a:r>
              <a:rPr lang="en-US" b="1" dirty="0">
                <a:solidFill>
                  <a:schemeClr val="accent1"/>
                </a:solidFill>
                <a:latin typeface="Open Sans"/>
              </a:rPr>
              <a:t>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22567" y="152400"/>
            <a:ext cx="9849553" cy="6136271"/>
            <a:chOff x="122567" y="152400"/>
            <a:chExt cx="9849553" cy="6136271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60795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57829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49452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39635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15925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8894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153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6703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0009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FB34DD-9B8C-4D53-BBAC-19F615830641}"/>
                </a:ext>
              </a:extLst>
            </p:cNvPr>
            <p:cNvSpPr/>
            <p:nvPr/>
          </p:nvSpPr>
          <p:spPr>
            <a:xfrm>
              <a:off x="1670783" y="152400"/>
              <a:ext cx="408728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School administration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403F52EE-F41D-4F39-9BB3-C91DC84CD900}"/>
                </a:ext>
              </a:extLst>
            </p:cNvPr>
            <p:cNvSpPr txBox="1"/>
            <p:nvPr/>
          </p:nvSpPr>
          <p:spPr>
            <a:xfrm rot="16200000">
              <a:off x="4526412" y="1486289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9C0A7C2-0E6F-4D85-8E60-A787F92A1DF6}"/>
                </a:ext>
              </a:extLst>
            </p:cNvPr>
            <p:cNvSpPr txBox="1"/>
            <p:nvPr/>
          </p:nvSpPr>
          <p:spPr>
            <a:xfrm rot="16200000">
              <a:off x="5015323" y="2633954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979AF2F-3D48-4E6B-B0A6-2C8866CAD65B}"/>
                </a:ext>
              </a:extLst>
            </p:cNvPr>
            <p:cNvSpPr txBox="1"/>
            <p:nvPr/>
          </p:nvSpPr>
          <p:spPr>
            <a:xfrm rot="16200000">
              <a:off x="5455143" y="3716305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9390CA8-4748-4208-B689-7DDCA91F5D12}"/>
                </a:ext>
              </a:extLst>
            </p:cNvPr>
            <p:cNvSpPr txBox="1"/>
            <p:nvPr/>
          </p:nvSpPr>
          <p:spPr>
            <a:xfrm rot="16200000">
              <a:off x="5857048" y="4724011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9FF1228-4363-43A3-921F-A68B88F33155}"/>
                </a:ext>
              </a:extLst>
            </p:cNvPr>
            <p:cNvSpPr txBox="1"/>
            <p:nvPr/>
          </p:nvSpPr>
          <p:spPr>
            <a:xfrm rot="16200000">
              <a:off x="6251370" y="5647742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644547">
              <a:off x="5965850" y="1984709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77EFECCF-AC3E-4E6D-807F-72A37D67D226}"/>
                </a:ext>
              </a:extLst>
            </p:cNvPr>
            <p:cNvSpPr/>
            <p:nvPr/>
          </p:nvSpPr>
          <p:spPr>
            <a:xfrm>
              <a:off x="6400800" y="304800"/>
              <a:ext cx="3126793" cy="486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STEP</a:t>
              </a:r>
              <a:endParaRPr lang="en-IN" sz="3200" b="1" dirty="0">
                <a:latin typeface="Oswald" panose="02000506000000020004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2567" y="838200"/>
              <a:ext cx="4829142" cy="5201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  <a:p>
              <a:pPr>
                <a:buFont typeface="Wingdings" pitchFamily="2" charset="2"/>
                <a:buChar char="q"/>
              </a:pPr>
              <a:r>
                <a:rPr lang="en-US" sz="1600" dirty="0"/>
                <a:t> </a:t>
              </a:r>
              <a:r>
                <a:rPr lang="en-US" sz="1500" dirty="0" smtClean="0"/>
                <a:t>How do the members of the staff respond to parent queries? Are </a:t>
              </a:r>
              <a:r>
                <a:rPr lang="en-US" sz="1500" dirty="0" smtClean="0"/>
                <a:t>they polite and helpful?</a:t>
              </a:r>
              <a:endParaRPr lang="en-US" sz="1500" dirty="0"/>
            </a:p>
            <a:p>
              <a:pPr>
                <a:buFont typeface="Wingdings" pitchFamily="2" charset="2"/>
                <a:buChar char="q"/>
              </a:pPr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</a:t>
              </a:r>
              <a:r>
                <a:rPr lang="en-US" sz="1500" dirty="0" smtClean="0"/>
                <a:t>Is the staff </a:t>
              </a:r>
              <a:r>
                <a:rPr lang="en-US" sz="1500" dirty="0"/>
                <a:t>well qualified to understand the </a:t>
              </a:r>
              <a:r>
                <a:rPr lang="en-US" sz="1500" dirty="0" smtClean="0"/>
                <a:t>needs </a:t>
              </a:r>
              <a:r>
                <a:rPr lang="en-US" sz="1500" dirty="0" smtClean="0"/>
                <a:t>of children and </a:t>
              </a:r>
              <a:r>
                <a:rPr lang="en-US" sz="1500" dirty="0" smtClean="0"/>
                <a:t>provide appropriate therapy?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 smtClean="0"/>
            </a:p>
            <a:p>
              <a:pPr>
                <a:buFont typeface="Wingdings" pitchFamily="2" charset="2"/>
                <a:buChar char="q"/>
              </a:pPr>
              <a:r>
                <a:rPr lang="en-US" sz="1500" dirty="0" smtClean="0"/>
                <a:t> Is periodic training of the staff part of the school administration’s agenda? 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 smtClean="0"/>
            </a:p>
            <a:p>
              <a:pPr>
                <a:buFont typeface="Wingdings" pitchFamily="2" charset="2"/>
                <a:buChar char="q"/>
              </a:pPr>
              <a:r>
                <a:rPr lang="en-US" sz="1500" dirty="0" smtClean="0"/>
                <a:t> Does the school invest in purchasing and using teaching aides in the classroom? Are they being used by the students regularly?</a:t>
              </a:r>
              <a:endParaRPr lang="en-US" sz="1500" dirty="0"/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How do they behave with the kids? Rude, stern or friendly and kind</a:t>
              </a:r>
              <a:r>
                <a:rPr lang="en-US" sz="1500" dirty="0" smtClean="0"/>
                <a:t>?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 smtClean="0"/>
            </a:p>
            <a:p>
              <a:pPr>
                <a:buFont typeface="Wingdings" pitchFamily="2" charset="2"/>
                <a:buChar char="q"/>
              </a:pPr>
              <a:r>
                <a:rPr lang="en-US" sz="1500" dirty="0" smtClean="0"/>
                <a:t> If the school has an inclusive setup, have the staff and children been sensitized about the </a:t>
              </a:r>
              <a:r>
                <a:rPr lang="en-US" sz="1500" dirty="0" err="1" smtClean="0"/>
                <a:t>neuro</a:t>
              </a:r>
              <a:r>
                <a:rPr lang="en-US" sz="1500" dirty="0" smtClean="0"/>
                <a:t>-diversity?</a:t>
              </a:r>
              <a:endParaRPr lang="en-US" sz="1500" dirty="0"/>
            </a:p>
            <a:p>
              <a:pPr>
                <a:buFont typeface="Wingdings" pitchFamily="2" charset="2"/>
                <a:buChar char="q"/>
              </a:pPr>
              <a:endParaRPr lang="en-US" sz="1500" b="1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</a:t>
              </a:r>
              <a:r>
                <a:rPr lang="en-US" sz="1500" dirty="0" smtClean="0"/>
                <a:t>What is the mission and vision of the school with respect to supporting inclusion and disability rights? </a:t>
              </a:r>
              <a:endParaRPr lang="en-US" sz="150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214882">
              <a:off x="6865237" y="3948963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15518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622637">
              <a:off x="6385498" y="2970460"/>
              <a:ext cx="326332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What is the general appearance of the school?</a:t>
              </a:r>
            </a:p>
          </p:txBody>
        </p:sp>
      </p:grpSp>
      <p:pic>
        <p:nvPicPr>
          <p:cNvPr id="40" name="Picture 39" descr="N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248400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57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184CC13-17DF-4CBA-9ADC-377AD3C2EFF8}"/>
              </a:ext>
            </a:extLst>
          </p:cNvPr>
          <p:cNvSpPr txBox="1"/>
          <p:nvPr/>
        </p:nvSpPr>
        <p:spPr>
          <a:xfrm>
            <a:off x="7312607" y="0"/>
            <a:ext cx="2593393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800" b="1" dirty="0">
                <a:solidFill>
                  <a:schemeClr val="accent2"/>
                </a:solidFill>
                <a:latin typeface="Open Sans"/>
              </a:rPr>
              <a:t>02</a:t>
            </a:r>
            <a:r>
              <a:rPr lang="en-US" b="1" dirty="0">
                <a:solidFill>
                  <a:schemeClr val="accent2"/>
                </a:solidFill>
                <a:latin typeface="Open Sans"/>
              </a:rPr>
              <a:t>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52400" y="152400"/>
            <a:ext cx="9819720" cy="6472744"/>
            <a:chOff x="152400" y="152400"/>
            <a:chExt cx="9819720" cy="6472744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60795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57829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49452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39635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15925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8894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153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6703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0009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FB34DD-9B8C-4D53-BBAC-19F615830641}"/>
                </a:ext>
              </a:extLst>
            </p:cNvPr>
            <p:cNvSpPr/>
            <p:nvPr/>
          </p:nvSpPr>
          <p:spPr>
            <a:xfrm>
              <a:off x="2438400" y="152400"/>
              <a:ext cx="312679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School appearance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403F52EE-F41D-4F39-9BB3-C91DC84CD900}"/>
                </a:ext>
              </a:extLst>
            </p:cNvPr>
            <p:cNvSpPr txBox="1"/>
            <p:nvPr/>
          </p:nvSpPr>
          <p:spPr>
            <a:xfrm rot="16200000">
              <a:off x="4526412" y="1486289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9C0A7C2-0E6F-4D85-8E60-A787F92A1DF6}"/>
                </a:ext>
              </a:extLst>
            </p:cNvPr>
            <p:cNvSpPr txBox="1"/>
            <p:nvPr/>
          </p:nvSpPr>
          <p:spPr>
            <a:xfrm rot="16200000">
              <a:off x="5015323" y="2633954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979AF2F-3D48-4E6B-B0A6-2C8866CAD65B}"/>
                </a:ext>
              </a:extLst>
            </p:cNvPr>
            <p:cNvSpPr txBox="1"/>
            <p:nvPr/>
          </p:nvSpPr>
          <p:spPr>
            <a:xfrm rot="16200000">
              <a:off x="5455143" y="3716305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9390CA8-4748-4208-B689-7DDCA91F5D12}"/>
                </a:ext>
              </a:extLst>
            </p:cNvPr>
            <p:cNvSpPr txBox="1"/>
            <p:nvPr/>
          </p:nvSpPr>
          <p:spPr>
            <a:xfrm rot="16200000">
              <a:off x="5857048" y="4724011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9FF1228-4363-43A3-921F-A68B88F33155}"/>
                </a:ext>
              </a:extLst>
            </p:cNvPr>
            <p:cNvSpPr txBox="1"/>
            <p:nvPr/>
          </p:nvSpPr>
          <p:spPr>
            <a:xfrm rot="16200000">
              <a:off x="6251370" y="5647742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644547">
              <a:off x="5965850" y="1984709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400980">
              <a:off x="6387500" y="2936175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 is the general appearance of the school?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214882">
              <a:off x="6865237" y="3948963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2400" y="762000"/>
              <a:ext cx="5334000" cy="586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en-US" sz="1400" dirty="0"/>
                <a:t> </a:t>
              </a:r>
              <a:r>
                <a:rPr lang="en-US" sz="1500" dirty="0"/>
                <a:t>What is the size of the school, number of rooms? 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How big is a classroom?</a:t>
              </a:r>
            </a:p>
            <a:p>
              <a:r>
                <a:rPr lang="en-US" sz="1500" dirty="0"/>
                <a:t>Teacher: student ratio with 8-10 students </a:t>
              </a:r>
            </a:p>
            <a:p>
              <a:r>
                <a:rPr lang="en-US" sz="1500" dirty="0"/>
                <a:t>per classroom</a:t>
              </a:r>
              <a:r>
                <a:rPr lang="en-US" sz="1500" dirty="0" smtClean="0"/>
                <a:t>.</a:t>
              </a:r>
            </a:p>
            <a:p>
              <a:endParaRPr lang="en-US" sz="1500" dirty="0" smtClean="0"/>
            </a:p>
            <a:p>
              <a:pPr>
                <a:buFont typeface="Wingdings" pitchFamily="2" charset="2"/>
                <a:buChar char="q"/>
              </a:pPr>
              <a:r>
                <a:rPr lang="en-US" sz="1500" dirty="0" smtClean="0"/>
                <a:t> Is there provision for  shadow teacher or special educator</a:t>
              </a:r>
            </a:p>
            <a:p>
              <a:r>
                <a:rPr lang="en-US" sz="1500" dirty="0" smtClean="0"/>
                <a:t>if the school has an inclusive classroom setup?</a:t>
              </a:r>
              <a:endParaRPr lang="en-US" sz="1500" dirty="0"/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Does the school have access to </a:t>
              </a:r>
              <a:r>
                <a:rPr lang="en-GB" sz="1500" dirty="0"/>
                <a:t>special infrastructure, </a:t>
              </a:r>
              <a:endParaRPr lang="en-GB" sz="1500" dirty="0" smtClean="0"/>
            </a:p>
            <a:p>
              <a:r>
                <a:rPr lang="en-GB" sz="1500" dirty="0" smtClean="0"/>
                <a:t>including </a:t>
              </a:r>
              <a:r>
                <a:rPr lang="en-GB" sz="1500" dirty="0"/>
                <a:t>ramps, railings  in toilets for better accessibility?</a:t>
              </a:r>
              <a:endParaRPr lang="en-US" sz="1500" dirty="0"/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Does it have some outdoor space? (e.g. sand pit, ramp, school bus, dining area, kitchen, play area etc)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Is the overall cleanliness and hygiene of school premises </a:t>
              </a:r>
            </a:p>
            <a:p>
              <a:r>
                <a:rPr lang="en-US" sz="1500" dirty="0"/>
                <a:t>fairly well maintained?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Is the eating area clean? Where do the kids eat their food?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</a:t>
              </a:r>
              <a:r>
                <a:rPr lang="en-US" sz="1500" dirty="0" smtClean="0"/>
                <a:t>If your child needs extra assistance, is there someone to assist when using the toilet </a:t>
              </a:r>
              <a:r>
                <a:rPr lang="en-US" sz="1500" dirty="0"/>
                <a:t>or </a:t>
              </a:r>
              <a:r>
                <a:rPr lang="en-US" sz="1500" dirty="0" smtClean="0"/>
                <a:t>eating food</a:t>
              </a:r>
              <a:r>
                <a:rPr lang="en-US" sz="1500" dirty="0"/>
                <a:t>?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 Availability of staff – both male and female </a:t>
              </a:r>
            </a:p>
            <a:p>
              <a:endParaRPr lang="en-US" sz="15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77EFECCF-AC3E-4E6D-807F-72A37D67D226}"/>
                </a:ext>
              </a:extLst>
            </p:cNvPr>
            <p:cNvSpPr/>
            <p:nvPr/>
          </p:nvSpPr>
          <p:spPr>
            <a:xfrm>
              <a:off x="6248400" y="304800"/>
              <a:ext cx="3126793" cy="486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STEP</a:t>
              </a:r>
              <a:endParaRPr lang="en-IN" sz="3200" b="1" dirty="0">
                <a:latin typeface="Oswald" panose="02000506000000020004" pitchFamily="2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15518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</p:grpSp>
      <p:pic>
        <p:nvPicPr>
          <p:cNvPr id="37" name="Picture 36" descr="N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248400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30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184CC13-17DF-4CBA-9ADC-377AD3C2EFF8}"/>
              </a:ext>
            </a:extLst>
          </p:cNvPr>
          <p:cNvSpPr txBox="1"/>
          <p:nvPr/>
        </p:nvSpPr>
        <p:spPr>
          <a:xfrm>
            <a:off x="7728296" y="0"/>
            <a:ext cx="2177704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3800" b="1" dirty="0">
                <a:solidFill>
                  <a:schemeClr val="accent4"/>
                </a:solidFill>
                <a:latin typeface="Open Sans"/>
              </a:rPr>
              <a:t>03</a:t>
            </a:r>
            <a:r>
              <a:rPr lang="en-US" b="1" dirty="0">
                <a:solidFill>
                  <a:schemeClr val="accent4"/>
                </a:solidFill>
                <a:latin typeface="Open Sans"/>
              </a:rPr>
              <a:t>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04800" y="228600"/>
            <a:ext cx="9667320" cy="6750487"/>
            <a:chOff x="304800" y="228600"/>
            <a:chExt cx="9667320" cy="6750487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60795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57829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49452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39635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15925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8894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153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6703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0009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FB34DD-9B8C-4D53-BBAC-19F615830641}"/>
                </a:ext>
              </a:extLst>
            </p:cNvPr>
            <p:cNvSpPr/>
            <p:nvPr/>
          </p:nvSpPr>
          <p:spPr>
            <a:xfrm>
              <a:off x="1752600" y="228600"/>
              <a:ext cx="35052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Child safety and security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403F52EE-F41D-4F39-9BB3-C91DC84CD900}"/>
                </a:ext>
              </a:extLst>
            </p:cNvPr>
            <p:cNvSpPr txBox="1"/>
            <p:nvPr/>
          </p:nvSpPr>
          <p:spPr>
            <a:xfrm rot="16200000">
              <a:off x="4526412" y="1486289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9C0A7C2-0E6F-4D85-8E60-A787F92A1DF6}"/>
                </a:ext>
              </a:extLst>
            </p:cNvPr>
            <p:cNvSpPr txBox="1"/>
            <p:nvPr/>
          </p:nvSpPr>
          <p:spPr>
            <a:xfrm rot="16200000">
              <a:off x="5015323" y="2633954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979AF2F-3D48-4E6B-B0A6-2C8866CAD65B}"/>
                </a:ext>
              </a:extLst>
            </p:cNvPr>
            <p:cNvSpPr txBox="1"/>
            <p:nvPr/>
          </p:nvSpPr>
          <p:spPr>
            <a:xfrm rot="16200000">
              <a:off x="5455143" y="3716305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9390CA8-4748-4208-B689-7DDCA91F5D12}"/>
                </a:ext>
              </a:extLst>
            </p:cNvPr>
            <p:cNvSpPr txBox="1"/>
            <p:nvPr/>
          </p:nvSpPr>
          <p:spPr>
            <a:xfrm rot="16200000">
              <a:off x="5857048" y="4724011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9FF1228-4363-43A3-921F-A68B88F33155}"/>
                </a:ext>
              </a:extLst>
            </p:cNvPr>
            <p:cNvSpPr txBox="1"/>
            <p:nvPr/>
          </p:nvSpPr>
          <p:spPr>
            <a:xfrm rot="16200000">
              <a:off x="6251370" y="5647742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644547">
              <a:off x="5965850" y="1984709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400980">
              <a:off x="6387500" y="2936175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 is the general appearance of the school?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214882">
              <a:off x="6865237" y="3948963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4800" y="762000"/>
              <a:ext cx="4724400" cy="6217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en-US" sz="2000" dirty="0"/>
                <a:t> </a:t>
              </a:r>
              <a:r>
                <a:rPr lang="en-US" sz="1400" dirty="0"/>
                <a:t>Is the perimeter of the school secured, with CCTV cameras in place?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How is the security in the school? – watchman, security person?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Is the school a safe zone? </a:t>
              </a:r>
              <a:r>
                <a:rPr lang="en-GB" sz="1400" i="1" dirty="0"/>
                <a:t>A place where the child is </a:t>
              </a:r>
              <a:r>
                <a:rPr lang="en-GB" sz="1400" b="1" cap="small" dirty="0"/>
                <a:t>Comfortable, Relaxed &amp; In no danger whatsoever</a:t>
              </a:r>
            </a:p>
            <a:p>
              <a:endParaRPr lang="en-US" sz="1400" b="1" cap="small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Does the school practice an open door policy?</a:t>
              </a:r>
            </a:p>
            <a:p>
              <a:pPr>
                <a:buFont typeface="Wingdings" pitchFamily="2" charset="2"/>
                <a:buChar char="q"/>
              </a:pPr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Are classrooms or therapy room doors left unbolted for open access? 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Does the school have a system in place to handle</a:t>
              </a:r>
            </a:p>
            <a:p>
              <a:r>
                <a:rPr lang="en-US" sz="1400" dirty="0"/>
                <a:t>medical emergencies?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What does the school do if a child is sick? 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Is there a nurse or doctor on call? 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Are the staff trained to handle basic medical emergencies?</a:t>
              </a:r>
            </a:p>
            <a:p>
              <a:endParaRPr lang="en-US" sz="1400" dirty="0"/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If food allergies are in question, are the staff trained to address special nutritional needs of the child?</a:t>
              </a:r>
            </a:p>
            <a:p>
              <a:endParaRPr lang="en-US" sz="1400" dirty="0"/>
            </a:p>
            <a:p>
              <a:endParaRPr lang="en-US" sz="14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7EFECCF-AC3E-4E6D-807F-72A37D67D226}"/>
                </a:ext>
              </a:extLst>
            </p:cNvPr>
            <p:cNvSpPr/>
            <p:nvPr/>
          </p:nvSpPr>
          <p:spPr>
            <a:xfrm>
              <a:off x="6400800" y="304800"/>
              <a:ext cx="3126793" cy="486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STEP</a:t>
              </a:r>
              <a:endParaRPr lang="en-IN" sz="3200" b="1" dirty="0">
                <a:latin typeface="Oswald" panose="02000506000000020004" pitchFamily="2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15518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</p:grpSp>
      <p:pic>
        <p:nvPicPr>
          <p:cNvPr id="38" name="Picture 37" descr="N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248400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24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228600" y="609600"/>
            <a:ext cx="457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400" dirty="0"/>
              <a:t> </a:t>
            </a:r>
            <a:r>
              <a:rPr lang="en-US" sz="1500" dirty="0"/>
              <a:t>How does the school handle a behavior situation</a:t>
            </a:r>
          </a:p>
          <a:p>
            <a:r>
              <a:rPr lang="en-US" sz="1500" dirty="0"/>
              <a:t>with the kids?</a:t>
            </a:r>
          </a:p>
          <a:p>
            <a:endParaRPr lang="en-US" sz="1500" i="1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How does the school handle conflicts between children? </a:t>
            </a:r>
          </a:p>
          <a:p>
            <a:endParaRPr lang="en-US" sz="1500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How does the staff react to behavior challenges</a:t>
            </a:r>
          </a:p>
          <a:p>
            <a:r>
              <a:rPr lang="en-US" sz="1500" dirty="0"/>
              <a:t>in children?</a:t>
            </a:r>
          </a:p>
          <a:p>
            <a:endParaRPr lang="en-US" sz="1500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Does the school provide counseling  to the child and the family when required?</a:t>
            </a:r>
          </a:p>
          <a:p>
            <a:pPr>
              <a:buFont typeface="Wingdings" pitchFamily="2" charset="2"/>
              <a:buChar char="q"/>
            </a:pPr>
            <a:endParaRPr lang="en-US" sz="1500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Does the school provide ample outlets for children to explore their creative imagination?</a:t>
            </a:r>
          </a:p>
          <a:p>
            <a:pPr>
              <a:buFont typeface="Wingdings" pitchFamily="2" charset="2"/>
              <a:buChar char="q"/>
            </a:pPr>
            <a:endParaRPr lang="en-US" sz="1500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Is your child happy when at school? Are kids sitting by themselves? Are kids being engaged in a meaningful way?</a:t>
            </a:r>
          </a:p>
          <a:p>
            <a:pPr>
              <a:buFont typeface="Wingdings" pitchFamily="2" charset="2"/>
              <a:buChar char="q"/>
            </a:pPr>
            <a:endParaRPr lang="en-US" sz="1500" dirty="0"/>
          </a:p>
          <a:p>
            <a:pPr>
              <a:buFont typeface="Wingdings" pitchFamily="2" charset="2"/>
              <a:buChar char="q"/>
            </a:pPr>
            <a:r>
              <a:rPr lang="en-US" sz="1500" dirty="0"/>
              <a:t> How does the staff help kids engage with one another?</a:t>
            </a:r>
          </a:p>
          <a:p>
            <a:pPr>
              <a:buFont typeface="Wingdings" pitchFamily="2" charset="2"/>
              <a:buChar char="q"/>
            </a:pPr>
            <a:endParaRPr lang="en-US" sz="1500" dirty="0"/>
          </a:p>
          <a:p>
            <a:endParaRPr lang="en-US" sz="15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21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143000" y="0"/>
            <a:ext cx="8829120" cy="6288671"/>
            <a:chOff x="1143000" y="0"/>
            <a:chExt cx="8829120" cy="6288671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60795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57829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49452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39635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15925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8894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153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6703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0009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9184CC13-17DF-4CBA-9ADC-377AD3C2EFF8}"/>
                </a:ext>
              </a:extLst>
            </p:cNvPr>
            <p:cNvSpPr txBox="1"/>
            <p:nvPr/>
          </p:nvSpPr>
          <p:spPr>
            <a:xfrm>
              <a:off x="7714025" y="0"/>
              <a:ext cx="2191975" cy="179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3800" b="1" dirty="0">
                  <a:solidFill>
                    <a:schemeClr val="accent5"/>
                  </a:solidFill>
                  <a:latin typeface="Open Sans"/>
                </a:rPr>
                <a:t>04</a:t>
              </a:r>
              <a:r>
                <a:rPr lang="en-US" b="1" dirty="0">
                  <a:solidFill>
                    <a:schemeClr val="accent5"/>
                  </a:solidFill>
                  <a:latin typeface="Open Sans"/>
                </a:rPr>
                <a:t>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FB34DD-9B8C-4D53-BBAC-19F615830641}"/>
                </a:ext>
              </a:extLst>
            </p:cNvPr>
            <p:cNvSpPr/>
            <p:nvPr/>
          </p:nvSpPr>
          <p:spPr>
            <a:xfrm>
              <a:off x="1143000" y="152400"/>
              <a:ext cx="5181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Relationship between the child and the school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403F52EE-F41D-4F39-9BB3-C91DC84CD900}"/>
                </a:ext>
              </a:extLst>
            </p:cNvPr>
            <p:cNvSpPr txBox="1"/>
            <p:nvPr/>
          </p:nvSpPr>
          <p:spPr>
            <a:xfrm rot="16200000">
              <a:off x="4526412" y="1486289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9C0A7C2-0E6F-4D85-8E60-A787F92A1DF6}"/>
                </a:ext>
              </a:extLst>
            </p:cNvPr>
            <p:cNvSpPr txBox="1"/>
            <p:nvPr/>
          </p:nvSpPr>
          <p:spPr>
            <a:xfrm rot="16200000">
              <a:off x="5015323" y="2633954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979AF2F-3D48-4E6B-B0A6-2C8866CAD65B}"/>
                </a:ext>
              </a:extLst>
            </p:cNvPr>
            <p:cNvSpPr txBox="1"/>
            <p:nvPr/>
          </p:nvSpPr>
          <p:spPr>
            <a:xfrm rot="16200000">
              <a:off x="5455143" y="3716305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9390CA8-4748-4208-B689-7DDCA91F5D12}"/>
                </a:ext>
              </a:extLst>
            </p:cNvPr>
            <p:cNvSpPr txBox="1"/>
            <p:nvPr/>
          </p:nvSpPr>
          <p:spPr>
            <a:xfrm rot="16200000">
              <a:off x="5857048" y="4724011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9FF1228-4363-43A3-921F-A68B88F33155}"/>
                </a:ext>
              </a:extLst>
            </p:cNvPr>
            <p:cNvSpPr txBox="1"/>
            <p:nvPr/>
          </p:nvSpPr>
          <p:spPr>
            <a:xfrm rot="16200000">
              <a:off x="6251370" y="5647742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77EFECCF-AC3E-4E6D-807F-72A37D67D226}"/>
                </a:ext>
              </a:extLst>
            </p:cNvPr>
            <p:cNvSpPr/>
            <p:nvPr/>
          </p:nvSpPr>
          <p:spPr>
            <a:xfrm>
              <a:off x="6779207" y="152400"/>
              <a:ext cx="3126793" cy="486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STEP</a:t>
              </a:r>
              <a:endParaRPr lang="en-IN" sz="3200" b="1" dirty="0">
                <a:latin typeface="Oswald" panose="02000506000000020004" pitchFamily="2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644547">
              <a:off x="5965850" y="1984709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400980">
              <a:off x="6387500" y="2936175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 is the general appearance of the school?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214882">
              <a:off x="6865237" y="3948963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15518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</p:grpSp>
      <p:pic>
        <p:nvPicPr>
          <p:cNvPr id="36" name="Picture 35" descr="N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172200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48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28600" y="152400"/>
            <a:ext cx="9743520" cy="6136271"/>
            <a:chOff x="228600" y="152400"/>
            <a:chExt cx="9743520" cy="6136271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7087" y="1260795"/>
              <a:ext cx="4718913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235" y="2357829"/>
              <a:ext cx="4229765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B7BDD24E-10E3-4B38-B96B-85CE1B8C3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947" y="5381128"/>
              <a:ext cx="2992053" cy="907543"/>
            </a:xfrm>
            <a:custGeom>
              <a:avLst/>
              <a:gdLst>
                <a:gd name="T0" fmla="*/ 0 w 1065"/>
                <a:gd name="T1" fmla="*/ 0 h 263"/>
                <a:gd name="T2" fmla="*/ 0 w 1065"/>
                <a:gd name="T3" fmla="*/ 225 h 263"/>
                <a:gd name="T4" fmla="*/ 40 w 1065"/>
                <a:gd name="T5" fmla="*/ 261 h 263"/>
                <a:gd name="T6" fmla="*/ 1065 w 1065"/>
                <a:gd name="T7" fmla="*/ 181 h 263"/>
                <a:gd name="T8" fmla="*/ 1065 w 1065"/>
                <a:gd name="T9" fmla="*/ 7 h 263"/>
                <a:gd name="T10" fmla="*/ 40 w 1065"/>
                <a:gd name="T11" fmla="*/ 0 h 263"/>
                <a:gd name="T12" fmla="*/ 0 w 1065"/>
                <a:gd name="T1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5" h="263">
                  <a:moveTo>
                    <a:pt x="0" y="0"/>
                  </a:moveTo>
                  <a:cubicBezTo>
                    <a:pt x="0" y="225"/>
                    <a:pt x="0" y="225"/>
                    <a:pt x="0" y="225"/>
                  </a:cubicBezTo>
                  <a:cubicBezTo>
                    <a:pt x="0" y="247"/>
                    <a:pt x="18" y="263"/>
                    <a:pt x="40" y="261"/>
                  </a:cubicBezTo>
                  <a:cubicBezTo>
                    <a:pt x="1065" y="181"/>
                    <a:pt x="1065" y="181"/>
                    <a:pt x="1065" y="181"/>
                  </a:cubicBezTo>
                  <a:cubicBezTo>
                    <a:pt x="1065" y="7"/>
                    <a:pt x="1065" y="7"/>
                    <a:pt x="1065" y="7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15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714" y="3449452"/>
              <a:ext cx="3781286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521" y="4439635"/>
              <a:ext cx="3373479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49D4FBF5-D4E6-43E6-B754-DA49FD52E4FB}"/>
                </a:ext>
              </a:extLst>
            </p:cNvPr>
            <p:cNvSpPr txBox="1"/>
            <p:nvPr/>
          </p:nvSpPr>
          <p:spPr>
            <a:xfrm>
              <a:off x="5332164" y="1415925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1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13FC260-D8F1-4F60-B202-3BACD4C28451}"/>
                </a:ext>
              </a:extLst>
            </p:cNvPr>
            <p:cNvSpPr txBox="1"/>
            <p:nvPr/>
          </p:nvSpPr>
          <p:spPr>
            <a:xfrm>
              <a:off x="5802315" y="248894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2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E2A6680-639D-432C-8334-FDF673F75BB1}"/>
                </a:ext>
              </a:extLst>
            </p:cNvPr>
            <p:cNvSpPr txBox="1"/>
            <p:nvPr/>
          </p:nvSpPr>
          <p:spPr>
            <a:xfrm>
              <a:off x="6280050" y="3515314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3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E871AB44-FD99-45A7-A8D3-870F2C4625DE}"/>
                </a:ext>
              </a:extLst>
            </p:cNvPr>
            <p:cNvSpPr txBox="1"/>
            <p:nvPr/>
          </p:nvSpPr>
          <p:spPr>
            <a:xfrm>
              <a:off x="6659205" y="4467036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4</a:t>
              </a:r>
              <a:endParaRPr lang="en-I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0C2ACE2F-D242-4F27-BBDE-72CE91AE7769}"/>
                </a:ext>
              </a:extLst>
            </p:cNvPr>
            <p:cNvSpPr txBox="1"/>
            <p:nvPr/>
          </p:nvSpPr>
          <p:spPr>
            <a:xfrm>
              <a:off x="7053527" y="5400097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48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9184CC13-17DF-4CBA-9ADC-377AD3C2EFF8}"/>
                </a:ext>
              </a:extLst>
            </p:cNvPr>
            <p:cNvSpPr txBox="1"/>
            <p:nvPr/>
          </p:nvSpPr>
          <p:spPr>
            <a:xfrm>
              <a:off x="7437767" y="152400"/>
              <a:ext cx="2468233" cy="179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3800" b="1" dirty="0">
                  <a:solidFill>
                    <a:schemeClr val="accent3"/>
                  </a:solidFill>
                  <a:latin typeface="Open Sans"/>
                </a:rPr>
                <a:t>05</a:t>
              </a:r>
              <a:r>
                <a:rPr lang="en-US" b="1" dirty="0">
                  <a:solidFill>
                    <a:schemeClr val="accent3"/>
                  </a:solidFill>
                  <a:latin typeface="Open Sans"/>
                </a:rPr>
                <a:t>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FB34DD-9B8C-4D53-BBAC-19F615830641}"/>
                </a:ext>
              </a:extLst>
            </p:cNvPr>
            <p:cNvSpPr/>
            <p:nvPr/>
          </p:nvSpPr>
          <p:spPr>
            <a:xfrm>
              <a:off x="1752600" y="228600"/>
              <a:ext cx="312679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Parent-school relationship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403F52EE-F41D-4F39-9BB3-C91DC84CD900}"/>
                </a:ext>
              </a:extLst>
            </p:cNvPr>
            <p:cNvSpPr txBox="1"/>
            <p:nvPr/>
          </p:nvSpPr>
          <p:spPr>
            <a:xfrm rot="16200000">
              <a:off x="4526412" y="1486289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F9C0A7C2-0E6F-4D85-8E60-A787F92A1DF6}"/>
                </a:ext>
              </a:extLst>
            </p:cNvPr>
            <p:cNvSpPr txBox="1"/>
            <p:nvPr/>
          </p:nvSpPr>
          <p:spPr>
            <a:xfrm rot="16200000">
              <a:off x="5015323" y="2633954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979AF2F-3D48-4E6B-B0A6-2C8866CAD65B}"/>
                </a:ext>
              </a:extLst>
            </p:cNvPr>
            <p:cNvSpPr txBox="1"/>
            <p:nvPr/>
          </p:nvSpPr>
          <p:spPr>
            <a:xfrm rot="16200000">
              <a:off x="5455143" y="3716305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9390CA8-4748-4208-B689-7DDCA91F5D12}"/>
                </a:ext>
              </a:extLst>
            </p:cNvPr>
            <p:cNvSpPr txBox="1"/>
            <p:nvPr/>
          </p:nvSpPr>
          <p:spPr>
            <a:xfrm rot="16200000">
              <a:off x="5857048" y="4724011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9FF1228-4363-43A3-921F-A68B88F33155}"/>
                </a:ext>
              </a:extLst>
            </p:cNvPr>
            <p:cNvSpPr txBox="1"/>
            <p:nvPr/>
          </p:nvSpPr>
          <p:spPr>
            <a:xfrm rot="16200000">
              <a:off x="6251370" y="5647742"/>
              <a:ext cx="851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/>
                </a:rPr>
                <a:t>Step</a:t>
              </a:r>
              <a:endParaRPr lang="en-IN" sz="20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77EFECCF-AC3E-4E6D-807F-72A37D67D226}"/>
                </a:ext>
              </a:extLst>
            </p:cNvPr>
            <p:cNvSpPr/>
            <p:nvPr/>
          </p:nvSpPr>
          <p:spPr>
            <a:xfrm>
              <a:off x="6400800" y="228600"/>
              <a:ext cx="3126793" cy="486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swald" panose="02000506000000020004" pitchFamily="2" charset="0"/>
                </a:rPr>
                <a:t>STEP</a:t>
              </a:r>
              <a:endParaRPr lang="en-IN" sz="3200" b="1" dirty="0">
                <a:latin typeface="Oswald" panose="02000506000000020004" pitchFamily="2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3FA73340-C842-4CF5-BEED-615691B8B098}"/>
                </a:ext>
              </a:extLst>
            </p:cNvPr>
            <p:cNvSpPr/>
            <p:nvPr/>
          </p:nvSpPr>
          <p:spPr>
            <a:xfrm rot="644547">
              <a:off x="5965850" y="1984709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is the administration of the school?</a:t>
              </a:r>
              <a:endParaRPr lang="en-US" sz="14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05B59434-562C-4B70-8499-D49747A3C5FE}"/>
                </a:ext>
              </a:extLst>
            </p:cNvPr>
            <p:cNvSpPr/>
            <p:nvPr/>
          </p:nvSpPr>
          <p:spPr>
            <a:xfrm rot="400980">
              <a:off x="6387500" y="2936175"/>
              <a:ext cx="26741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What is the general appearance of the school?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067F367B-2481-41DB-B577-6517FE5FC52C}"/>
                </a:ext>
              </a:extLst>
            </p:cNvPr>
            <p:cNvSpPr/>
            <p:nvPr/>
          </p:nvSpPr>
          <p:spPr>
            <a:xfrm rot="214882">
              <a:off x="6865237" y="3948963"/>
              <a:ext cx="267412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Is the school a safe zone?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600" y="533400"/>
              <a:ext cx="4572000" cy="566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	</a:t>
              </a:r>
            </a:p>
            <a:p>
              <a:pPr>
                <a:buFont typeface="Wingdings" pitchFamily="2" charset="2"/>
                <a:buChar char="q"/>
              </a:pPr>
              <a:r>
                <a:rPr lang="en-US" sz="1400" dirty="0"/>
                <a:t> </a:t>
              </a:r>
              <a:r>
                <a:rPr lang="en-US" sz="1500" dirty="0"/>
                <a:t>How often are parent-teacher meetings conducted in school?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Does the school update the parent periodically about specific  challenges or achievements of the child? </a:t>
              </a:r>
              <a:r>
                <a:rPr lang="en-US" sz="1500" dirty="0" smtClean="0"/>
                <a:t>Do they define IEP plan for your child and have targets per quarter?</a:t>
              </a:r>
              <a:endParaRPr lang="en-US" sz="1500" dirty="0"/>
            </a:p>
            <a:p>
              <a:pPr>
                <a:buFont typeface="Wingdings" pitchFamily="2" charset="2"/>
                <a:buChar char="q"/>
              </a:pPr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Is the parent permitted to attend classes or therapy sessions periodically?</a:t>
              </a:r>
            </a:p>
            <a:p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Are parents guided for home-based intervention about managing specific challenges?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/>
            </a:p>
            <a:p>
              <a:pPr>
                <a:buFont typeface="Wingdings" pitchFamily="2" charset="2"/>
                <a:buChar char="q"/>
              </a:pPr>
              <a:r>
                <a:rPr lang="en-US" sz="1500" dirty="0"/>
                <a:t> How accessible are teachers or therapists when a parent needs to seek their advice?</a:t>
              </a:r>
            </a:p>
            <a:p>
              <a:pPr>
                <a:buFont typeface="Wingdings" pitchFamily="2" charset="2"/>
                <a:buChar char="q"/>
              </a:pPr>
              <a:endParaRPr lang="en-US" sz="1500" dirty="0"/>
            </a:p>
            <a:p>
              <a:endParaRPr lang="en-US" sz="1500" dirty="0"/>
            </a:p>
            <a:p>
              <a:endParaRPr lang="en-US" sz="1500" dirty="0"/>
            </a:p>
            <a:p>
              <a:endParaRPr lang="en-US" sz="2100" dirty="0"/>
            </a:p>
            <a:p>
              <a:endParaRPr lang="en-US" sz="2100" dirty="0"/>
            </a:p>
            <a:p>
              <a:endParaRPr lang="en-US" sz="21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77D8A2FA-146D-4056-99D9-B8D87AD61101}"/>
                </a:ext>
              </a:extLst>
            </p:cNvPr>
            <p:cNvSpPr/>
            <p:nvPr/>
          </p:nvSpPr>
          <p:spPr>
            <a:xfrm rot="184046">
              <a:off x="7167946" y="4715518"/>
              <a:ext cx="25300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How does the school respond to your child’s everyday needs?</a:t>
              </a:r>
              <a:endParaRPr lang="en-US" sz="1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EC268F2A-3242-4ACF-8084-9AB0D5F7592A}"/>
                </a:ext>
              </a:extLst>
            </p:cNvPr>
            <p:cNvSpPr/>
            <p:nvPr/>
          </p:nvSpPr>
          <p:spPr>
            <a:xfrm>
              <a:off x="7467600" y="5410200"/>
              <a:ext cx="25045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b="1" kern="0" dirty="0">
                  <a:solidFill>
                    <a:schemeClr val="bg1"/>
                  </a:solidFill>
                  <a:cs typeface="Arial" pitchFamily="34" charset="0"/>
                </a:rPr>
                <a:t>How receptive is the school to parent involvement in academics?</a:t>
              </a:r>
            </a:p>
          </p:txBody>
        </p:sp>
      </p:grpSp>
      <p:pic>
        <p:nvPicPr>
          <p:cNvPr id="38" name="Picture 37" descr="ND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172200"/>
            <a:ext cx="1159865" cy="46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62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5101" y="152401"/>
            <a:ext cx="9503240" cy="6556176"/>
            <a:chOff x="165101" y="152401"/>
            <a:chExt cx="9503240" cy="6556176"/>
          </a:xfrm>
        </p:grpSpPr>
        <p:grpSp>
          <p:nvGrpSpPr>
            <p:cNvPr id="2" name="Group 16"/>
            <p:cNvGrpSpPr/>
            <p:nvPr/>
          </p:nvGrpSpPr>
          <p:grpSpPr>
            <a:xfrm>
              <a:off x="330200" y="685800"/>
              <a:ext cx="9080500" cy="5715000"/>
              <a:chOff x="1475656" y="817270"/>
              <a:chExt cx="7056784" cy="391472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129388" y="817270"/>
                <a:ext cx="6403052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8532440" y="817270"/>
                <a:ext cx="0" cy="391472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475656" y="4731990"/>
                <a:ext cx="7056784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129388" y="817270"/>
                <a:ext cx="0" cy="1466448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2057380" y="2283718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92394" y="2226352"/>
                <a:ext cx="273988" cy="273988"/>
              </a:xfrm>
              <a:prstGeom prst="ellipse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" name="Group 15"/>
            <p:cNvGrpSpPr/>
            <p:nvPr/>
          </p:nvGrpSpPr>
          <p:grpSpPr>
            <a:xfrm>
              <a:off x="5486400" y="762000"/>
              <a:ext cx="3793463" cy="1626751"/>
              <a:chOff x="3233963" y="1954420"/>
              <a:chExt cx="1829412" cy="136996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233963" y="1954420"/>
                <a:ext cx="1736643" cy="440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srgbClr val="FFC000"/>
                    </a:solidFill>
                    <a:cs typeface="Arial" pitchFamily="34" charset="0"/>
                  </a:rPr>
                  <a:t>     WHAT IS NAYI DISHA </a:t>
                </a:r>
              </a:p>
              <a:p>
                <a:pPr algn="ctr"/>
                <a:r>
                  <a:rPr lang="en-US" altLang="ko-KR" sz="1400" b="1" dirty="0" smtClean="0">
                    <a:solidFill>
                      <a:srgbClr val="FFC000"/>
                    </a:solidFill>
                    <a:cs typeface="Arial" pitchFamily="34" charset="0"/>
                  </a:rPr>
                  <a:t>RESOURCE CENTRE ?</a:t>
                </a:r>
                <a:endParaRPr lang="ko-KR" altLang="en-US" sz="1400" b="1" dirty="0">
                  <a:solidFill>
                    <a:srgbClr val="FFC000"/>
                  </a:solidFill>
                  <a:cs typeface="Arial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70711" y="2339449"/>
                <a:ext cx="1792664" cy="984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cs typeface="MV Boli" pitchFamily="2" charset="0"/>
                  </a:rPr>
                  <a:t>We are a not-for-profit organization aimed at empowering families of persons with Intellectual Developmental </a:t>
                </a:r>
              </a:p>
              <a:p>
                <a:pPr algn="ctr"/>
                <a:r>
                  <a:rPr lang="en-US" sz="1400" dirty="0" smtClean="0">
                    <a:cs typeface="MV Boli" pitchFamily="2" charset="0"/>
                  </a:rPr>
                  <a:t>Disabilities through the </a:t>
                </a:r>
              </a:p>
              <a:p>
                <a:pPr algn="ctr"/>
                <a:r>
                  <a:rPr lang="en-US" sz="1400" dirty="0" smtClean="0">
                    <a:cs typeface="MV Boli" pitchFamily="2" charset="0"/>
                  </a:rPr>
                  <a:t>medium of technology</a:t>
                </a:r>
                <a:r>
                  <a:rPr lang="en-US" sz="1400" dirty="0" smtClean="0"/>
                  <a:t>.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pic>
          <p:nvPicPr>
            <p:cNvPr id="19" name="Picture 18" descr="ND_logo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101" y="152401"/>
              <a:ext cx="1159865" cy="466009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696200" y="6400800"/>
              <a:ext cx="14612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©</a:t>
              </a:r>
              <a:r>
                <a:rPr lang="en-US" sz="1400" b="1" dirty="0" smtClean="0"/>
                <a:t>Copyright 2019</a:t>
              </a:r>
              <a:endParaRPr lang="en-US" sz="1400" b="1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267200" y="2667000"/>
              <a:ext cx="5401141" cy="3579554"/>
              <a:chOff x="3962401" y="2674800"/>
              <a:chExt cx="5401141" cy="3579554"/>
            </a:xfrm>
          </p:grpSpPr>
          <p:pic>
            <p:nvPicPr>
              <p:cNvPr id="21" name="Picture 20" descr="laptop-2903310_1280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2401" y="2674800"/>
                <a:ext cx="5401141" cy="3579554"/>
              </a:xfrm>
              <a:prstGeom prst="rect">
                <a:avLst/>
              </a:prstGeom>
            </p:spPr>
          </p:pic>
          <p:sp>
            <p:nvSpPr>
              <p:cNvPr id="27" name="Rounded Rectangle 26"/>
              <p:cNvSpPr/>
              <p:nvPr/>
            </p:nvSpPr>
            <p:spPr>
              <a:xfrm>
                <a:off x="4705350" y="2743200"/>
                <a:ext cx="3962400" cy="236220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5035550" y="4343400"/>
                <a:ext cx="3054350" cy="609600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Visit us at</a:t>
                </a:r>
              </a:p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</a:rPr>
                  <a:t> www.nayi-disha.org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0" name="Picture 29" descr="ND_logo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778500" y="3200400"/>
                <a:ext cx="1981200" cy="796004"/>
              </a:xfrm>
              <a:prstGeom prst="rect">
                <a:avLst/>
              </a:prstGeom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1219200" y="3124200"/>
              <a:ext cx="304800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/>
                <a:t>Please seek feedback from fellow-parents about schools in your neighborhood</a:t>
              </a:r>
            </a:p>
            <a:p>
              <a:endParaRPr lang="en-US" sz="1400" i="1" dirty="0" smtClean="0"/>
            </a:p>
            <a:p>
              <a:endParaRPr lang="en-US" sz="1400" i="1" dirty="0" smtClean="0"/>
            </a:p>
            <a:p>
              <a:endParaRPr lang="en-US" sz="1400" i="1" dirty="0" smtClean="0"/>
            </a:p>
            <a:p>
              <a:endParaRPr lang="en-US" sz="1400" i="1" dirty="0" smtClean="0"/>
            </a:p>
            <a:p>
              <a:endParaRPr lang="en-US" sz="1400" i="1" dirty="0" smtClean="0"/>
            </a:p>
            <a:p>
              <a:pPr algn="ctr"/>
              <a:r>
                <a:rPr lang="en-US" sz="1400" i="1" dirty="0" smtClean="0"/>
                <a:t>After you have made your choice, please do not forget to share your own feedback about schools on the website. This can help others make an informed decision.</a:t>
              </a:r>
              <a:endParaRPr lang="en-US" sz="1400" i="1" dirty="0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7376" t="36437" r="31678" b="29164"/>
            <a:stretch/>
          </p:blipFill>
          <p:spPr>
            <a:xfrm>
              <a:off x="2209800" y="2438400"/>
              <a:ext cx="1214735" cy="820188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43000" y="762000"/>
              <a:ext cx="3505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rgbClr val="FFC000"/>
                  </a:solidFill>
                  <a:cs typeface="Arial" pitchFamily="34" charset="0"/>
                </a:rPr>
                <a:t>LOOKING FOR A SCHOOL?</a:t>
              </a:r>
              <a:endParaRPr lang="ko-KR" altLang="en-US" sz="1400" b="1" dirty="0">
                <a:solidFill>
                  <a:srgbClr val="FFC000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0" y="1981200"/>
              <a:ext cx="3076676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smtClean="0"/>
                <a:t>Check out </a:t>
              </a:r>
              <a:r>
                <a:rPr lang="en-US" sz="1400" i="1" dirty="0" err="1" smtClean="0"/>
                <a:t>Nayi</a:t>
              </a:r>
              <a:r>
                <a:rPr lang="en-US" sz="1400" i="1" dirty="0" smtClean="0"/>
                <a:t> </a:t>
              </a:r>
              <a:r>
                <a:rPr lang="en-US" sz="1400" i="1" dirty="0" err="1" smtClean="0"/>
                <a:t>Disha’s</a:t>
              </a:r>
              <a:r>
                <a:rPr lang="en-US" sz="1400" i="1" dirty="0" smtClean="0"/>
                <a:t> service directory</a:t>
              </a:r>
            </a:p>
            <a:p>
              <a:pPr algn="ctr"/>
              <a:r>
                <a:rPr lang="en-US" sz="1400" i="1" dirty="0" smtClean="0"/>
                <a:t>for a school near you!</a:t>
              </a:r>
            </a:p>
            <a:p>
              <a:endParaRPr lang="en-US" dirty="0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990600"/>
              <a:ext cx="1229904" cy="128456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1681" t="36321" r="32238" b="29638"/>
            <a:stretch/>
          </p:blipFill>
          <p:spPr>
            <a:xfrm>
              <a:off x="2209800" y="3962400"/>
              <a:ext cx="1037799" cy="76664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905000" y="4572000"/>
              <a:ext cx="1510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rgbClr val="FF0000"/>
                  </a:solidFill>
                </a:rPr>
                <a:t>NAYI DISHA</a:t>
              </a:r>
            </a:p>
            <a:p>
              <a:pPr algn="ctr"/>
              <a:r>
                <a:rPr lang="en-US" sz="900" b="1" dirty="0" smtClean="0">
                  <a:solidFill>
                    <a:srgbClr val="FF0000"/>
                  </a:solidFill>
                </a:rPr>
                <a:t> PARENT SUPPORT GROUPS</a:t>
              </a:r>
              <a:endParaRPr lang="en-US" sz="900" b="1" dirty="0">
                <a:solidFill>
                  <a:srgbClr val="FF0000"/>
                </a:solidFill>
              </a:endParaRPr>
            </a:p>
          </p:txBody>
        </p:sp>
        <p:pic>
          <p:nvPicPr>
            <p:cNvPr id="1028" name="Picture 4" descr="C:\Users\Ambik\AppData\Local\Microsoft\Windows\INetCache\IE\Y7D7W3Y7\768px-WhatsApp_logo-color-vertical.svg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57400" y="4572000"/>
              <a:ext cx="182880" cy="1828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dustry Analys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1001</Words>
  <Application>Microsoft Macintosh PowerPoint</Application>
  <PresentationFormat>A4 Paper (210x297 mm)</PresentationFormat>
  <Paragraphs>213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PARENT GUIDE  Things to look for in a school for a child with  Intellectual &amp; Developmental Disabilities (IDD)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Ambik</cp:lastModifiedBy>
  <cp:revision>153</cp:revision>
  <dcterms:created xsi:type="dcterms:W3CDTF">2013-09-12T13:05:01Z</dcterms:created>
  <dcterms:modified xsi:type="dcterms:W3CDTF">2019-06-04T06:03:24Z</dcterms:modified>
</cp:coreProperties>
</file>