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commentAuthors+xml" PartName="/ppt/commentAuthors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72" r:id="rId8"/>
    <p:sldId id="269" r:id="rId9"/>
    <p:sldId id="270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chi Deo" initials="PD" lastIdx="13" clrIdx="0"/>
  <p:cmAuthor id="2" name="Ambik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87241" autoAdjust="0"/>
  </p:normalViewPr>
  <p:slideViewPr>
    <p:cSldViewPr>
      <p:cViewPr>
        <p:scale>
          <a:sx n="62" d="100"/>
          <a:sy n="62" d="100"/>
        </p:scale>
        <p:origin x="-2050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0A87B-23D5-489A-A961-23DD3C6A53AE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7CF4-B8A5-4948-9175-0492EC2C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7CF4-B8A5-4948-9175-0492EC2CA2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7CF4-B8A5-4948-9175-0492EC2CA2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7CF4-B8A5-4948-9175-0492EC2CA2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87CF4-B8A5-4948-9175-0492EC2CA2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B430-E52B-459A-9024-945A6AFEF7F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FDE4-30FC-4AB0-AC2A-C50FBE7BB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8569F8-61D2-6F4F-B747-5C3D10AA9406}"/>
              </a:ext>
            </a:extLst>
          </p:cNvPr>
          <p:cNvSpPr/>
          <p:nvPr/>
        </p:nvSpPr>
        <p:spPr>
          <a:xfrm>
            <a:off x="0" y="-951"/>
            <a:ext cx="9144000" cy="304800"/>
          </a:xfrm>
          <a:prstGeom prst="rect">
            <a:avLst/>
          </a:prstGeom>
          <a:solidFill>
            <a:srgbClr val="27B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An Information Resource for Intellectual &amp; Developmental Disabilities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533400"/>
            <a:ext cx="9144000" cy="6324600"/>
            <a:chOff x="0" y="533400"/>
            <a:chExt cx="9144000" cy="6324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3400" y="533400"/>
              <a:ext cx="807669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cap="small" dirty="0"/>
                <a:t>Lets talk about child safety and protection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1295400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GB" i="1" dirty="0"/>
                <a:t>It's not only an expectation but a constant prayer for a parent of children with Intellectual and Developmental Disabilities (IDD) to ensure that their child is always in a safe secure environment. </a:t>
              </a:r>
              <a:endParaRPr lang="en-US" i="1" dirty="0"/>
            </a:p>
          </p:txBody>
        </p:sp>
        <p:pic>
          <p:nvPicPr>
            <p:cNvPr id="10" name="Picture 9" descr="family-43873_128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371600"/>
              <a:ext cx="1066800" cy="1066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67200" y="281940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GB" i="1" dirty="0"/>
                <a:t>It is imperative that the professionals, teachers, care givers , family members and all people caring and supporting the child are kind and sensitive towards her/him.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4572000"/>
              <a:ext cx="5181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i="1" dirty="0"/>
                <a:t>It's also a fact that children with special needs are at far </a:t>
              </a:r>
              <a:r>
                <a:rPr lang="en-US" i="1" dirty="0"/>
                <a:t>higher risk of abuse that can be verbal, physical and/or sexual. </a:t>
              </a:r>
              <a:r>
                <a:rPr lang="en-GB" i="1" dirty="0"/>
                <a:t>This is high due to their inability to comprehend and communicate the dangers they encounter.</a:t>
              </a:r>
              <a:endParaRPr lang="en-US" i="1" dirty="0"/>
            </a:p>
          </p:txBody>
        </p:sp>
        <p:pic>
          <p:nvPicPr>
            <p:cNvPr id="13" name="Picture 12" descr="family-43873_128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819400"/>
              <a:ext cx="1066800" cy="1066800"/>
            </a:xfrm>
            <a:prstGeom prst="rect">
              <a:avLst/>
            </a:prstGeom>
          </p:spPr>
        </p:pic>
        <p:pic>
          <p:nvPicPr>
            <p:cNvPr id="14" name="Picture 13" descr="family-43873_128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572000"/>
              <a:ext cx="1066800" cy="1066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457200"/>
              <a:ext cx="66691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/>
                <a:t>Create awareness of child safety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066800"/>
              <a:ext cx="853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 </a:t>
              </a:r>
              <a:endParaRPr lang="en-US" b="1" dirty="0"/>
            </a:p>
            <a:p>
              <a:pPr lvl="0" algn="ctr"/>
              <a:r>
                <a:rPr lang="en-GB" b="1" dirty="0"/>
                <a:t>Create awareness among all personnel with regard to child safety and </a:t>
              </a:r>
            </a:p>
            <a:p>
              <a:pPr lvl="0" algn="ctr"/>
              <a:r>
                <a:rPr lang="en-GB" b="1" dirty="0"/>
                <a:t>simple preventive measures </a:t>
              </a:r>
              <a:endParaRPr lang="en-US" b="1" dirty="0"/>
            </a:p>
            <a:p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2209800"/>
              <a:ext cx="2362200" cy="36576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76600" y="2209800"/>
              <a:ext cx="2286000" cy="35814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38800" y="2209800"/>
              <a:ext cx="2209800" cy="35052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8800" y="2743200"/>
              <a:ext cx="198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GB" b="1" cap="small" dirty="0"/>
                <a:t>Anti-bullying </a:t>
              </a:r>
            </a:p>
            <a:p>
              <a:pPr lvl="1" algn="ctr"/>
              <a:r>
                <a:rPr lang="en-GB" b="1" cap="small" dirty="0"/>
                <a:t>sessions</a:t>
              </a:r>
              <a:endParaRPr lang="en-US" b="1" cap="smal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24384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b="1" cap="small" dirty="0"/>
                <a:t>Conflict resolution </a:t>
              </a:r>
            </a:p>
            <a:p>
              <a:pPr marL="0" lvl="1" algn="ctr"/>
              <a:r>
                <a:rPr lang="en-US" b="1" cap="small" dirty="0"/>
                <a:t>between child and therapist</a:t>
              </a:r>
              <a:r>
                <a:rPr lang="en-GB" b="1" cap="small" dirty="0"/>
                <a:t> 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2438400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b="1" cap="small" dirty="0"/>
                <a:t>Regular sessions with the children about safe and unsafe touch </a:t>
              </a:r>
              <a:endParaRPr lang="en-US" b="1" cap="small" dirty="0"/>
            </a:p>
            <a:p>
              <a:pPr algn="ctr"/>
              <a:endParaRPr lang="en-US" b="1" cap="small" dirty="0"/>
            </a:p>
          </p:txBody>
        </p:sp>
        <p:pic>
          <p:nvPicPr>
            <p:cNvPr id="16" name="Picture 15" descr="arm-1294052_1280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2999" y="4191000"/>
              <a:ext cx="1754909" cy="1447800"/>
            </a:xfrm>
            <a:prstGeom prst="rect">
              <a:avLst/>
            </a:prstGeom>
          </p:spPr>
        </p:pic>
        <p:pic>
          <p:nvPicPr>
            <p:cNvPr id="19" name="Picture 18" descr="no-admittance-98806_1280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29000" y="4114800"/>
              <a:ext cx="1828800" cy="1828800"/>
            </a:xfrm>
            <a:prstGeom prst="rect">
              <a:avLst/>
            </a:prstGeom>
          </p:spPr>
        </p:pic>
        <p:pic>
          <p:nvPicPr>
            <p:cNvPr id="21" name="Picture 20" descr="school-children-306971_1280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43600" y="4038600"/>
              <a:ext cx="1631324" cy="1447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533400"/>
              <a:ext cx="6266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/>
                <a:t>Parents are the change agents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2362200"/>
              <a:ext cx="1981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Change will happen if the parent community come together and demands change. </a:t>
              </a:r>
            </a:p>
            <a:p>
              <a:pPr algn="ctr"/>
              <a:r>
                <a:rPr lang="en-US" i="1" dirty="0"/>
                <a:t> </a:t>
              </a:r>
            </a:p>
          </p:txBody>
        </p:sp>
        <p:pic>
          <p:nvPicPr>
            <p:cNvPr id="20" name="Picture 19" descr="people-3245739_1280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90800" y="1295400"/>
              <a:ext cx="4504052" cy="4419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91000" y="3048000"/>
              <a:ext cx="13487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INSIST ON</a:t>
              </a:r>
            </a:p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YOUR RIGHTS</a:t>
              </a:r>
            </a:p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AS A PARENT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86600" y="2209800"/>
              <a:ext cx="1905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All parents at all therapy centers/ schools must insist on promoting</a:t>
              </a:r>
            </a:p>
            <a:p>
              <a:pPr algn="ctr"/>
              <a:r>
                <a:rPr lang="en-US" i="1" dirty="0"/>
                <a:t>child safety and</a:t>
              </a:r>
            </a:p>
            <a:p>
              <a:pPr algn="ctr"/>
              <a:r>
                <a:rPr lang="en-US" i="1" dirty="0"/>
                <a:t>protection guidelines.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609600"/>
              <a:ext cx="33311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/>
                <a:t>CONTENT CREDITS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1000" y="3048000"/>
              <a:ext cx="13487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INSIST ON</a:t>
              </a:r>
            </a:p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YOUR RIGHTS</a:t>
              </a:r>
            </a:p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AS A PARENT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200" y="1447800"/>
              <a:ext cx="7315200" cy="4462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Adapted from the presentation made by  </a:t>
              </a:r>
              <a:r>
                <a:rPr lang="en-US" sz="2500" b="1" dirty="0"/>
                <a:t>Ruchika Sethi Takkar</a:t>
              </a:r>
            </a:p>
            <a:p>
              <a:pPr algn="ctr"/>
              <a:r>
                <a:rPr lang="en-US" sz="2500" b="1" dirty="0"/>
                <a:t> </a:t>
              </a:r>
              <a:r>
                <a:rPr lang="en-US" i="1" dirty="0"/>
                <a:t>to Gurugram Police in 2014. </a:t>
              </a:r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r>
                <a:rPr lang="en-US" i="1" dirty="0"/>
                <a:t>She places emphasis on an Integrated Child Protection Policy, and a Stay-Safe Plan , which parents definitely need to adopt.</a:t>
              </a:r>
            </a:p>
          </p:txBody>
        </p:sp>
        <p:pic>
          <p:nvPicPr>
            <p:cNvPr id="1027" name="Picture 3" descr="C:\Users\Ambik\AppData\Local\Microsoft\Windows\INetCache\IE\1GSYVRY9\loudspeaker-33944_64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24200" y="2590800"/>
              <a:ext cx="2438400" cy="23583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164" y="533400"/>
              <a:ext cx="808163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cap="small" dirty="0"/>
                <a:t>WHY talk about child safety and protection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1600200"/>
              <a:ext cx="815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GB" dirty="0"/>
                <a:t> There are unique aspects of their disability that may hinder with self-awareness of danger</a:t>
              </a:r>
            </a:p>
            <a:p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GB" dirty="0"/>
                <a:t> Most individuals with IDD have poor communication skills/limited verbal ability</a:t>
              </a:r>
            </a:p>
            <a:p>
              <a:pPr>
                <a:buFont typeface="Wingdings" pitchFamily="2" charset="2"/>
                <a:buChar char="q"/>
              </a:pPr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GB" dirty="0"/>
                <a:t> They may have a limited sense of danger</a:t>
              </a:r>
            </a:p>
            <a:p>
              <a:pPr>
                <a:buFont typeface="Wingdings" pitchFamily="2" charset="2"/>
                <a:buChar char="q"/>
              </a:pPr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GB" dirty="0"/>
                <a:t> They may have a limited sense of personal safety</a:t>
              </a:r>
            </a:p>
            <a:p>
              <a:pPr>
                <a:buFont typeface="Wingdings" pitchFamily="2" charset="2"/>
                <a:buChar char="q"/>
              </a:pPr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GB" dirty="0"/>
                <a:t> They may have a limited understanding of sexuality or sexual behaviour </a:t>
              </a:r>
            </a:p>
            <a:p>
              <a:pPr>
                <a:buFont typeface="Wingdings" pitchFamily="2" charset="2"/>
                <a:buChar char="q"/>
              </a:pPr>
              <a:endParaRPr lang="en-US" dirty="0"/>
            </a:p>
            <a:p>
              <a:pPr>
                <a:buFont typeface="Wingdings" pitchFamily="2" charset="2"/>
                <a:buChar char="q"/>
              </a:pPr>
              <a:r>
                <a:rPr lang="en-US" dirty="0"/>
                <a:t> They may engage in self-touch that can be misconstrued as consent to be touched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1371600"/>
              <a:ext cx="7696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cap="small" dirty="0"/>
                <a:t>Individuals with IDD </a:t>
              </a:r>
              <a:r>
                <a:rPr lang="en-GB" b="1" cap="small" dirty="0" smtClean="0"/>
                <a:t>can be</a:t>
              </a:r>
              <a:endParaRPr lang="en-GB" b="1" cap="small" dirty="0"/>
            </a:p>
            <a:p>
              <a:pPr algn="ctr"/>
              <a:r>
                <a:rPr lang="en-GB" b="1" cap="small" dirty="0" smtClean="0"/>
                <a:t>victims </a:t>
              </a:r>
              <a:r>
                <a:rPr lang="en-GB" b="1" cap="small" dirty="0"/>
                <a:t>of abuse because -</a:t>
              </a:r>
            </a:p>
          </p:txBody>
        </p:sp>
        <p:pic>
          <p:nvPicPr>
            <p:cNvPr id="2051" name="Picture 3" descr="C:\Users\Ambik\AppData\Local\Microsoft\Windows\INetCache\IE\83VUSUW8\purzen_Icon_with_question_mark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7585" y="609600"/>
              <a:ext cx="459215" cy="459215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164" y="533400"/>
              <a:ext cx="808163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cap="small" dirty="0"/>
                <a:t>WHY talk about child safety and protection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1676400"/>
              <a:ext cx="74676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They may be looking for affection due to their social isolation and become easy targets of abuse</a:t>
              </a:r>
            </a:p>
            <a:p>
              <a:endParaRPr lang="en-US" dirty="0"/>
            </a:p>
            <a:p>
              <a:r>
                <a:rPr lang="en-US" dirty="0"/>
                <a:t> L</a:t>
              </a:r>
              <a:r>
                <a:rPr lang="en-GB" dirty="0" err="1"/>
                <a:t>ack</a:t>
              </a:r>
              <a:r>
                <a:rPr lang="en-GB" dirty="0"/>
                <a:t> of mobility </a:t>
              </a:r>
              <a:endParaRPr lang="en-US" dirty="0"/>
            </a:p>
            <a:p>
              <a:endParaRPr lang="en-GB" dirty="0"/>
            </a:p>
            <a:p>
              <a:r>
                <a:rPr lang="en-GB" dirty="0"/>
                <a:t>High reliance on adults for many of their needs 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Of multiple people involved in their care, such as a</a:t>
              </a:r>
              <a:r>
                <a:rPr lang="en-GB" dirty="0"/>
                <a:t> variety of caregivers.</a:t>
              </a:r>
            </a:p>
            <a:p>
              <a:endParaRPr lang="en-GB" dirty="0"/>
            </a:p>
            <a:p>
              <a:r>
                <a:rPr lang="en-GB" dirty="0"/>
                <a:t>Their dependency on others for their intimate care such as dressing and toileting needs </a:t>
              </a:r>
              <a:endParaRPr lang="en-US" dirty="0"/>
            </a:p>
            <a:p>
              <a:endParaRPr lang="en-GB" dirty="0"/>
            </a:p>
            <a:p>
              <a:r>
                <a:rPr lang="en-GB" dirty="0"/>
                <a:t>They have learnt to passively obey adults, especially carers and adults in authority and hence may not recognise, resist and report any abuse </a:t>
              </a:r>
              <a:endParaRPr lang="en-US" dirty="0"/>
            </a:p>
          </p:txBody>
        </p:sp>
        <p:pic>
          <p:nvPicPr>
            <p:cNvPr id="2051" name="Picture 3" descr="C:\Users\Ambik\AppData\Local\Microsoft\Windows\INetCache\IE\83VUSUW8\purzen_Icon_with_question_mark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53400" y="609600"/>
              <a:ext cx="459215" cy="459215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609600" y="1219200"/>
              <a:ext cx="754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cap="small" dirty="0"/>
                <a:t>Individuals with IDD might be at a far higher risk because of -  </a:t>
              </a:r>
              <a:endParaRPr lang="en-US" b="1" cap="small" dirty="0"/>
            </a:p>
          </p:txBody>
        </p:sp>
        <p:pic>
          <p:nvPicPr>
            <p:cNvPr id="17" name="Picture 16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1752600"/>
              <a:ext cx="533400" cy="533400"/>
            </a:xfrm>
            <a:prstGeom prst="rect">
              <a:avLst/>
            </a:prstGeom>
          </p:spPr>
        </p:pic>
        <p:pic>
          <p:nvPicPr>
            <p:cNvPr id="18" name="Picture 17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362200"/>
              <a:ext cx="533400" cy="533400"/>
            </a:xfrm>
            <a:prstGeom prst="rect">
              <a:avLst/>
            </a:prstGeom>
          </p:spPr>
        </p:pic>
        <p:pic>
          <p:nvPicPr>
            <p:cNvPr id="23" name="Picture 22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971800"/>
              <a:ext cx="533400" cy="533400"/>
            </a:xfrm>
            <a:prstGeom prst="rect">
              <a:avLst/>
            </a:prstGeom>
          </p:spPr>
        </p:pic>
        <p:pic>
          <p:nvPicPr>
            <p:cNvPr id="25" name="Picture 24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3581400"/>
              <a:ext cx="533400" cy="533400"/>
            </a:xfrm>
            <a:prstGeom prst="rect">
              <a:avLst/>
            </a:prstGeom>
          </p:spPr>
        </p:pic>
        <p:pic>
          <p:nvPicPr>
            <p:cNvPr id="26" name="Picture 25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4953000"/>
              <a:ext cx="533400" cy="533400"/>
            </a:xfrm>
            <a:prstGeom prst="rect">
              <a:avLst/>
            </a:prstGeom>
          </p:spPr>
        </p:pic>
        <p:pic>
          <p:nvPicPr>
            <p:cNvPr id="27" name="Picture 26" descr="family-43873_128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4267200"/>
              <a:ext cx="533400" cy="5334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164" y="533400"/>
              <a:ext cx="8223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small" dirty="0"/>
                <a:t>What happens when child safety is compromised?</a:t>
              </a:r>
            </a:p>
          </p:txBody>
        </p:sp>
        <p:pic>
          <p:nvPicPr>
            <p:cNvPr id="2051" name="Picture 3" descr="C:\Users\Ambik\AppData\Local\Microsoft\Windows\INetCache\IE\83VUSUW8\purzen_Icon_with_question_mark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609600"/>
              <a:ext cx="459215" cy="45921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04800" y="2514600"/>
              <a:ext cx="4038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poor self-confidence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low self-esteem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feelings of isolation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Powerlessness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Anxiety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fear 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frustration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limited assertiveness</a:t>
              </a:r>
            </a:p>
            <a:p>
              <a:pPr algn="just"/>
              <a:r>
                <a:rPr lang="en-GB" b="1" cap="small" dirty="0">
                  <a:solidFill>
                    <a:srgbClr val="002060"/>
                  </a:solidFill>
                </a:rPr>
                <a:t>Exaggerated behaviours/Aggression</a:t>
              </a:r>
              <a:endParaRPr lang="en-US" b="1" cap="small" dirty="0">
                <a:solidFill>
                  <a:srgbClr val="002060"/>
                </a:solidFill>
              </a:endParaRPr>
            </a:p>
            <a:p>
              <a:endParaRPr lang="en-US" b="1" cap="small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1600200"/>
              <a:ext cx="822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i="1" dirty="0"/>
                <a:t> </a:t>
              </a:r>
              <a:r>
                <a:rPr lang="en-GB" b="1" cap="small" dirty="0"/>
                <a:t>Any form of abuse or threat or being in a place which is not safe creates -</a:t>
              </a:r>
            </a:p>
          </p:txBody>
        </p:sp>
        <p:pic>
          <p:nvPicPr>
            <p:cNvPr id="22" name="Picture 21" descr="emotions-36365_1280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19167" t="33180"/>
            <a:stretch>
              <a:fillRect/>
            </a:stretch>
          </p:blipFill>
          <p:spPr>
            <a:xfrm>
              <a:off x="3810000" y="2362200"/>
              <a:ext cx="4964164" cy="243970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951"/>
            <a:ext cx="10287000" cy="6858951"/>
            <a:chOff x="0" y="-951"/>
            <a:chExt cx="10287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533400"/>
              <a:ext cx="7931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small" dirty="0"/>
                <a:t>Preventive measures to ensure child protection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4800" y="1143000"/>
              <a:ext cx="822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b="1" cap="small" dirty="0"/>
                <a:t>Work to create a safe zone where ever your child is</a:t>
              </a:r>
            </a:p>
          </p:txBody>
        </p:sp>
        <p:pic>
          <p:nvPicPr>
            <p:cNvPr id="24578" name="Picture 2" descr="C:\Users\Ambik\AppData\Local\Microsoft\Windows\INetCache\IE\Y7D7W3Y7\bulb_on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001000" y="381000"/>
              <a:ext cx="1010348" cy="1066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362200" y="1828800"/>
              <a:ext cx="792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cap="small" dirty="0"/>
                <a:t>Every school, therapy centre, Clinic</a:t>
              </a:r>
            </a:p>
            <a:p>
              <a:r>
                <a:rPr lang="en-GB" b="1" cap="small" dirty="0"/>
                <a:t>Crèche, training centre, home    </a:t>
              </a:r>
            </a:p>
            <a:p>
              <a:endParaRPr lang="en-GB" b="1" i="1" cap="small" dirty="0"/>
            </a:p>
            <a:p>
              <a:endParaRPr lang="en-GB" b="1" i="1" cap="small" dirty="0"/>
            </a:p>
            <a:p>
              <a:r>
                <a:rPr lang="en-GB" b="1" i="1" cap="small" dirty="0"/>
                <a:t>	</a:t>
              </a:r>
              <a:r>
                <a:rPr lang="en-GB" i="1" dirty="0"/>
                <a:t>must be a safe zone</a:t>
              </a:r>
              <a:endParaRPr lang="en-US" i="1" dirty="0"/>
            </a:p>
          </p:txBody>
        </p:sp>
        <p:pic>
          <p:nvPicPr>
            <p:cNvPr id="12" name="Picture 11" descr="houses-1719055_1280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3400" y="3962400"/>
              <a:ext cx="1981200" cy="9906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895600" y="3962400"/>
              <a:ext cx="2895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What is a safe zone?</a:t>
              </a:r>
            </a:p>
            <a:p>
              <a:pPr algn="ctr"/>
              <a:r>
                <a:rPr lang="en-GB" i="1" dirty="0"/>
                <a:t>A place where the child is </a:t>
              </a:r>
            </a:p>
            <a:p>
              <a:pPr algn="ctr"/>
              <a:r>
                <a:rPr lang="en-GB" b="1" cap="small" dirty="0"/>
                <a:t>Comfortable</a:t>
              </a:r>
            </a:p>
            <a:p>
              <a:pPr algn="ctr"/>
              <a:r>
                <a:rPr lang="en-GB" b="1" cap="small" dirty="0"/>
                <a:t>Relaxed</a:t>
              </a:r>
            </a:p>
            <a:p>
              <a:pPr algn="ctr"/>
              <a:r>
                <a:rPr lang="en-GB" b="1" cap="small" dirty="0"/>
                <a:t>In no danger whatsoever</a:t>
              </a:r>
              <a:endParaRPr lang="en-US" b="1" cap="small" dirty="0"/>
            </a:p>
          </p:txBody>
        </p:sp>
        <p:pic>
          <p:nvPicPr>
            <p:cNvPr id="16" name="Picture 15" descr="map-1272165_1280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0000" y="2438400"/>
              <a:ext cx="954593" cy="54292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286000" y="1752600"/>
              <a:ext cx="3810000" cy="16002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ouses-1719055_1280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96000" y="4038600"/>
              <a:ext cx="1981200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457200"/>
              <a:ext cx="8866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small" dirty="0"/>
                <a:t>CREATING A SAFE ZONE AT THE SCHOOL/THERAPY CENTRE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990600"/>
              <a:ext cx="7772400" cy="457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b="1" dirty="0"/>
                <a:t>At the school premises, please ensure that:</a:t>
              </a:r>
              <a:endParaRPr lang="en-US" b="1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 </a:t>
              </a:r>
              <a:r>
                <a:rPr lang="en-GB" sz="1700" dirty="0"/>
                <a:t>Perimeter is secured</a:t>
              </a:r>
              <a:endParaRPr lang="en-US" sz="17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CCTVs are installed at critical areas of the premises </a:t>
              </a:r>
              <a:endParaRPr lang="en-US" sz="17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Sessions are observable at all times either through CCTV, viewing window or 	through physical access – </a:t>
              </a:r>
              <a:r>
                <a:rPr lang="en-GB" sz="1700" i="1" dirty="0"/>
                <a:t>OPEN DOOR POLICY MUST BE PRACTISED</a:t>
              </a:r>
              <a:endParaRPr lang="en-US" sz="1700" i="1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During therapy no doors to be locked from inside </a:t>
              </a:r>
              <a:endParaRPr lang="en-US" sz="17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Parents have a right to be present during therapy and 	this cannot be 	prevented </a:t>
              </a:r>
              <a:endParaRPr lang="en-US" sz="17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School bus should have a lady attendant at all times</a:t>
              </a:r>
              <a:endParaRPr lang="en-US" sz="17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Special infrastructure, including ramps, railings toilets for better accessibility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n-GB" sz="1700" dirty="0"/>
                <a:t> </a:t>
              </a:r>
              <a:r>
                <a:rPr lang="en-US" sz="1700" dirty="0"/>
                <a:t>Certain therapy procedures involving touch of the body may trigger result in 	heightened sexual awareness in the adolescent (e.g. exercise ball). </a:t>
              </a:r>
            </a:p>
            <a:p>
              <a:pPr lvl="1"/>
              <a:r>
                <a:rPr lang="en-US" sz="1700" dirty="0"/>
                <a:t>	</a:t>
              </a:r>
              <a:r>
                <a:rPr lang="en-US" sz="1600" i="1" dirty="0"/>
                <a:t>It is suggested that keeping the child’s individuality</a:t>
              </a:r>
            </a:p>
            <a:p>
              <a:pPr lvl="1"/>
              <a:r>
                <a:rPr lang="en-US" sz="1600" i="1" dirty="0"/>
                <a:t> 	(and lack of self-awareness) in mind all such protocols </a:t>
              </a:r>
            </a:p>
            <a:p>
              <a:pPr lvl="1"/>
              <a:r>
                <a:rPr lang="en-US" sz="1600" i="1" dirty="0"/>
                <a:t>	must be reviewed before  practicing on the child.</a:t>
              </a:r>
              <a:endParaRPr lang="en-GB" sz="1600" i="1" dirty="0"/>
            </a:p>
            <a:p>
              <a:pPr lvl="1"/>
              <a:endParaRPr lang="en-US" dirty="0"/>
            </a:p>
            <a:p>
              <a:pPr>
                <a:buFont typeface="Wingdings" pitchFamily="2" charset="2"/>
                <a:buChar char="q"/>
              </a:pPr>
              <a:endParaRPr lang="en-US" dirty="0"/>
            </a:p>
          </p:txBody>
        </p:sp>
        <p:pic>
          <p:nvPicPr>
            <p:cNvPr id="21" name="Picture 20" descr="education-1545578_1280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8264" r="34167" b="65358"/>
            <a:stretch>
              <a:fillRect/>
            </a:stretch>
          </p:blipFill>
          <p:spPr>
            <a:xfrm>
              <a:off x="6248400" y="3924300"/>
              <a:ext cx="2895600" cy="21717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951"/>
            <a:ext cx="12344400" cy="6858951"/>
            <a:chOff x="0" y="-951"/>
            <a:chExt cx="123444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533400"/>
              <a:ext cx="774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small" dirty="0"/>
                <a:t>OPEN DOOR POLICY MUST BE ENCOURAGED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4800" y="1143000"/>
              <a:ext cx="822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b="1" cap="small" dirty="0"/>
                <a:t>Work to create a safe zone where ever your child is present</a:t>
              </a:r>
            </a:p>
          </p:txBody>
        </p:sp>
        <p:pic>
          <p:nvPicPr>
            <p:cNvPr id="24578" name="Picture 2" descr="C:\Users\Ambik\AppData\Local\Microsoft\Windows\INetCache\IE\Y7D7W3Y7\bulb_on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001000" y="381000"/>
              <a:ext cx="1010348" cy="106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533400" y="4495800"/>
              <a:ext cx="7848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What does open door policy in a place mean?</a:t>
              </a:r>
            </a:p>
            <a:p>
              <a:pPr algn="ctr"/>
              <a:r>
                <a:rPr lang="en-US" i="1" dirty="0"/>
                <a:t>It means a place where the child is present must remain open at all times. </a:t>
              </a:r>
            </a:p>
            <a:p>
              <a:pPr algn="ctr"/>
              <a:r>
                <a:rPr lang="en-US" i="1" dirty="0"/>
                <a:t>NO CLOSED DOORS </a:t>
              </a:r>
            </a:p>
            <a:p>
              <a:pPr algn="ctr"/>
              <a:r>
                <a:rPr lang="en-US" i="1" dirty="0"/>
                <a:t>A place where parents have the right to be </a:t>
              </a:r>
            </a:p>
            <a:p>
              <a:pPr algn="ctr"/>
              <a:r>
                <a:rPr lang="en-US" i="1" dirty="0"/>
                <a:t>present for the sessions.</a:t>
              </a:r>
              <a:endParaRPr lang="en-US" b="1" cap="small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0" y="2362200"/>
              <a:ext cx="8001000" cy="1600200"/>
              <a:chOff x="4876800" y="1828800"/>
              <a:chExt cx="8001000" cy="16002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953000" y="1905000"/>
                <a:ext cx="7924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cap="small" dirty="0"/>
                  <a:t>Every school, therapy centre, Clinic</a:t>
                </a:r>
              </a:p>
              <a:p>
                <a:r>
                  <a:rPr lang="en-GB" b="1" cap="small" dirty="0"/>
                  <a:t>Crèche, training centre, home    </a:t>
                </a:r>
              </a:p>
              <a:p>
                <a:endParaRPr lang="en-GB" b="1" i="1" cap="small" dirty="0"/>
              </a:p>
              <a:p>
                <a:endParaRPr lang="en-GB" b="1" i="1" cap="small" dirty="0"/>
              </a:p>
              <a:p>
                <a:r>
                  <a:rPr lang="en-GB" b="1" i="1" cap="small" dirty="0"/>
                  <a:t>      </a:t>
                </a:r>
                <a:r>
                  <a:rPr lang="en-GB" i="1" dirty="0"/>
                  <a:t>must have an open door policy</a:t>
                </a:r>
                <a:endParaRPr lang="en-US" i="1" dirty="0"/>
              </a:p>
            </p:txBody>
          </p:sp>
          <p:pic>
            <p:nvPicPr>
              <p:cNvPr id="16" name="Picture 15" descr="map-1272165_1280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019800" y="2514600"/>
                <a:ext cx="954593" cy="542925"/>
              </a:xfrm>
              <a:prstGeom prst="rect">
                <a:avLst/>
              </a:prstGeom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4876800" y="1828800"/>
                <a:ext cx="3810000" cy="1600200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 descr="open-doors-1518244_1280.png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400" y="1752600"/>
              <a:ext cx="3893882" cy="26253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7200"/>
              <a:ext cx="5633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/>
                <a:t>Code of conduct guidelines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066800"/>
              <a:ext cx="845820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dirty="0"/>
                <a:t>Insist on a child protection policy at every school </a:t>
              </a:r>
            </a:p>
            <a:p>
              <a:pPr lvl="0"/>
              <a:endParaRPr lang="en-US" sz="16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600" dirty="0"/>
                <a:t>Policy must include a safety plan which specifies procedures followed by the Centre to 	prevent and handle emergencies  such as </a:t>
              </a:r>
              <a:r>
                <a:rPr lang="en-GB" sz="1600" u="sng" dirty="0"/>
                <a:t>accidents or medical emergencies</a:t>
              </a:r>
            </a:p>
            <a:p>
              <a:pPr lvl="1">
                <a:buFont typeface="Wingdings" pitchFamily="2" charset="2"/>
                <a:buChar char="q"/>
              </a:pPr>
              <a:endParaRPr lang="en-US" sz="16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600" u="sng" dirty="0"/>
                <a:t>Background check and verification of staff </a:t>
              </a:r>
            </a:p>
            <a:p>
              <a:pPr lvl="1">
                <a:buFont typeface="Wingdings" pitchFamily="2" charset="2"/>
                <a:buChar char="q"/>
              </a:pPr>
              <a:endParaRPr lang="en-US" sz="16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600" dirty="0"/>
                <a:t>Lay down code of conduct for all teaching staff, support staff, helpers or ayahs. They must be 	aware of the legal implications and </a:t>
              </a:r>
              <a:r>
                <a:rPr lang="en-GB" sz="1600" u="sng" dirty="0"/>
                <a:t>strict punishments in case of any violation.</a:t>
              </a:r>
            </a:p>
            <a:p>
              <a:pPr lvl="1"/>
              <a:endParaRPr lang="en-GB" sz="1600" u="sng" dirty="0"/>
            </a:p>
            <a:p>
              <a:pPr lvl="1">
                <a:buFont typeface="Wingdings" pitchFamily="2" charset="2"/>
                <a:buChar char="q"/>
              </a:pPr>
              <a:r>
                <a:rPr lang="en-US" sz="1600" dirty="0"/>
                <a:t>Staff is trained on how to help children without compromising on their sense of dignity. 	Training on what is acceptable and what is not.</a:t>
              </a:r>
              <a:endParaRPr lang="en-GB" sz="1600" dirty="0"/>
            </a:p>
            <a:p>
              <a:pPr lvl="1"/>
              <a:endParaRPr lang="en-GB" sz="1600" u="sng" dirty="0"/>
            </a:p>
            <a:p>
              <a:pPr lvl="1">
                <a:buFont typeface="Wingdings" pitchFamily="2" charset="2"/>
                <a:buChar char="q"/>
              </a:pPr>
              <a:r>
                <a:rPr lang="en-GB" sz="1600" u="sng" dirty="0"/>
                <a:t>No filming </a:t>
              </a:r>
              <a:r>
                <a:rPr lang="en-GB" sz="1600" dirty="0"/>
                <a:t>of the child without permission of parent </a:t>
              </a:r>
            </a:p>
            <a:p>
              <a:pPr lvl="1">
                <a:buFont typeface="Wingdings" pitchFamily="2" charset="2"/>
                <a:buChar char="q"/>
              </a:pPr>
              <a:endParaRPr lang="en-US" sz="1600" dirty="0"/>
            </a:p>
            <a:p>
              <a:pPr lvl="1">
                <a:buFont typeface="Wingdings" pitchFamily="2" charset="2"/>
                <a:buChar char="q"/>
              </a:pPr>
              <a:r>
                <a:rPr lang="en-GB" sz="1600" dirty="0"/>
                <a:t>Most cases of abuse happen when the  child is not toilet trained. </a:t>
              </a:r>
              <a:r>
                <a:rPr lang="en-GB" sz="1600" u="sng" dirty="0"/>
                <a:t>Insist on the toilet protocol </a:t>
              </a:r>
              <a:r>
                <a:rPr lang="en-GB" sz="1600" dirty="0"/>
                <a:t>	(process of taking to toilet, handling, undressing, dressing, cleaning etc) </a:t>
              </a:r>
            </a:p>
            <a:p>
              <a:pPr lvl="1">
                <a:buFont typeface="Wingdings" pitchFamily="2" charset="2"/>
                <a:buChar char="q"/>
              </a:pPr>
              <a:endParaRPr lang="en-US" sz="1600" dirty="0"/>
            </a:p>
            <a:p>
              <a:pPr lvl="0"/>
              <a:endParaRPr lang="en-US" sz="1600" dirty="0"/>
            </a:p>
            <a:p>
              <a:pPr>
                <a:buFont typeface="Wingdings" pitchFamily="2" charset="2"/>
                <a:buChar char="q"/>
              </a:pPr>
              <a:endParaRPr lang="en-US" sz="1600" dirty="0"/>
            </a:p>
          </p:txBody>
        </p:sp>
        <p:pic>
          <p:nvPicPr>
            <p:cNvPr id="9" name="Picture 8" descr="education-1545578_1280.png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0000" t="23473" r="73333" b="56981"/>
            <a:stretch>
              <a:fillRect/>
            </a:stretch>
          </p:blipFill>
          <p:spPr>
            <a:xfrm>
              <a:off x="5791200" y="381000"/>
              <a:ext cx="1741714" cy="1219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951"/>
            <a:ext cx="9144000" cy="6858951"/>
            <a:chOff x="0" y="-951"/>
            <a:chExt cx="9144000" cy="685895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C88E151-F502-1B4B-BA71-1DC22917F8F1}"/>
                </a:ext>
              </a:extLst>
            </p:cNvPr>
            <p:cNvSpPr/>
            <p:nvPr/>
          </p:nvSpPr>
          <p:spPr>
            <a:xfrm>
              <a:off x="0" y="6025019"/>
              <a:ext cx="9144000" cy="832981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								www.nayi-disha.org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298A60A-E793-9247-90A9-D6AA3360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096000"/>
              <a:ext cx="1378925" cy="6001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E8569F8-61D2-6F4F-B747-5C3D10AA9406}"/>
                </a:ext>
              </a:extLst>
            </p:cNvPr>
            <p:cNvSpPr/>
            <p:nvPr/>
          </p:nvSpPr>
          <p:spPr>
            <a:xfrm>
              <a:off x="0" y="-951"/>
              <a:ext cx="9144000" cy="304800"/>
            </a:xfrm>
            <a:prstGeom prst="rect">
              <a:avLst/>
            </a:prstGeom>
            <a:solidFill>
              <a:srgbClr val="27B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An Information Resource for Intellectual &amp; Developmental Disabilities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457200"/>
              <a:ext cx="4284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/>
                <a:t>Risk safety at school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066800"/>
              <a:ext cx="4419600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b="1" dirty="0"/>
                <a:t>Measures to reduce physical hazards that risk safety of children </a:t>
              </a:r>
            </a:p>
            <a:p>
              <a:pPr lvl="0"/>
              <a:endParaRPr lang="en-US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 Ensure safe glass installations</a:t>
              </a:r>
              <a:endParaRPr lang="en-US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Toys and sensory tools need to be 	clean, repaired and rid of any sharp 	edges </a:t>
              </a:r>
              <a:endParaRPr lang="en-US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The mattress and foam pads should 	be clean and regularly washed </a:t>
              </a:r>
              <a:endParaRPr lang="en-US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If the centre Is in basement, there 	should be proper ventilation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Dust mites and asthma triggers should 	be minimal </a:t>
              </a:r>
              <a:endParaRPr lang="en-US" dirty="0"/>
            </a:p>
            <a:p>
              <a:pPr lvl="1">
                <a:buFont typeface="Wingdings" pitchFamily="2" charset="2"/>
                <a:buChar char="q"/>
              </a:pPr>
              <a:r>
                <a:rPr lang="en-GB" dirty="0"/>
                <a:t>Ensure regular cleaning of the 	premises and toilets</a:t>
              </a:r>
              <a:endParaRPr lang="en-US" dirty="0"/>
            </a:p>
            <a:p>
              <a:endParaRPr lang="en-US" sz="1600" dirty="0"/>
            </a:p>
          </p:txBody>
        </p:sp>
        <p:pic>
          <p:nvPicPr>
            <p:cNvPr id="10" name="Picture 9" descr="characters-696951_1280.png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46129" y="304800"/>
              <a:ext cx="4397871" cy="5715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47800" y="6248400"/>
              <a:ext cx="6019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Adapted from the presentation made by  </a:t>
              </a:r>
              <a:r>
                <a:rPr lang="en-US" sz="1400" b="1" dirty="0">
                  <a:solidFill>
                    <a:schemeClr val="bg1"/>
                  </a:solidFill>
                </a:rPr>
                <a:t>Ruchika Sethi Takkar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785</Words>
  <Application>Microsoft Macintosh PowerPoint</Application>
  <PresentationFormat>On-screen Show (4:3)</PresentationFormat>
  <Paragraphs>181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Ambik</dc:creator>
  <cp:lastModifiedBy>Ambik</cp:lastModifiedBy>
  <cp:revision>43</cp:revision>
  <dcterms:created xsi:type="dcterms:W3CDTF">2019-01-14T09:42:49Z</dcterms:created>
  <dcterms:modified xsi:type="dcterms:W3CDTF">2019-02-28T07:33:55Z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1627370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