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8" roundtripDataSignature="AMtx7mgYHh2pSnOaFmG+85TvayGOP1n48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8" name="Google Shape;168;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6" name="Google Shape;176;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6" name="Google Shape;186;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5" name="Google Shape;195;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2637fc4057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g2637fc40570_0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2637fc40570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g2637fc40570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2" name="Google Shape;132;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0" name="Google Shape;150;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9" name="Google Shape;159;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1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2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2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2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2"/>
          <p:cNvSpPr>
            <a:spLocks noGrp="1"/>
          </p:cNvSpPr>
          <p:nvPr>
            <p:ph type="pic" idx="2"/>
          </p:nvPr>
        </p:nvSpPr>
        <p:spPr>
          <a:xfrm>
            <a:off x="5183188" y="987425"/>
            <a:ext cx="6172200" cy="4873625"/>
          </a:xfrm>
          <a:prstGeom prst="rect">
            <a:avLst/>
          </a:prstGeom>
          <a:noFill/>
          <a:ln>
            <a:noFill/>
          </a:ln>
        </p:spPr>
      </p:sp>
      <p:sp>
        <p:nvSpPr>
          <p:cNvPr id="64" name="Google Shape;64;p2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1.jp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675888" y="-286537"/>
            <a:ext cx="9144000" cy="23877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000000"/>
              </a:buClr>
              <a:buSzPts val="3200"/>
              <a:buFont typeface="Arial"/>
              <a:buNone/>
            </a:pPr>
            <a:r>
              <a:rPr lang="en-US" sz="3200" b="1" i="0" u="none" strike="noStrike">
                <a:solidFill>
                  <a:srgbClr val="000000"/>
                </a:solidFill>
                <a:latin typeface="Arial"/>
                <a:ea typeface="Arial"/>
                <a:cs typeface="Arial"/>
                <a:sym typeface="Arial"/>
              </a:rPr>
              <a:t>A guide for language development </a:t>
            </a:r>
            <a:endParaRPr sz="3200"/>
          </a:p>
        </p:txBody>
      </p:sp>
      <p:pic>
        <p:nvPicPr>
          <p:cNvPr id="85" name="Google Shape;85;p1"/>
          <p:cNvPicPr preferRelativeResize="0"/>
          <p:nvPr/>
        </p:nvPicPr>
        <p:blipFill>
          <a:blip r:embed="rId3">
            <a:alphaModFix/>
          </a:blip>
          <a:stretch>
            <a:fillRect/>
          </a:stretch>
        </p:blipFill>
        <p:spPr>
          <a:xfrm>
            <a:off x="951900" y="2034787"/>
            <a:ext cx="9867999" cy="2788425"/>
          </a:xfrm>
          <a:prstGeom prst="rect">
            <a:avLst/>
          </a:prstGeom>
          <a:noFill/>
          <a:ln>
            <a:noFill/>
          </a:ln>
        </p:spPr>
      </p:pic>
      <p:sp>
        <p:nvSpPr>
          <p:cNvPr id="86" name="Google Shape;86;p1"/>
          <p:cNvSpPr/>
          <p:nvPr/>
        </p:nvSpPr>
        <p:spPr>
          <a:xfrm>
            <a:off x="111599" y="1"/>
            <a:ext cx="12080400" cy="6713400"/>
          </a:xfrm>
          <a:prstGeom prst="rect">
            <a:avLst/>
          </a:prstGeom>
          <a:noFill/>
          <a:ln w="317500" cap="flat" cmpd="sng">
            <a:solidFill>
              <a:srgbClr val="2B399D"/>
            </a:solidFill>
            <a:prstDash val="solid"/>
            <a:miter lim="400000"/>
            <a:headEnd type="none" w="sm" len="sm"/>
            <a:tailEnd type="none" w="sm" len="sm"/>
          </a:ln>
        </p:spPr>
        <p:txBody>
          <a:bodyPr spcFirstLastPara="1" wrap="square" lIns="0" tIns="0" rIns="0" bIns="0" anchor="ctr" anchorCtr="0">
            <a:noAutofit/>
          </a:bodyPr>
          <a:lstStyle/>
          <a:p>
            <a:pPr marL="0" marR="0" lvl="0" indent="0" algn="l" rtl="0">
              <a:spcBef>
                <a:spcPts val="0"/>
              </a:spcBef>
              <a:spcAft>
                <a:spcPts val="0"/>
              </a:spcAft>
              <a:buNone/>
            </a:pPr>
            <a:endParaRPr sz="1600" b="0" i="0" u="none" strike="noStrike" cap="none">
              <a:solidFill>
                <a:srgbClr val="000000"/>
              </a:solidFill>
              <a:latin typeface="Calibri"/>
              <a:ea typeface="Calibri"/>
              <a:cs typeface="Calibri"/>
              <a:sym typeface="Calibri"/>
            </a:endParaRPr>
          </a:p>
        </p:txBody>
      </p:sp>
      <p:pic>
        <p:nvPicPr>
          <p:cNvPr id="87" name="Google Shape;87;p1"/>
          <p:cNvPicPr preferRelativeResize="0"/>
          <p:nvPr/>
        </p:nvPicPr>
        <p:blipFill rotWithShape="1">
          <a:blip r:embed="rId4">
            <a:alphaModFix/>
          </a:blip>
          <a:srcRect/>
          <a:stretch/>
        </p:blipFill>
        <p:spPr>
          <a:xfrm>
            <a:off x="4929025" y="4740850"/>
            <a:ext cx="2333950" cy="23339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00"/>
              </a:buClr>
              <a:buSzPts val="1800"/>
              <a:buFont typeface="Arial"/>
              <a:buNone/>
            </a:pPr>
            <a:r>
              <a:rPr lang="en-US" sz="1800" b="1" i="0" u="none" strike="noStrike">
                <a:solidFill>
                  <a:srgbClr val="000000"/>
                </a:solidFill>
                <a:latin typeface="Arial"/>
                <a:ea typeface="Arial"/>
                <a:cs typeface="Arial"/>
                <a:sym typeface="Arial"/>
              </a:rPr>
              <a:t>Learning adjectives or descriptive words</a:t>
            </a:r>
            <a:endParaRPr/>
          </a:p>
        </p:txBody>
      </p:sp>
      <p:sp>
        <p:nvSpPr>
          <p:cNvPr id="171" name="Google Shape;171;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457200" lvl="0" indent="-228600" algn="l" rtl="0">
              <a:lnSpc>
                <a:spcPct val="100000"/>
              </a:lnSpc>
              <a:spcBef>
                <a:spcPts val="0"/>
              </a:spcBef>
              <a:spcAft>
                <a:spcPts val="0"/>
              </a:spcAft>
              <a:buClr>
                <a:srgbClr val="000000"/>
              </a:buClr>
              <a:buSzPts val="2000"/>
              <a:buFont typeface="Calibri"/>
              <a:buChar char="•"/>
            </a:pPr>
            <a:r>
              <a:rPr lang="en-US" sz="2000" i="0" u="none" strike="noStrike">
                <a:solidFill>
                  <a:srgbClr val="000000"/>
                </a:solidFill>
              </a:rPr>
              <a:t>When your child has learnt a few words, </a:t>
            </a:r>
            <a:r>
              <a:rPr lang="en-US" sz="2000">
                <a:solidFill>
                  <a:srgbClr val="000000"/>
                </a:solidFill>
              </a:rPr>
              <a:t>help them learn descriptions. </a:t>
            </a:r>
            <a:endParaRPr sz="2000">
              <a:solidFill>
                <a:srgbClr val="000000"/>
              </a:solidFill>
            </a:endParaRPr>
          </a:p>
          <a:p>
            <a:pPr marL="457200" lvl="0" indent="-228600" algn="l" rtl="0">
              <a:lnSpc>
                <a:spcPct val="100000"/>
              </a:lnSpc>
              <a:spcBef>
                <a:spcPts val="0"/>
              </a:spcBef>
              <a:spcAft>
                <a:spcPts val="0"/>
              </a:spcAft>
              <a:buClr>
                <a:srgbClr val="000000"/>
              </a:buClr>
              <a:buSzPts val="2000"/>
              <a:buFont typeface="Calibri"/>
              <a:buChar char="•"/>
            </a:pPr>
            <a:endParaRPr sz="2000">
              <a:solidFill>
                <a:srgbClr val="000000"/>
              </a:solidFill>
            </a:endParaRPr>
          </a:p>
          <a:p>
            <a:pPr marL="457200" lvl="0" indent="-228600" algn="l" rtl="0">
              <a:lnSpc>
                <a:spcPct val="100000"/>
              </a:lnSpc>
              <a:spcBef>
                <a:spcPts val="0"/>
              </a:spcBef>
              <a:spcAft>
                <a:spcPts val="0"/>
              </a:spcAft>
              <a:buClr>
                <a:srgbClr val="000000"/>
              </a:buClr>
              <a:buSzPts val="2000"/>
              <a:buFont typeface="Calibri"/>
              <a:buChar char="•"/>
            </a:pPr>
            <a:r>
              <a:rPr lang="en-US" sz="2000" i="0" u="none" strike="noStrike">
                <a:solidFill>
                  <a:srgbClr val="000000"/>
                </a:solidFill>
              </a:rPr>
              <a:t>Start with simple sentences like ‘tall mama’, ‘small baby’, ‘red car’ etc. </a:t>
            </a:r>
            <a:endParaRPr sz="2000">
              <a:solidFill>
                <a:srgbClr val="000000"/>
              </a:solidFill>
            </a:endParaRPr>
          </a:p>
          <a:p>
            <a:pPr marL="228600" lvl="0" indent="0" algn="l" rtl="0">
              <a:lnSpc>
                <a:spcPct val="100000"/>
              </a:lnSpc>
              <a:spcBef>
                <a:spcPts val="0"/>
              </a:spcBef>
              <a:spcAft>
                <a:spcPts val="0"/>
              </a:spcAft>
              <a:buNone/>
            </a:pPr>
            <a:endParaRPr sz="2000">
              <a:solidFill>
                <a:srgbClr val="000000"/>
              </a:solidFill>
            </a:endParaRPr>
          </a:p>
          <a:p>
            <a:pPr marL="457200" lvl="0" indent="-228600" algn="l" rtl="0">
              <a:lnSpc>
                <a:spcPct val="100000"/>
              </a:lnSpc>
              <a:spcBef>
                <a:spcPts val="0"/>
              </a:spcBef>
              <a:spcAft>
                <a:spcPts val="0"/>
              </a:spcAft>
              <a:buClr>
                <a:srgbClr val="000000"/>
              </a:buClr>
              <a:buSzPts val="2000"/>
              <a:buFont typeface="Calibri"/>
              <a:buChar char="•"/>
            </a:pPr>
            <a:r>
              <a:rPr lang="en-US" sz="2000" i="0" u="none" strike="noStrike">
                <a:solidFill>
                  <a:srgbClr val="000000"/>
                </a:solidFill>
              </a:rPr>
              <a:t>After your child has learnt a few adjectives, start doing follow up questioning such as:</a:t>
            </a:r>
            <a:endParaRPr sz="2000"/>
          </a:p>
          <a:p>
            <a:pPr marL="685800" lvl="1" indent="-228600" algn="l" rtl="0">
              <a:lnSpc>
                <a:spcPct val="100000"/>
              </a:lnSpc>
              <a:spcBef>
                <a:spcPts val="0"/>
              </a:spcBef>
              <a:spcAft>
                <a:spcPts val="0"/>
              </a:spcAft>
              <a:buClr>
                <a:srgbClr val="000000"/>
              </a:buClr>
              <a:buSzPts val="2000"/>
              <a:buFont typeface="Calibri"/>
              <a:buChar char="o"/>
            </a:pPr>
            <a:r>
              <a:rPr lang="en-US" sz="2000" i="0" u="none" strike="noStrike">
                <a:solidFill>
                  <a:srgbClr val="000000"/>
                </a:solidFill>
              </a:rPr>
              <a:t>What is this? (indicating ball)</a:t>
            </a:r>
            <a:endParaRPr sz="2000"/>
          </a:p>
          <a:p>
            <a:pPr marL="685800" lvl="1" indent="-228600" algn="l" rtl="0">
              <a:lnSpc>
                <a:spcPct val="100000"/>
              </a:lnSpc>
              <a:spcBef>
                <a:spcPts val="0"/>
              </a:spcBef>
              <a:spcAft>
                <a:spcPts val="0"/>
              </a:spcAft>
              <a:buClr>
                <a:srgbClr val="000000"/>
              </a:buClr>
              <a:buSzPts val="2000"/>
              <a:buFont typeface="Calibri"/>
              <a:buChar char="o"/>
            </a:pPr>
            <a:r>
              <a:rPr lang="en-US" sz="2000" i="0" u="none" strike="noStrike">
                <a:solidFill>
                  <a:srgbClr val="000000"/>
                </a:solidFill>
              </a:rPr>
              <a:t>When your child answers ‘ball’, ask, ‘what ball?’, then say ‘red ball’ and encourage your child to repeat after you. </a:t>
            </a:r>
            <a:endParaRPr sz="2000" i="0" u="none" strike="noStrike">
              <a:solidFill>
                <a:srgbClr val="000000"/>
              </a:solidFill>
            </a:endParaRPr>
          </a:p>
          <a:p>
            <a:pPr marL="0" lvl="0" indent="0" algn="l" rtl="0">
              <a:lnSpc>
                <a:spcPct val="100000"/>
              </a:lnSpc>
              <a:spcBef>
                <a:spcPts val="0"/>
              </a:spcBef>
              <a:spcAft>
                <a:spcPts val="0"/>
              </a:spcAft>
              <a:buNone/>
            </a:pPr>
            <a:endParaRPr sz="2000"/>
          </a:p>
          <a:p>
            <a:pPr marL="457200" lvl="0" indent="-228600" algn="l" rtl="0">
              <a:lnSpc>
                <a:spcPct val="100000"/>
              </a:lnSpc>
              <a:spcBef>
                <a:spcPts val="0"/>
              </a:spcBef>
              <a:spcAft>
                <a:spcPts val="0"/>
              </a:spcAft>
              <a:buClr>
                <a:srgbClr val="000000"/>
              </a:buClr>
              <a:buSzPts val="2000"/>
              <a:buFont typeface="Calibri"/>
              <a:buChar char="•"/>
            </a:pPr>
            <a:r>
              <a:rPr lang="en-US" sz="2000" i="0" u="none" strike="noStrike">
                <a:solidFill>
                  <a:srgbClr val="000000"/>
                </a:solidFill>
              </a:rPr>
              <a:t>Always remember to appreciate and reward your child with something they like, so that they are encouraged to continue learning.</a:t>
            </a:r>
            <a:endParaRPr sz="2000"/>
          </a:p>
          <a:p>
            <a:pPr marL="0" lvl="0" indent="0" algn="l" rtl="0">
              <a:lnSpc>
                <a:spcPct val="100000"/>
              </a:lnSpc>
              <a:spcBef>
                <a:spcPts val="1000"/>
              </a:spcBef>
              <a:spcAft>
                <a:spcPts val="0"/>
              </a:spcAft>
              <a:buClr>
                <a:schemeClr val="dk1"/>
              </a:buClr>
              <a:buSzPts val="2800"/>
              <a:buNone/>
            </a:pPr>
            <a:endParaRPr sz="2000"/>
          </a:p>
        </p:txBody>
      </p:sp>
      <p:sp>
        <p:nvSpPr>
          <p:cNvPr id="172" name="Google Shape;172;p9"/>
          <p:cNvSpPr/>
          <p:nvPr/>
        </p:nvSpPr>
        <p:spPr>
          <a:xfrm>
            <a:off x="126800" y="96900"/>
            <a:ext cx="12009300" cy="6761100"/>
          </a:xfrm>
          <a:prstGeom prst="rect">
            <a:avLst/>
          </a:prstGeom>
          <a:noFill/>
          <a:ln w="317500" cap="flat" cmpd="sng">
            <a:solidFill>
              <a:srgbClr val="2B399D"/>
            </a:solidFill>
            <a:prstDash val="solid"/>
            <a:miter lim="400000"/>
            <a:headEnd type="none" w="sm" len="sm"/>
            <a:tailEnd type="none" w="sm" len="sm"/>
          </a:ln>
        </p:spPr>
        <p:txBody>
          <a:bodyPr spcFirstLastPara="1" wrap="square" lIns="0" tIns="0" rIns="0" bIns="0" anchor="ctr" anchorCtr="0">
            <a:noAutofit/>
          </a:bodyPr>
          <a:lstStyle/>
          <a:p>
            <a:pPr marL="0" marR="0" lvl="0" indent="0" algn="l" rtl="0">
              <a:spcBef>
                <a:spcPts val="0"/>
              </a:spcBef>
              <a:spcAft>
                <a:spcPts val="0"/>
              </a:spcAft>
              <a:buNone/>
            </a:pPr>
            <a:endParaRPr sz="1600" b="0" i="0" u="none" strike="noStrike" cap="none">
              <a:solidFill>
                <a:srgbClr val="000000"/>
              </a:solidFill>
              <a:latin typeface="Calibri"/>
              <a:ea typeface="Calibri"/>
              <a:cs typeface="Calibri"/>
              <a:sym typeface="Calibri"/>
            </a:endParaRPr>
          </a:p>
        </p:txBody>
      </p:sp>
      <p:pic>
        <p:nvPicPr>
          <p:cNvPr id="173" name="Google Shape;173;p9"/>
          <p:cNvPicPr preferRelativeResize="0"/>
          <p:nvPr/>
        </p:nvPicPr>
        <p:blipFill rotWithShape="1">
          <a:blip r:embed="rId3">
            <a:alphaModFix/>
          </a:blip>
          <a:srcRect/>
          <a:stretch/>
        </p:blipFill>
        <p:spPr>
          <a:xfrm>
            <a:off x="4971335" y="4822737"/>
            <a:ext cx="2320233" cy="2378164"/>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pic>
        <p:nvPicPr>
          <p:cNvPr id="178" name="Google Shape;178;p10"/>
          <p:cNvPicPr preferRelativeResize="0"/>
          <p:nvPr/>
        </p:nvPicPr>
        <p:blipFill>
          <a:blip r:embed="rId3">
            <a:alphaModFix/>
          </a:blip>
          <a:stretch>
            <a:fillRect/>
          </a:stretch>
        </p:blipFill>
        <p:spPr>
          <a:xfrm>
            <a:off x="8092299" y="4419275"/>
            <a:ext cx="3625450" cy="2024050"/>
          </a:xfrm>
          <a:prstGeom prst="rect">
            <a:avLst/>
          </a:prstGeom>
          <a:noFill/>
          <a:ln>
            <a:noFill/>
          </a:ln>
        </p:spPr>
      </p:pic>
      <p:sp>
        <p:nvSpPr>
          <p:cNvPr id="179" name="Google Shape;179;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00"/>
              </a:buClr>
              <a:buSzPts val="1800"/>
              <a:buFont typeface="Arial"/>
              <a:buNone/>
            </a:pPr>
            <a:r>
              <a:rPr lang="en-US" sz="1800" b="1" i="0" u="none" strike="noStrike">
                <a:solidFill>
                  <a:srgbClr val="000000"/>
                </a:solidFill>
                <a:latin typeface="Arial"/>
                <a:ea typeface="Arial"/>
                <a:cs typeface="Arial"/>
                <a:sym typeface="Arial"/>
              </a:rPr>
              <a:t>Sorting objects</a:t>
            </a:r>
            <a:endParaRPr/>
          </a:p>
        </p:txBody>
      </p:sp>
      <p:sp>
        <p:nvSpPr>
          <p:cNvPr id="180" name="Google Shape;180;p10"/>
          <p:cNvSpPr txBox="1">
            <a:spLocks noGrp="1"/>
          </p:cNvSpPr>
          <p:nvPr>
            <p:ph type="body" idx="1"/>
          </p:nvPr>
        </p:nvSpPr>
        <p:spPr>
          <a:xfrm>
            <a:off x="3458450" y="1527950"/>
            <a:ext cx="7696800" cy="4351200"/>
          </a:xfrm>
          <a:prstGeom prst="rect">
            <a:avLst/>
          </a:prstGeom>
          <a:noFill/>
          <a:ln>
            <a:noFill/>
          </a:ln>
        </p:spPr>
        <p:txBody>
          <a:bodyPr spcFirstLastPara="1" wrap="square" lIns="91425" tIns="45700" rIns="91425" bIns="45700" anchor="t" anchorCtr="0">
            <a:normAutofit/>
          </a:bodyPr>
          <a:lstStyle/>
          <a:p>
            <a:pPr marL="457200" lvl="0" indent="-228600" algn="l" rtl="0">
              <a:lnSpc>
                <a:spcPct val="100000"/>
              </a:lnSpc>
              <a:spcBef>
                <a:spcPts val="0"/>
              </a:spcBef>
              <a:spcAft>
                <a:spcPts val="0"/>
              </a:spcAft>
              <a:buClr>
                <a:srgbClr val="000000"/>
              </a:buClr>
              <a:buSzPts val="2000"/>
              <a:buFont typeface="Calibri"/>
              <a:buChar char="•"/>
            </a:pPr>
            <a:r>
              <a:rPr lang="en-US" sz="2000" i="0" u="none" strike="noStrike">
                <a:solidFill>
                  <a:srgbClr val="000000"/>
                </a:solidFill>
              </a:rPr>
              <a:t>Select a few objects and place them in front of two boxes. Allot one function or description to each box. </a:t>
            </a:r>
            <a:endParaRPr sz="2000" i="0" u="none" strike="noStrike">
              <a:solidFill>
                <a:srgbClr val="000000"/>
              </a:solidFill>
            </a:endParaRPr>
          </a:p>
          <a:p>
            <a:pPr marL="228600" lvl="0" indent="0" algn="l" rtl="0">
              <a:lnSpc>
                <a:spcPct val="100000"/>
              </a:lnSpc>
              <a:spcBef>
                <a:spcPts val="0"/>
              </a:spcBef>
              <a:spcAft>
                <a:spcPts val="0"/>
              </a:spcAft>
              <a:buNone/>
            </a:pPr>
            <a:endParaRPr sz="2000">
              <a:solidFill>
                <a:srgbClr val="000000"/>
              </a:solidFill>
            </a:endParaRPr>
          </a:p>
          <a:p>
            <a:pPr marL="457200" lvl="0" indent="-228600" algn="l" rtl="0">
              <a:lnSpc>
                <a:spcPct val="100000"/>
              </a:lnSpc>
              <a:spcBef>
                <a:spcPts val="0"/>
              </a:spcBef>
              <a:spcAft>
                <a:spcPts val="0"/>
              </a:spcAft>
              <a:buClr>
                <a:srgbClr val="000000"/>
              </a:buClr>
              <a:buSzPts val="2000"/>
              <a:buFont typeface="Calibri"/>
              <a:buChar char="•"/>
            </a:pPr>
            <a:r>
              <a:rPr lang="en-US" sz="2000" i="0" u="none" strike="noStrike">
                <a:solidFill>
                  <a:srgbClr val="000000"/>
                </a:solidFill>
              </a:rPr>
              <a:t>For example; </a:t>
            </a:r>
            <a:endParaRPr sz="2000"/>
          </a:p>
          <a:p>
            <a:pPr marL="685800" lvl="1" indent="-228600" algn="l" rtl="0">
              <a:lnSpc>
                <a:spcPct val="100000"/>
              </a:lnSpc>
              <a:spcBef>
                <a:spcPts val="0"/>
              </a:spcBef>
              <a:spcAft>
                <a:spcPts val="0"/>
              </a:spcAft>
              <a:buClr>
                <a:srgbClr val="000000"/>
              </a:buClr>
              <a:buSzPts val="2000"/>
              <a:buFont typeface="Calibri"/>
              <a:buChar char="o"/>
            </a:pPr>
            <a:r>
              <a:rPr lang="en-US" sz="2000" i="0" u="none" strike="noStrike">
                <a:solidFill>
                  <a:srgbClr val="000000"/>
                </a:solidFill>
              </a:rPr>
              <a:t>Keep two boxes; one box with a few onions, and the other with potatoes. </a:t>
            </a:r>
            <a:endParaRPr sz="2000"/>
          </a:p>
          <a:p>
            <a:pPr marL="685800" lvl="1" indent="-228600" algn="l" rtl="0">
              <a:lnSpc>
                <a:spcPct val="100000"/>
              </a:lnSpc>
              <a:spcBef>
                <a:spcPts val="0"/>
              </a:spcBef>
              <a:spcAft>
                <a:spcPts val="0"/>
              </a:spcAft>
              <a:buClr>
                <a:srgbClr val="000000"/>
              </a:buClr>
              <a:buSzPts val="2000"/>
              <a:buFont typeface="Calibri"/>
              <a:buChar char="o"/>
            </a:pPr>
            <a:r>
              <a:rPr lang="en-US" sz="2000" i="0" u="none" strike="noStrike">
                <a:solidFill>
                  <a:srgbClr val="000000"/>
                </a:solidFill>
              </a:rPr>
              <a:t>Keep some onions and potatoes outside the box, to be sorted.</a:t>
            </a:r>
            <a:endParaRPr sz="2000"/>
          </a:p>
          <a:p>
            <a:pPr marL="685800" lvl="1" indent="-228600" algn="l" rtl="0">
              <a:lnSpc>
                <a:spcPct val="100000"/>
              </a:lnSpc>
              <a:spcBef>
                <a:spcPts val="0"/>
              </a:spcBef>
              <a:spcAft>
                <a:spcPts val="0"/>
              </a:spcAft>
              <a:buClr>
                <a:srgbClr val="000000"/>
              </a:buClr>
              <a:buSzPts val="2000"/>
              <a:buFont typeface="Calibri"/>
              <a:buChar char="o"/>
            </a:pPr>
            <a:r>
              <a:rPr lang="en-US" sz="2000" i="0" u="none" strike="noStrike">
                <a:solidFill>
                  <a:srgbClr val="000000"/>
                </a:solidFill>
              </a:rPr>
              <a:t>Sort the first few objects yourself while asking ‘what is this?’ followed by ‘Onions’. If the child responds saying ‘Onion’, say ‘yes, onions’ and put this in the box for Onions. Follow the same for potatoes and then encourage your child to sort.</a:t>
            </a:r>
            <a:endParaRPr sz="2000"/>
          </a:p>
          <a:p>
            <a:pPr marL="228600" lvl="0" indent="0" algn="l" rtl="0">
              <a:lnSpc>
                <a:spcPct val="100000"/>
              </a:lnSpc>
              <a:spcBef>
                <a:spcPts val="0"/>
              </a:spcBef>
              <a:spcAft>
                <a:spcPts val="0"/>
              </a:spcAft>
              <a:buNone/>
            </a:pPr>
            <a:endParaRPr sz="2000"/>
          </a:p>
          <a:p>
            <a:pPr marL="228600" lvl="0" indent="-50800" algn="l" rtl="0">
              <a:lnSpc>
                <a:spcPct val="100000"/>
              </a:lnSpc>
              <a:spcBef>
                <a:spcPts val="1000"/>
              </a:spcBef>
              <a:spcAft>
                <a:spcPts val="0"/>
              </a:spcAft>
              <a:buClr>
                <a:schemeClr val="dk1"/>
              </a:buClr>
              <a:buSzPts val="2800"/>
              <a:buNone/>
            </a:pPr>
            <a:endParaRPr sz="2000"/>
          </a:p>
        </p:txBody>
      </p:sp>
      <p:pic>
        <p:nvPicPr>
          <p:cNvPr id="181" name="Google Shape;181;p10"/>
          <p:cNvPicPr preferRelativeResize="0"/>
          <p:nvPr/>
        </p:nvPicPr>
        <p:blipFill>
          <a:blip r:embed="rId4">
            <a:alphaModFix/>
          </a:blip>
          <a:stretch>
            <a:fillRect/>
          </a:stretch>
        </p:blipFill>
        <p:spPr>
          <a:xfrm>
            <a:off x="343700" y="1825625"/>
            <a:ext cx="3114750" cy="2714674"/>
          </a:xfrm>
          <a:prstGeom prst="rect">
            <a:avLst/>
          </a:prstGeom>
          <a:noFill/>
          <a:ln>
            <a:noFill/>
          </a:ln>
        </p:spPr>
      </p:pic>
      <p:sp>
        <p:nvSpPr>
          <p:cNvPr id="182" name="Google Shape;182;p10"/>
          <p:cNvSpPr/>
          <p:nvPr/>
        </p:nvSpPr>
        <p:spPr>
          <a:xfrm>
            <a:off x="74575" y="166525"/>
            <a:ext cx="12061500" cy="6691500"/>
          </a:xfrm>
          <a:prstGeom prst="rect">
            <a:avLst/>
          </a:prstGeom>
          <a:noFill/>
          <a:ln w="317500" cap="flat" cmpd="sng">
            <a:solidFill>
              <a:srgbClr val="2B399D"/>
            </a:solidFill>
            <a:prstDash val="solid"/>
            <a:miter lim="400000"/>
            <a:headEnd type="none" w="sm" len="sm"/>
            <a:tailEnd type="none" w="sm" len="sm"/>
          </a:ln>
        </p:spPr>
        <p:txBody>
          <a:bodyPr spcFirstLastPara="1" wrap="square" lIns="0" tIns="0" rIns="0" bIns="0" anchor="ctr" anchorCtr="0">
            <a:noAutofit/>
          </a:bodyPr>
          <a:lstStyle/>
          <a:p>
            <a:pPr marL="0" marR="0" lvl="0" indent="0" algn="l" rtl="0">
              <a:spcBef>
                <a:spcPts val="0"/>
              </a:spcBef>
              <a:spcAft>
                <a:spcPts val="0"/>
              </a:spcAft>
              <a:buNone/>
            </a:pPr>
            <a:endParaRPr sz="1600" b="0" i="0" u="none" strike="noStrike" cap="none">
              <a:solidFill>
                <a:srgbClr val="000000"/>
              </a:solidFill>
              <a:latin typeface="Calibri"/>
              <a:ea typeface="Calibri"/>
              <a:cs typeface="Calibri"/>
              <a:sym typeface="Calibri"/>
            </a:endParaRPr>
          </a:p>
        </p:txBody>
      </p:sp>
      <p:pic>
        <p:nvPicPr>
          <p:cNvPr id="183" name="Google Shape;183;p10"/>
          <p:cNvPicPr preferRelativeResize="0"/>
          <p:nvPr/>
        </p:nvPicPr>
        <p:blipFill rotWithShape="1">
          <a:blip r:embed="rId5">
            <a:alphaModFix/>
          </a:blip>
          <a:srcRect/>
          <a:stretch/>
        </p:blipFill>
        <p:spPr>
          <a:xfrm>
            <a:off x="4940227" y="5123665"/>
            <a:ext cx="2330323" cy="235573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11"/>
          <p:cNvSpPr txBox="1">
            <a:spLocks noGrp="1"/>
          </p:cNvSpPr>
          <p:nvPr>
            <p:ph type="title"/>
          </p:nvPr>
        </p:nvSpPr>
        <p:spPr>
          <a:xfrm>
            <a:off x="1254925"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00"/>
              </a:buClr>
              <a:buSzPts val="1800"/>
              <a:buFont typeface="Arial"/>
              <a:buNone/>
            </a:pPr>
            <a:r>
              <a:rPr lang="en-US" sz="1800" b="1" i="0" u="none" strike="noStrike">
                <a:solidFill>
                  <a:srgbClr val="000000"/>
                </a:solidFill>
                <a:latin typeface="Arial"/>
                <a:ea typeface="Arial"/>
                <a:cs typeface="Arial"/>
                <a:sym typeface="Arial"/>
              </a:rPr>
              <a:t>Learning sentences</a:t>
            </a:r>
            <a:endParaRPr/>
          </a:p>
        </p:txBody>
      </p:sp>
      <p:sp>
        <p:nvSpPr>
          <p:cNvPr id="189" name="Google Shape;189;p11"/>
          <p:cNvSpPr txBox="1">
            <a:spLocks noGrp="1"/>
          </p:cNvSpPr>
          <p:nvPr>
            <p:ph type="body" idx="1"/>
          </p:nvPr>
        </p:nvSpPr>
        <p:spPr>
          <a:xfrm>
            <a:off x="5522200" y="1016000"/>
            <a:ext cx="5831400" cy="5940000"/>
          </a:xfrm>
          <a:prstGeom prst="rect">
            <a:avLst/>
          </a:prstGeom>
          <a:noFill/>
          <a:ln>
            <a:noFill/>
          </a:ln>
        </p:spPr>
        <p:txBody>
          <a:bodyPr spcFirstLastPara="1" wrap="square" lIns="91425" tIns="45700" rIns="91425" bIns="45700" anchor="t" anchorCtr="0">
            <a:normAutofit/>
          </a:bodyPr>
          <a:lstStyle/>
          <a:p>
            <a:pPr marL="457200" lvl="0" indent="-228600" algn="l" rtl="0">
              <a:lnSpc>
                <a:spcPct val="100000"/>
              </a:lnSpc>
              <a:spcBef>
                <a:spcPts val="0"/>
              </a:spcBef>
              <a:spcAft>
                <a:spcPts val="0"/>
              </a:spcAft>
              <a:buClr>
                <a:srgbClr val="000000"/>
              </a:buClr>
              <a:buSzPts val="2000"/>
              <a:buFont typeface="Calibri"/>
              <a:buChar char="•"/>
            </a:pPr>
            <a:r>
              <a:rPr lang="en-US" sz="2000" i="0" u="none" strike="noStrike">
                <a:solidFill>
                  <a:srgbClr val="000000"/>
                </a:solidFill>
              </a:rPr>
              <a:t>Once your child has learnt a few words and actions, start using them in simple formed sentences, in a fun and playful manner.</a:t>
            </a:r>
            <a:endParaRPr sz="2000" i="0" u="none" strike="noStrike">
              <a:solidFill>
                <a:srgbClr val="000000"/>
              </a:solidFill>
            </a:endParaRPr>
          </a:p>
          <a:p>
            <a:pPr marL="228600" lvl="0" indent="0" algn="l" rtl="0">
              <a:lnSpc>
                <a:spcPct val="100000"/>
              </a:lnSpc>
              <a:spcBef>
                <a:spcPts val="0"/>
              </a:spcBef>
              <a:spcAft>
                <a:spcPts val="0"/>
              </a:spcAft>
              <a:buNone/>
            </a:pPr>
            <a:endParaRPr sz="2000">
              <a:solidFill>
                <a:srgbClr val="000000"/>
              </a:solidFill>
            </a:endParaRPr>
          </a:p>
          <a:p>
            <a:pPr marL="457200" lvl="0" indent="-228600" algn="l" rtl="0">
              <a:lnSpc>
                <a:spcPct val="100000"/>
              </a:lnSpc>
              <a:spcBef>
                <a:spcPts val="0"/>
              </a:spcBef>
              <a:spcAft>
                <a:spcPts val="0"/>
              </a:spcAft>
              <a:buClr>
                <a:srgbClr val="000000"/>
              </a:buClr>
              <a:buSzPts val="2000"/>
              <a:buFont typeface="Arial"/>
              <a:buChar char="•"/>
            </a:pPr>
            <a:r>
              <a:rPr lang="en-US" sz="2000" i="0" u="none" strike="noStrike">
                <a:solidFill>
                  <a:srgbClr val="000000"/>
                </a:solidFill>
              </a:rPr>
              <a:t>For example; when you are eating, say ‘I am eating </a:t>
            </a:r>
            <a:r>
              <a:rPr lang="en-US" sz="2000" b="1" i="0" u="none" strike="noStrike">
                <a:solidFill>
                  <a:srgbClr val="000000"/>
                </a:solidFill>
              </a:rPr>
              <a:t>cucuumbeeerrr’ </a:t>
            </a:r>
            <a:r>
              <a:rPr lang="en-US" sz="2000" i="0" u="none" strike="noStrike">
                <a:solidFill>
                  <a:srgbClr val="000000"/>
                </a:solidFill>
              </a:rPr>
              <a:t>pointing to yourself and ‘you are eating’ pointing to yourself. </a:t>
            </a:r>
            <a:endParaRPr sz="2000" i="0" u="none" strike="noStrike">
              <a:solidFill>
                <a:srgbClr val="000000"/>
              </a:solidFill>
            </a:endParaRPr>
          </a:p>
          <a:p>
            <a:pPr marL="228600" lvl="0" indent="0" algn="l" rtl="0">
              <a:lnSpc>
                <a:spcPct val="100000"/>
              </a:lnSpc>
              <a:spcBef>
                <a:spcPts val="0"/>
              </a:spcBef>
              <a:spcAft>
                <a:spcPts val="0"/>
              </a:spcAft>
              <a:buNone/>
            </a:pPr>
            <a:endParaRPr sz="2000">
              <a:solidFill>
                <a:srgbClr val="000000"/>
              </a:solidFill>
            </a:endParaRPr>
          </a:p>
          <a:p>
            <a:pPr marL="457200" lvl="0" indent="-228600" algn="l" rtl="0">
              <a:lnSpc>
                <a:spcPct val="100000"/>
              </a:lnSpc>
              <a:spcBef>
                <a:spcPts val="0"/>
              </a:spcBef>
              <a:spcAft>
                <a:spcPts val="0"/>
              </a:spcAft>
              <a:buClr>
                <a:srgbClr val="000000"/>
              </a:buClr>
              <a:buSzPts val="2000"/>
              <a:buFont typeface="Calibri"/>
              <a:buChar char="•"/>
            </a:pPr>
            <a:r>
              <a:rPr lang="en-US" sz="2000" i="0" u="none" strike="noStrike">
                <a:solidFill>
                  <a:srgbClr val="000000"/>
                </a:solidFill>
              </a:rPr>
              <a:t>Note: In the initial stages, your child may use third person narrative (referring to oneself with their name). For example; they may say ‘Anand is eating’  instead of ‘I am eating’. This is okay. Try to encourage your child to replace this with ‘I’ and ‘you’ over time. </a:t>
            </a:r>
            <a:endParaRPr sz="2000" i="0" u="none" strike="noStrike">
              <a:solidFill>
                <a:srgbClr val="000000"/>
              </a:solidFill>
            </a:endParaRPr>
          </a:p>
          <a:p>
            <a:pPr marL="228600" lvl="0" indent="-50800" algn="l" rtl="0">
              <a:lnSpc>
                <a:spcPct val="100000"/>
              </a:lnSpc>
              <a:spcBef>
                <a:spcPts val="1000"/>
              </a:spcBef>
              <a:spcAft>
                <a:spcPts val="0"/>
              </a:spcAft>
              <a:buClr>
                <a:schemeClr val="dk1"/>
              </a:buClr>
              <a:buSzPts val="2800"/>
              <a:buNone/>
            </a:pPr>
            <a:endParaRPr sz="2000"/>
          </a:p>
        </p:txBody>
      </p:sp>
      <p:pic>
        <p:nvPicPr>
          <p:cNvPr id="190" name="Google Shape;190;p11"/>
          <p:cNvPicPr preferRelativeResize="0"/>
          <p:nvPr/>
        </p:nvPicPr>
        <p:blipFill>
          <a:blip r:embed="rId3">
            <a:alphaModFix/>
          </a:blip>
          <a:stretch>
            <a:fillRect/>
          </a:stretch>
        </p:blipFill>
        <p:spPr>
          <a:xfrm>
            <a:off x="1094563" y="1496225"/>
            <a:ext cx="4010025" cy="4381500"/>
          </a:xfrm>
          <a:prstGeom prst="rect">
            <a:avLst/>
          </a:prstGeom>
          <a:noFill/>
          <a:ln>
            <a:noFill/>
          </a:ln>
        </p:spPr>
      </p:pic>
      <p:sp>
        <p:nvSpPr>
          <p:cNvPr id="191" name="Google Shape;191;p11"/>
          <p:cNvSpPr/>
          <p:nvPr/>
        </p:nvSpPr>
        <p:spPr>
          <a:xfrm>
            <a:off x="109400" y="149125"/>
            <a:ext cx="11958000" cy="6708900"/>
          </a:xfrm>
          <a:prstGeom prst="rect">
            <a:avLst/>
          </a:prstGeom>
          <a:noFill/>
          <a:ln w="317500" cap="flat" cmpd="sng">
            <a:solidFill>
              <a:srgbClr val="2B399D"/>
            </a:solidFill>
            <a:prstDash val="solid"/>
            <a:miter lim="400000"/>
            <a:headEnd type="none" w="sm" len="sm"/>
            <a:tailEnd type="none" w="sm" len="sm"/>
          </a:ln>
        </p:spPr>
        <p:txBody>
          <a:bodyPr spcFirstLastPara="1" wrap="square" lIns="0" tIns="0" rIns="0" bIns="0" anchor="ctr" anchorCtr="0">
            <a:noAutofit/>
          </a:bodyPr>
          <a:lstStyle/>
          <a:p>
            <a:pPr marL="0" marR="0" lvl="0" indent="0" algn="l" rtl="0">
              <a:spcBef>
                <a:spcPts val="0"/>
              </a:spcBef>
              <a:spcAft>
                <a:spcPts val="0"/>
              </a:spcAft>
              <a:buNone/>
            </a:pPr>
            <a:endParaRPr sz="1600" b="0" i="0" u="none" strike="noStrike" cap="none">
              <a:solidFill>
                <a:srgbClr val="000000"/>
              </a:solidFill>
              <a:latin typeface="Calibri"/>
              <a:ea typeface="Calibri"/>
              <a:cs typeface="Calibri"/>
              <a:sym typeface="Calibri"/>
            </a:endParaRPr>
          </a:p>
        </p:txBody>
      </p:sp>
      <p:pic>
        <p:nvPicPr>
          <p:cNvPr id="192" name="Google Shape;192;p11"/>
          <p:cNvPicPr preferRelativeResize="0"/>
          <p:nvPr/>
        </p:nvPicPr>
        <p:blipFill rotWithShape="1">
          <a:blip r:embed="rId4">
            <a:alphaModFix/>
          </a:blip>
          <a:srcRect/>
          <a:stretch/>
        </p:blipFill>
        <p:spPr>
          <a:xfrm>
            <a:off x="4934204" y="4978835"/>
            <a:ext cx="2323595" cy="236134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00"/>
              </a:buClr>
              <a:buSzPts val="1800"/>
              <a:buFont typeface="Arial"/>
              <a:buNone/>
            </a:pPr>
            <a:r>
              <a:rPr lang="en-US" sz="1800" b="1" i="0" u="none" strike="noStrike">
                <a:solidFill>
                  <a:srgbClr val="000000"/>
                </a:solidFill>
                <a:latin typeface="Arial"/>
                <a:ea typeface="Arial"/>
                <a:cs typeface="Arial"/>
                <a:sym typeface="Arial"/>
              </a:rPr>
              <a:t>Some points to remember</a:t>
            </a:r>
            <a:endParaRPr/>
          </a:p>
        </p:txBody>
      </p:sp>
      <p:sp>
        <p:nvSpPr>
          <p:cNvPr id="198" name="Google Shape;198;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rgbClr val="000000"/>
              </a:buClr>
              <a:buSzPts val="2000"/>
              <a:buFont typeface="Calibri"/>
              <a:buChar char="•"/>
            </a:pPr>
            <a:r>
              <a:rPr lang="en-US" sz="2000" i="0" u="none" strike="noStrike">
                <a:solidFill>
                  <a:srgbClr val="000000"/>
                </a:solidFill>
              </a:rPr>
              <a:t>Remember that in the early stages, you are simply increasing your child’s exposure to words, and rewarding the child when they listen. Responses in the form of words may come gradually. </a:t>
            </a:r>
            <a:endParaRPr sz="2000" i="0" u="none" strike="noStrike">
              <a:solidFill>
                <a:srgbClr val="000000"/>
              </a:solidFill>
            </a:endParaRPr>
          </a:p>
          <a:p>
            <a:pPr marL="0" lvl="0" indent="0" algn="l" rtl="0">
              <a:lnSpc>
                <a:spcPct val="100000"/>
              </a:lnSpc>
              <a:spcBef>
                <a:spcPts val="0"/>
              </a:spcBef>
              <a:spcAft>
                <a:spcPts val="0"/>
              </a:spcAft>
              <a:buNone/>
            </a:pPr>
            <a:endParaRPr sz="2000">
              <a:solidFill>
                <a:srgbClr val="000000"/>
              </a:solidFill>
            </a:endParaRPr>
          </a:p>
          <a:p>
            <a:pPr marL="228600" lvl="0" indent="-228600" algn="l" rtl="0">
              <a:lnSpc>
                <a:spcPct val="100000"/>
              </a:lnSpc>
              <a:spcBef>
                <a:spcPts val="0"/>
              </a:spcBef>
              <a:spcAft>
                <a:spcPts val="0"/>
              </a:spcAft>
              <a:buClr>
                <a:srgbClr val="000000"/>
              </a:buClr>
              <a:buSzPts val="2000"/>
              <a:buFont typeface="Calibri"/>
              <a:buChar char="•"/>
            </a:pPr>
            <a:r>
              <a:rPr lang="en-US" sz="2000" i="0" u="none" strike="noStrike">
                <a:solidFill>
                  <a:srgbClr val="000000"/>
                </a:solidFill>
              </a:rPr>
              <a:t>Ensure that the responses and usage of language are consistent within the family. Using different words to describe the same object/action may be confusing for the child. </a:t>
            </a:r>
            <a:endParaRPr sz="2000" i="0" u="none" strike="noStrike">
              <a:solidFill>
                <a:srgbClr val="000000"/>
              </a:solidFill>
            </a:endParaRPr>
          </a:p>
          <a:p>
            <a:pPr marL="228600" lvl="0" indent="0" algn="l" rtl="0">
              <a:lnSpc>
                <a:spcPct val="100000"/>
              </a:lnSpc>
              <a:spcBef>
                <a:spcPts val="0"/>
              </a:spcBef>
              <a:spcAft>
                <a:spcPts val="0"/>
              </a:spcAft>
              <a:buNone/>
            </a:pPr>
            <a:endParaRPr sz="2000">
              <a:solidFill>
                <a:srgbClr val="000000"/>
              </a:solidFill>
            </a:endParaRPr>
          </a:p>
          <a:p>
            <a:pPr marL="228600" lvl="0" indent="-228600" algn="l" rtl="0">
              <a:lnSpc>
                <a:spcPct val="100000"/>
              </a:lnSpc>
              <a:spcBef>
                <a:spcPts val="0"/>
              </a:spcBef>
              <a:spcAft>
                <a:spcPts val="0"/>
              </a:spcAft>
              <a:buClr>
                <a:srgbClr val="000000"/>
              </a:buClr>
              <a:buSzPts val="2000"/>
              <a:buFont typeface="Calibri"/>
              <a:buChar char="•"/>
            </a:pPr>
            <a:r>
              <a:rPr lang="en-US" sz="2000" i="0" u="none" strike="noStrike">
                <a:solidFill>
                  <a:srgbClr val="000000"/>
                </a:solidFill>
              </a:rPr>
              <a:t>Ensure not to bombard your child with too many words at the same time. This may be overwhelming, and the words may not stay longer with the child. </a:t>
            </a:r>
            <a:endParaRPr sz="2000"/>
          </a:p>
          <a:p>
            <a:pPr marL="228600" lvl="0" indent="-50800" algn="l" rtl="0">
              <a:lnSpc>
                <a:spcPct val="100000"/>
              </a:lnSpc>
              <a:spcBef>
                <a:spcPts val="1000"/>
              </a:spcBef>
              <a:spcAft>
                <a:spcPts val="0"/>
              </a:spcAft>
              <a:buClr>
                <a:schemeClr val="dk1"/>
              </a:buClr>
              <a:buSzPts val="2800"/>
              <a:buNone/>
            </a:pPr>
            <a:endParaRPr sz="2000"/>
          </a:p>
        </p:txBody>
      </p:sp>
      <p:pic>
        <p:nvPicPr>
          <p:cNvPr id="199" name="Google Shape;199;p12"/>
          <p:cNvPicPr preferRelativeResize="0"/>
          <p:nvPr/>
        </p:nvPicPr>
        <p:blipFill rotWithShape="1">
          <a:blip r:embed="rId3">
            <a:alphaModFix/>
          </a:blip>
          <a:srcRect l="46184"/>
          <a:stretch/>
        </p:blipFill>
        <p:spPr>
          <a:xfrm>
            <a:off x="8093624" y="4767500"/>
            <a:ext cx="4042475" cy="2090500"/>
          </a:xfrm>
          <a:prstGeom prst="rect">
            <a:avLst/>
          </a:prstGeom>
          <a:noFill/>
          <a:ln>
            <a:noFill/>
          </a:ln>
        </p:spPr>
      </p:pic>
      <p:sp>
        <p:nvSpPr>
          <p:cNvPr id="200" name="Google Shape;200;p12"/>
          <p:cNvSpPr/>
          <p:nvPr/>
        </p:nvSpPr>
        <p:spPr>
          <a:xfrm>
            <a:off x="126800" y="0"/>
            <a:ext cx="12009300" cy="6858000"/>
          </a:xfrm>
          <a:prstGeom prst="rect">
            <a:avLst/>
          </a:prstGeom>
          <a:noFill/>
          <a:ln w="317500" cap="flat" cmpd="sng">
            <a:solidFill>
              <a:srgbClr val="2B399D"/>
            </a:solidFill>
            <a:prstDash val="solid"/>
            <a:miter lim="400000"/>
            <a:headEnd type="none" w="sm" len="sm"/>
            <a:tailEnd type="none" w="sm" len="sm"/>
          </a:ln>
        </p:spPr>
        <p:txBody>
          <a:bodyPr spcFirstLastPara="1" wrap="square" lIns="0" tIns="0" rIns="0" bIns="0" anchor="ctr" anchorCtr="0">
            <a:noAutofit/>
          </a:bodyPr>
          <a:lstStyle/>
          <a:p>
            <a:pPr marL="0" marR="0" lvl="0" indent="0" algn="l" rtl="0">
              <a:spcBef>
                <a:spcPts val="0"/>
              </a:spcBef>
              <a:spcAft>
                <a:spcPts val="0"/>
              </a:spcAft>
              <a:buNone/>
            </a:pPr>
            <a:endParaRPr sz="1600" b="0" i="0" u="none" strike="noStrike" cap="none">
              <a:solidFill>
                <a:srgbClr val="000000"/>
              </a:solidFill>
              <a:latin typeface="Calibri"/>
              <a:ea typeface="Calibri"/>
              <a:cs typeface="Calibri"/>
              <a:sym typeface="Calibri"/>
            </a:endParaRPr>
          </a:p>
        </p:txBody>
      </p:sp>
      <p:pic>
        <p:nvPicPr>
          <p:cNvPr id="201" name="Google Shape;201;p12"/>
          <p:cNvPicPr preferRelativeResize="0"/>
          <p:nvPr/>
        </p:nvPicPr>
        <p:blipFill rotWithShape="1">
          <a:blip r:embed="rId4">
            <a:alphaModFix/>
          </a:blip>
          <a:srcRect/>
          <a:stretch/>
        </p:blipFill>
        <p:spPr>
          <a:xfrm>
            <a:off x="5041010" y="4843747"/>
            <a:ext cx="2320233" cy="2409379"/>
          </a:xfrm>
          <a:prstGeom prst="rect">
            <a:avLst/>
          </a:prstGeom>
          <a:noFill/>
          <a:ln>
            <a:noFill/>
          </a:ln>
        </p:spPr>
      </p:pic>
      <p:pic>
        <p:nvPicPr>
          <p:cNvPr id="202" name="Google Shape;202;p12"/>
          <p:cNvPicPr preferRelativeResize="0"/>
          <p:nvPr/>
        </p:nvPicPr>
        <p:blipFill rotWithShape="1">
          <a:blip r:embed="rId3">
            <a:alphaModFix/>
          </a:blip>
          <a:srcRect r="53701"/>
          <a:stretch/>
        </p:blipFill>
        <p:spPr>
          <a:xfrm>
            <a:off x="313324" y="4576025"/>
            <a:ext cx="3477725" cy="20905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2"/>
          <p:cNvSpPr txBox="1">
            <a:spLocks noGrp="1"/>
          </p:cNvSpPr>
          <p:nvPr>
            <p:ph type="body" idx="1"/>
          </p:nvPr>
        </p:nvSpPr>
        <p:spPr>
          <a:xfrm>
            <a:off x="838200" y="1444725"/>
            <a:ext cx="7730700" cy="5550600"/>
          </a:xfrm>
          <a:prstGeom prst="rect">
            <a:avLst/>
          </a:prstGeom>
          <a:noFill/>
          <a:ln>
            <a:noFill/>
          </a:ln>
        </p:spPr>
        <p:txBody>
          <a:bodyPr spcFirstLastPara="1" wrap="square" lIns="91425" tIns="45700" rIns="91425" bIns="45700" anchor="t" anchorCtr="0">
            <a:normAutofit/>
          </a:bodyPr>
          <a:lstStyle/>
          <a:p>
            <a:pPr marL="457200" lvl="0" indent="-355600" algn="just" rtl="0">
              <a:lnSpc>
                <a:spcPct val="90000"/>
              </a:lnSpc>
              <a:spcBef>
                <a:spcPts val="0"/>
              </a:spcBef>
              <a:spcAft>
                <a:spcPts val="0"/>
              </a:spcAft>
              <a:buClr>
                <a:srgbClr val="000000"/>
              </a:buClr>
              <a:buSzPts val="2000"/>
              <a:buFont typeface="Calibri"/>
              <a:buChar char="●"/>
            </a:pPr>
            <a:r>
              <a:rPr lang="en-US" sz="2000" i="0" u="none" strike="noStrike">
                <a:solidFill>
                  <a:srgbClr val="000000"/>
                </a:solidFill>
              </a:rPr>
              <a:t>Children learn to talk and communicate in an environment that supports the learning of language. </a:t>
            </a:r>
            <a:endParaRPr sz="2000" i="0" u="none" strike="noStrike">
              <a:solidFill>
                <a:srgbClr val="000000"/>
              </a:solidFill>
            </a:endParaRPr>
          </a:p>
          <a:p>
            <a:pPr marL="457200" lvl="0" indent="0" algn="just" rtl="0">
              <a:lnSpc>
                <a:spcPct val="90000"/>
              </a:lnSpc>
              <a:spcBef>
                <a:spcPts val="0"/>
              </a:spcBef>
              <a:spcAft>
                <a:spcPts val="0"/>
              </a:spcAft>
              <a:buNone/>
            </a:pPr>
            <a:endParaRPr sz="2000">
              <a:solidFill>
                <a:srgbClr val="000000"/>
              </a:solidFill>
            </a:endParaRPr>
          </a:p>
          <a:p>
            <a:pPr marL="457200" lvl="0" indent="-355600" algn="just" rtl="0">
              <a:lnSpc>
                <a:spcPct val="90000"/>
              </a:lnSpc>
              <a:spcBef>
                <a:spcPts val="0"/>
              </a:spcBef>
              <a:spcAft>
                <a:spcPts val="0"/>
              </a:spcAft>
              <a:buClr>
                <a:srgbClr val="000000"/>
              </a:buClr>
              <a:buSzPts val="2000"/>
              <a:buFont typeface="Calibri"/>
              <a:buChar char="●"/>
            </a:pPr>
            <a:r>
              <a:rPr lang="en-US" sz="2000" i="0" u="none" strike="noStrike">
                <a:solidFill>
                  <a:srgbClr val="000000"/>
                </a:solidFill>
              </a:rPr>
              <a:t>It is important to enrich the environment in such a way that it motivates the child to learn and develop their vocabulary.</a:t>
            </a:r>
            <a:endParaRPr sz="2000" i="0" u="none" strike="noStrike">
              <a:solidFill>
                <a:srgbClr val="000000"/>
              </a:solidFill>
            </a:endParaRPr>
          </a:p>
          <a:p>
            <a:pPr marL="457200" lvl="0" indent="0" algn="just" rtl="0">
              <a:lnSpc>
                <a:spcPct val="90000"/>
              </a:lnSpc>
              <a:spcBef>
                <a:spcPts val="0"/>
              </a:spcBef>
              <a:spcAft>
                <a:spcPts val="0"/>
              </a:spcAft>
              <a:buNone/>
            </a:pPr>
            <a:endParaRPr sz="2000">
              <a:solidFill>
                <a:srgbClr val="000000"/>
              </a:solidFill>
            </a:endParaRPr>
          </a:p>
          <a:p>
            <a:pPr marL="457200" lvl="0" indent="-355600" algn="just" rtl="0">
              <a:lnSpc>
                <a:spcPct val="90000"/>
              </a:lnSpc>
              <a:spcBef>
                <a:spcPts val="0"/>
              </a:spcBef>
              <a:spcAft>
                <a:spcPts val="0"/>
              </a:spcAft>
              <a:buClr>
                <a:srgbClr val="000000"/>
              </a:buClr>
              <a:buSzPts val="2000"/>
              <a:buFont typeface="Calibri"/>
              <a:buChar char="●"/>
            </a:pPr>
            <a:r>
              <a:rPr lang="en-US" sz="2000" i="0" u="none" strike="noStrike">
                <a:solidFill>
                  <a:srgbClr val="000000"/>
                </a:solidFill>
              </a:rPr>
              <a:t>Family plays an important role here, as children are most surrounded by family in the early stages of development. </a:t>
            </a:r>
            <a:endParaRPr sz="2000" i="0" u="none" strike="noStrike">
              <a:solidFill>
                <a:srgbClr val="000000"/>
              </a:solidFill>
            </a:endParaRPr>
          </a:p>
          <a:p>
            <a:pPr marL="457200" lvl="0" indent="0" algn="just" rtl="0">
              <a:lnSpc>
                <a:spcPct val="90000"/>
              </a:lnSpc>
              <a:spcBef>
                <a:spcPts val="0"/>
              </a:spcBef>
              <a:spcAft>
                <a:spcPts val="0"/>
              </a:spcAft>
              <a:buNone/>
            </a:pPr>
            <a:endParaRPr sz="2000">
              <a:solidFill>
                <a:srgbClr val="000000"/>
              </a:solidFill>
            </a:endParaRPr>
          </a:p>
          <a:p>
            <a:pPr marL="457200" lvl="0" indent="-355600" algn="just" rtl="0">
              <a:lnSpc>
                <a:spcPct val="90000"/>
              </a:lnSpc>
              <a:spcBef>
                <a:spcPts val="0"/>
              </a:spcBef>
              <a:spcAft>
                <a:spcPts val="0"/>
              </a:spcAft>
              <a:buClr>
                <a:srgbClr val="000000"/>
              </a:buClr>
              <a:buSzPts val="2000"/>
              <a:buFont typeface="Calibri"/>
              <a:buChar char="●"/>
            </a:pPr>
            <a:r>
              <a:rPr lang="en-US" sz="2000" i="0" u="none" strike="noStrike">
                <a:solidFill>
                  <a:srgbClr val="000000"/>
                </a:solidFill>
              </a:rPr>
              <a:t>Learning a language does not have to be a ‘table and chair’ learning, rather; it can happen simply through play and everyday activities.</a:t>
            </a:r>
            <a:endParaRPr sz="2000" i="0" u="none" strike="noStrike">
              <a:solidFill>
                <a:srgbClr val="000000"/>
              </a:solidFill>
            </a:endParaRPr>
          </a:p>
          <a:p>
            <a:pPr marL="457200" lvl="0" indent="0" algn="just" rtl="0">
              <a:lnSpc>
                <a:spcPct val="90000"/>
              </a:lnSpc>
              <a:spcBef>
                <a:spcPts val="0"/>
              </a:spcBef>
              <a:spcAft>
                <a:spcPts val="0"/>
              </a:spcAft>
              <a:buNone/>
            </a:pPr>
            <a:endParaRPr sz="2000">
              <a:solidFill>
                <a:srgbClr val="000000"/>
              </a:solidFill>
            </a:endParaRPr>
          </a:p>
          <a:p>
            <a:pPr marL="457200" lvl="0" indent="0" algn="just" rtl="0">
              <a:lnSpc>
                <a:spcPct val="90000"/>
              </a:lnSpc>
              <a:spcBef>
                <a:spcPts val="0"/>
              </a:spcBef>
              <a:spcAft>
                <a:spcPts val="0"/>
              </a:spcAft>
              <a:buNone/>
            </a:pPr>
            <a:endParaRPr sz="2000"/>
          </a:p>
        </p:txBody>
      </p:sp>
      <p:pic>
        <p:nvPicPr>
          <p:cNvPr id="93" name="Google Shape;93;p2"/>
          <p:cNvPicPr preferRelativeResize="0"/>
          <p:nvPr/>
        </p:nvPicPr>
        <p:blipFill>
          <a:blip r:embed="rId3">
            <a:alphaModFix/>
          </a:blip>
          <a:stretch>
            <a:fillRect/>
          </a:stretch>
        </p:blipFill>
        <p:spPr>
          <a:xfrm>
            <a:off x="9100675" y="2383501"/>
            <a:ext cx="2952075" cy="2720799"/>
          </a:xfrm>
          <a:prstGeom prst="rect">
            <a:avLst/>
          </a:prstGeom>
          <a:noFill/>
          <a:ln>
            <a:noFill/>
          </a:ln>
        </p:spPr>
      </p:pic>
      <p:sp>
        <p:nvSpPr>
          <p:cNvPr id="94" name="Google Shape;94;p2"/>
          <p:cNvSpPr/>
          <p:nvPr/>
        </p:nvSpPr>
        <p:spPr>
          <a:xfrm>
            <a:off x="55800" y="72355"/>
            <a:ext cx="12080400" cy="6656400"/>
          </a:xfrm>
          <a:prstGeom prst="rect">
            <a:avLst/>
          </a:prstGeom>
          <a:noFill/>
          <a:ln w="317500" cap="flat" cmpd="sng">
            <a:solidFill>
              <a:srgbClr val="2B399D"/>
            </a:solidFill>
            <a:prstDash val="solid"/>
            <a:miter lim="400000"/>
            <a:headEnd type="none" w="sm" len="sm"/>
            <a:tailEnd type="none" w="sm" len="sm"/>
          </a:ln>
        </p:spPr>
        <p:txBody>
          <a:bodyPr spcFirstLastPara="1" wrap="square" lIns="0" tIns="0" rIns="0" bIns="0" anchor="ctr" anchorCtr="0">
            <a:noAutofit/>
          </a:bodyPr>
          <a:lstStyle/>
          <a:p>
            <a:pPr marL="0" marR="0" lvl="0" indent="0" algn="l" rtl="0">
              <a:spcBef>
                <a:spcPts val="0"/>
              </a:spcBef>
              <a:spcAft>
                <a:spcPts val="0"/>
              </a:spcAft>
              <a:buNone/>
            </a:pPr>
            <a:endParaRPr sz="1600">
              <a:latin typeface="Calibri"/>
              <a:ea typeface="Calibri"/>
              <a:cs typeface="Calibri"/>
              <a:sym typeface="Calibri"/>
            </a:endParaRPr>
          </a:p>
          <a:p>
            <a:pPr marL="0" marR="0" lvl="0" indent="0" algn="l" rtl="0">
              <a:spcBef>
                <a:spcPts val="0"/>
              </a:spcBef>
              <a:spcAft>
                <a:spcPts val="0"/>
              </a:spcAft>
              <a:buNone/>
            </a:pPr>
            <a:endParaRPr sz="1600">
              <a:latin typeface="Calibri"/>
              <a:ea typeface="Calibri"/>
              <a:cs typeface="Calibri"/>
              <a:sym typeface="Calibri"/>
            </a:endParaRPr>
          </a:p>
        </p:txBody>
      </p:sp>
      <p:sp>
        <p:nvSpPr>
          <p:cNvPr id="95" name="Google Shape;95;p2"/>
          <p:cNvSpPr txBox="1"/>
          <p:nvPr/>
        </p:nvSpPr>
        <p:spPr>
          <a:xfrm>
            <a:off x="614175" y="392800"/>
            <a:ext cx="100260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600" b="1">
                <a:solidFill>
                  <a:schemeClr val="dk1"/>
                </a:solidFill>
                <a:latin typeface="Calibri"/>
                <a:ea typeface="Calibri"/>
                <a:cs typeface="Calibri"/>
                <a:sym typeface="Calibri"/>
              </a:rPr>
              <a:t>Role of family in Language development</a:t>
            </a:r>
            <a:endParaRPr sz="2600" b="1">
              <a:solidFill>
                <a:schemeClr val="dk1"/>
              </a:solidFill>
              <a:latin typeface="Calibri"/>
              <a:ea typeface="Calibri"/>
              <a:cs typeface="Calibri"/>
              <a:sym typeface="Calibri"/>
            </a:endParaRPr>
          </a:p>
        </p:txBody>
      </p:sp>
      <p:pic>
        <p:nvPicPr>
          <p:cNvPr id="96" name="Google Shape;96;p2"/>
          <p:cNvPicPr preferRelativeResize="0"/>
          <p:nvPr/>
        </p:nvPicPr>
        <p:blipFill rotWithShape="1">
          <a:blip r:embed="rId4">
            <a:alphaModFix/>
          </a:blip>
          <a:srcRect/>
          <a:stretch/>
        </p:blipFill>
        <p:spPr>
          <a:xfrm>
            <a:off x="4793375" y="4661375"/>
            <a:ext cx="2333950" cy="23339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g2637fc40570_0_0"/>
          <p:cNvSpPr txBox="1">
            <a:spLocks noGrp="1"/>
          </p:cNvSpPr>
          <p:nvPr>
            <p:ph type="body" idx="1"/>
          </p:nvPr>
        </p:nvSpPr>
        <p:spPr>
          <a:xfrm>
            <a:off x="838200" y="1444725"/>
            <a:ext cx="7730700" cy="5550600"/>
          </a:xfrm>
          <a:prstGeom prst="rect">
            <a:avLst/>
          </a:prstGeom>
          <a:noFill/>
          <a:ln>
            <a:noFill/>
          </a:ln>
        </p:spPr>
        <p:txBody>
          <a:bodyPr spcFirstLastPara="1" wrap="square" lIns="91425" tIns="45700" rIns="91425" bIns="45700" anchor="t" anchorCtr="0">
            <a:normAutofit/>
          </a:bodyPr>
          <a:lstStyle/>
          <a:p>
            <a:pPr marL="457200" lvl="0" indent="-361950" algn="just" rtl="0">
              <a:spcBef>
                <a:spcPts val="0"/>
              </a:spcBef>
              <a:spcAft>
                <a:spcPts val="0"/>
              </a:spcAft>
              <a:buSzPts val="2100"/>
              <a:buChar char="●"/>
            </a:pPr>
            <a:r>
              <a:rPr lang="en-US" sz="2100">
                <a:latin typeface="Arial"/>
                <a:ea typeface="Arial"/>
                <a:cs typeface="Arial"/>
                <a:sym typeface="Arial"/>
              </a:rPr>
              <a:t>It is also crucial that the child is surrounded by a single language, rather than a mixture of different languages, which may be difficult to grasp.</a:t>
            </a:r>
            <a:endParaRPr sz="2100">
              <a:latin typeface="Arial"/>
              <a:ea typeface="Arial"/>
              <a:cs typeface="Arial"/>
              <a:sym typeface="Arial"/>
            </a:endParaRPr>
          </a:p>
          <a:p>
            <a:pPr marL="457200" lvl="0" indent="0" algn="just" rtl="0">
              <a:spcBef>
                <a:spcPts val="0"/>
              </a:spcBef>
              <a:spcAft>
                <a:spcPts val="0"/>
              </a:spcAft>
              <a:buClr>
                <a:schemeClr val="dk1"/>
              </a:buClr>
              <a:buSzPts val="1100"/>
              <a:buFont typeface="Arial"/>
              <a:buNone/>
            </a:pPr>
            <a:endParaRPr sz="2100">
              <a:latin typeface="Arial"/>
              <a:ea typeface="Arial"/>
              <a:cs typeface="Arial"/>
              <a:sym typeface="Arial"/>
            </a:endParaRPr>
          </a:p>
          <a:p>
            <a:pPr marL="457200" lvl="0" indent="-361950" algn="just" rtl="0">
              <a:spcBef>
                <a:spcPts val="0"/>
              </a:spcBef>
              <a:spcAft>
                <a:spcPts val="0"/>
              </a:spcAft>
              <a:buSzPts val="2100"/>
              <a:buChar char="●"/>
            </a:pPr>
            <a:r>
              <a:rPr lang="en-US" sz="2100">
                <a:latin typeface="Arial"/>
                <a:ea typeface="Arial"/>
                <a:cs typeface="Arial"/>
                <a:sym typeface="Arial"/>
              </a:rPr>
              <a:t>For example; if both Hindi and Telugu are used simultaneously in the house, the child may be confused on which language to pick up. So it is important that a single language is used in the child’s immediate environment.</a:t>
            </a:r>
            <a:endParaRPr sz="2500">
              <a:solidFill>
                <a:srgbClr val="000000"/>
              </a:solidFill>
              <a:latin typeface="Arial"/>
              <a:ea typeface="Arial"/>
              <a:cs typeface="Arial"/>
              <a:sym typeface="Arial"/>
            </a:endParaRPr>
          </a:p>
          <a:p>
            <a:pPr marL="457200" lvl="0" indent="0" algn="just" rtl="0">
              <a:lnSpc>
                <a:spcPct val="90000"/>
              </a:lnSpc>
              <a:spcBef>
                <a:spcPts val="0"/>
              </a:spcBef>
              <a:spcAft>
                <a:spcPts val="0"/>
              </a:spcAft>
              <a:buNone/>
            </a:pPr>
            <a:endParaRPr sz="3500" b="0"/>
          </a:p>
        </p:txBody>
      </p:sp>
      <p:sp>
        <p:nvSpPr>
          <p:cNvPr id="102" name="Google Shape;102;g2637fc40570_0_0"/>
          <p:cNvSpPr/>
          <p:nvPr/>
        </p:nvSpPr>
        <p:spPr>
          <a:xfrm>
            <a:off x="-79850" y="-136544"/>
            <a:ext cx="12080400" cy="6994500"/>
          </a:xfrm>
          <a:prstGeom prst="rect">
            <a:avLst/>
          </a:prstGeom>
          <a:noFill/>
          <a:ln w="317500" cap="flat" cmpd="sng">
            <a:solidFill>
              <a:srgbClr val="2B399D"/>
            </a:solidFill>
            <a:prstDash val="solid"/>
            <a:miter lim="400000"/>
            <a:headEnd type="none" w="sm" len="sm"/>
            <a:tailEnd type="none" w="sm" len="sm"/>
          </a:ln>
        </p:spPr>
        <p:txBody>
          <a:bodyPr spcFirstLastPara="1" wrap="square" lIns="0" tIns="0" rIns="0" bIns="0" anchor="ctr" anchorCtr="0">
            <a:noAutofit/>
          </a:bodyPr>
          <a:lstStyle/>
          <a:p>
            <a:pPr marL="0" marR="0" lvl="0" indent="0" algn="l" rtl="0">
              <a:spcBef>
                <a:spcPts val="0"/>
              </a:spcBef>
              <a:spcAft>
                <a:spcPts val="0"/>
              </a:spcAft>
              <a:buNone/>
            </a:pPr>
            <a:endParaRPr sz="1600">
              <a:latin typeface="Calibri"/>
              <a:ea typeface="Calibri"/>
              <a:cs typeface="Calibri"/>
              <a:sym typeface="Calibri"/>
            </a:endParaRPr>
          </a:p>
          <a:p>
            <a:pPr marL="0" marR="0" lvl="0" indent="0" algn="l" rtl="0">
              <a:spcBef>
                <a:spcPts val="0"/>
              </a:spcBef>
              <a:spcAft>
                <a:spcPts val="0"/>
              </a:spcAft>
              <a:buNone/>
            </a:pPr>
            <a:endParaRPr sz="1600">
              <a:latin typeface="Calibri"/>
              <a:ea typeface="Calibri"/>
              <a:cs typeface="Calibri"/>
              <a:sym typeface="Calibri"/>
            </a:endParaRPr>
          </a:p>
        </p:txBody>
      </p:sp>
      <p:sp>
        <p:nvSpPr>
          <p:cNvPr id="103" name="Google Shape;103;g2637fc40570_0_0"/>
          <p:cNvSpPr txBox="1"/>
          <p:nvPr/>
        </p:nvSpPr>
        <p:spPr>
          <a:xfrm>
            <a:off x="614175" y="392800"/>
            <a:ext cx="100260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600" b="1">
                <a:solidFill>
                  <a:schemeClr val="dk1"/>
                </a:solidFill>
                <a:latin typeface="Calibri"/>
                <a:ea typeface="Calibri"/>
                <a:cs typeface="Calibri"/>
                <a:sym typeface="Calibri"/>
              </a:rPr>
              <a:t>Role of family in Language development</a:t>
            </a:r>
            <a:endParaRPr sz="2600" b="1">
              <a:solidFill>
                <a:schemeClr val="dk1"/>
              </a:solidFill>
              <a:latin typeface="Calibri"/>
              <a:ea typeface="Calibri"/>
              <a:cs typeface="Calibri"/>
              <a:sym typeface="Calibri"/>
            </a:endParaRPr>
          </a:p>
        </p:txBody>
      </p:sp>
      <p:pic>
        <p:nvPicPr>
          <p:cNvPr id="104" name="Google Shape;104;g2637fc40570_0_0"/>
          <p:cNvPicPr preferRelativeResize="0"/>
          <p:nvPr/>
        </p:nvPicPr>
        <p:blipFill rotWithShape="1">
          <a:blip r:embed="rId3">
            <a:alphaModFix/>
          </a:blip>
          <a:srcRect/>
          <a:stretch/>
        </p:blipFill>
        <p:spPr>
          <a:xfrm>
            <a:off x="4793375" y="4984550"/>
            <a:ext cx="2333950" cy="2333950"/>
          </a:xfrm>
          <a:prstGeom prst="rect">
            <a:avLst/>
          </a:prstGeom>
          <a:noFill/>
          <a:ln>
            <a:noFill/>
          </a:ln>
        </p:spPr>
      </p:pic>
      <p:pic>
        <p:nvPicPr>
          <p:cNvPr id="105" name="Google Shape;105;g2637fc40570_0_0"/>
          <p:cNvPicPr preferRelativeResize="0"/>
          <p:nvPr/>
        </p:nvPicPr>
        <p:blipFill>
          <a:blip r:embed="rId4">
            <a:alphaModFix/>
          </a:blip>
          <a:stretch>
            <a:fillRect/>
          </a:stretch>
        </p:blipFill>
        <p:spPr>
          <a:xfrm>
            <a:off x="9175700" y="1895313"/>
            <a:ext cx="2438400" cy="36004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g2637fc40570_0_11"/>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00"/>
              </a:buClr>
              <a:buSzPts val="1800"/>
              <a:buFont typeface="Arial"/>
              <a:buNone/>
            </a:pPr>
            <a:r>
              <a:rPr lang="en-US" sz="2600" b="1" i="0" u="none" strike="noStrike">
                <a:solidFill>
                  <a:srgbClr val="000000"/>
                </a:solidFill>
                <a:latin typeface="Arial"/>
                <a:ea typeface="Arial"/>
                <a:cs typeface="Arial"/>
                <a:sym typeface="Arial"/>
              </a:rPr>
              <a:t>Essential skills for a parent</a:t>
            </a:r>
            <a:endParaRPr sz="5200"/>
          </a:p>
        </p:txBody>
      </p:sp>
      <p:sp>
        <p:nvSpPr>
          <p:cNvPr id="111" name="Google Shape;111;g2637fc40570_0_11"/>
          <p:cNvSpPr/>
          <p:nvPr/>
        </p:nvSpPr>
        <p:spPr>
          <a:xfrm>
            <a:off x="55800" y="131362"/>
            <a:ext cx="12080400" cy="6623700"/>
          </a:xfrm>
          <a:prstGeom prst="rect">
            <a:avLst/>
          </a:prstGeom>
          <a:noFill/>
          <a:ln w="317500" cap="flat" cmpd="sng">
            <a:solidFill>
              <a:srgbClr val="2B399D"/>
            </a:solidFill>
            <a:prstDash val="solid"/>
            <a:miter lim="400000"/>
            <a:headEnd type="none" w="sm" len="sm"/>
            <a:tailEnd type="none" w="sm" len="sm"/>
          </a:ln>
        </p:spPr>
        <p:txBody>
          <a:bodyPr spcFirstLastPara="1" wrap="square" lIns="0" tIns="0" rIns="0" bIns="0" anchor="ctr" anchorCtr="0">
            <a:noAutofit/>
          </a:bodyPr>
          <a:lstStyle/>
          <a:p>
            <a:pPr marL="0" marR="0" lvl="0" indent="0" algn="l" rtl="0">
              <a:spcBef>
                <a:spcPts val="0"/>
              </a:spcBef>
              <a:spcAft>
                <a:spcPts val="0"/>
              </a:spcAft>
              <a:buNone/>
            </a:pPr>
            <a:endParaRPr sz="1600" b="0" i="0" u="none" strike="noStrike" cap="none">
              <a:solidFill>
                <a:srgbClr val="000000"/>
              </a:solidFill>
              <a:latin typeface="Calibri"/>
              <a:ea typeface="Calibri"/>
              <a:cs typeface="Calibri"/>
              <a:sym typeface="Calibri"/>
            </a:endParaRPr>
          </a:p>
        </p:txBody>
      </p:sp>
      <p:pic>
        <p:nvPicPr>
          <p:cNvPr id="112" name="Google Shape;112;g2637fc40570_0_11"/>
          <p:cNvPicPr preferRelativeResize="0"/>
          <p:nvPr/>
        </p:nvPicPr>
        <p:blipFill rotWithShape="1">
          <a:blip r:embed="rId3">
            <a:alphaModFix/>
          </a:blip>
          <a:srcRect/>
          <a:stretch/>
        </p:blipFill>
        <p:spPr>
          <a:xfrm>
            <a:off x="4929025" y="5075825"/>
            <a:ext cx="2333950" cy="2333950"/>
          </a:xfrm>
          <a:prstGeom prst="rect">
            <a:avLst/>
          </a:prstGeom>
          <a:noFill/>
          <a:ln>
            <a:noFill/>
          </a:ln>
        </p:spPr>
      </p:pic>
      <p:sp>
        <p:nvSpPr>
          <p:cNvPr id="113" name="Google Shape;113;g2637fc40570_0_11"/>
          <p:cNvSpPr/>
          <p:nvPr/>
        </p:nvSpPr>
        <p:spPr>
          <a:xfrm>
            <a:off x="614175" y="2171050"/>
            <a:ext cx="2334000" cy="1531800"/>
          </a:xfrm>
          <a:prstGeom prst="roundRect">
            <a:avLst>
              <a:gd name="adj" fmla="val 16667"/>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228600" lvl="0" indent="0" algn="l" rtl="0">
              <a:lnSpc>
                <a:spcPct val="130000"/>
              </a:lnSpc>
              <a:spcBef>
                <a:spcPts val="0"/>
              </a:spcBef>
              <a:spcAft>
                <a:spcPts val="0"/>
              </a:spcAft>
              <a:buNone/>
            </a:pPr>
            <a:r>
              <a:rPr lang="en-US" sz="1450">
                <a:solidFill>
                  <a:schemeClr val="dk1"/>
                </a:solidFill>
              </a:rPr>
              <a:t>Notice the actions of your child, and respond to them. </a:t>
            </a:r>
            <a:endParaRPr>
              <a:latin typeface="Calibri"/>
              <a:ea typeface="Calibri"/>
              <a:cs typeface="Calibri"/>
              <a:sym typeface="Calibri"/>
            </a:endParaRPr>
          </a:p>
        </p:txBody>
      </p:sp>
      <p:sp>
        <p:nvSpPr>
          <p:cNvPr id="114" name="Google Shape;114;g2637fc40570_0_11"/>
          <p:cNvSpPr/>
          <p:nvPr/>
        </p:nvSpPr>
        <p:spPr>
          <a:xfrm>
            <a:off x="614175" y="4183075"/>
            <a:ext cx="2334000" cy="1531800"/>
          </a:xfrm>
          <a:prstGeom prst="roundRect">
            <a:avLst>
              <a:gd name="adj" fmla="val 16667"/>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228600" lvl="0" indent="0" algn="l" rtl="0">
              <a:lnSpc>
                <a:spcPct val="130000"/>
              </a:lnSpc>
              <a:spcBef>
                <a:spcPts val="0"/>
              </a:spcBef>
              <a:spcAft>
                <a:spcPts val="0"/>
              </a:spcAft>
              <a:buNone/>
            </a:pPr>
            <a:r>
              <a:rPr lang="en-US" sz="1450">
                <a:solidFill>
                  <a:schemeClr val="dk1"/>
                </a:solidFill>
              </a:rPr>
              <a:t>Ensure that you get their attention when talking to them</a:t>
            </a:r>
            <a:endParaRPr>
              <a:latin typeface="Calibri"/>
              <a:ea typeface="Calibri"/>
              <a:cs typeface="Calibri"/>
              <a:sym typeface="Calibri"/>
            </a:endParaRPr>
          </a:p>
        </p:txBody>
      </p:sp>
      <p:sp>
        <p:nvSpPr>
          <p:cNvPr id="115" name="Google Shape;115;g2637fc40570_0_11"/>
          <p:cNvSpPr/>
          <p:nvPr/>
        </p:nvSpPr>
        <p:spPr>
          <a:xfrm>
            <a:off x="3403613" y="2171050"/>
            <a:ext cx="2334000" cy="1531800"/>
          </a:xfrm>
          <a:prstGeom prst="roundRect">
            <a:avLst>
              <a:gd name="adj" fmla="val 16667"/>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228600" lvl="0" indent="0" algn="l" rtl="0">
              <a:lnSpc>
                <a:spcPct val="130000"/>
              </a:lnSpc>
              <a:spcBef>
                <a:spcPts val="0"/>
              </a:spcBef>
              <a:spcAft>
                <a:spcPts val="0"/>
              </a:spcAft>
              <a:buNone/>
            </a:pPr>
            <a:r>
              <a:rPr lang="en-US" sz="1450">
                <a:solidFill>
                  <a:schemeClr val="dk1"/>
                </a:solidFill>
              </a:rPr>
              <a:t>Combine your words with facial expressions and appreciate with words like ‘Wow’ </a:t>
            </a:r>
            <a:endParaRPr>
              <a:latin typeface="Calibri"/>
              <a:ea typeface="Calibri"/>
              <a:cs typeface="Calibri"/>
              <a:sym typeface="Calibri"/>
            </a:endParaRPr>
          </a:p>
        </p:txBody>
      </p:sp>
      <p:sp>
        <p:nvSpPr>
          <p:cNvPr id="116" name="Google Shape;116;g2637fc40570_0_11"/>
          <p:cNvSpPr/>
          <p:nvPr/>
        </p:nvSpPr>
        <p:spPr>
          <a:xfrm>
            <a:off x="3403625" y="4183075"/>
            <a:ext cx="2334000" cy="1531800"/>
          </a:xfrm>
          <a:prstGeom prst="roundRect">
            <a:avLst>
              <a:gd name="adj" fmla="val 16667"/>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228600" lvl="0" indent="0" algn="l" rtl="0">
              <a:lnSpc>
                <a:spcPct val="130000"/>
              </a:lnSpc>
              <a:spcBef>
                <a:spcPts val="0"/>
              </a:spcBef>
              <a:spcAft>
                <a:spcPts val="0"/>
              </a:spcAft>
              <a:buNone/>
            </a:pPr>
            <a:r>
              <a:rPr lang="en-US" sz="1450">
                <a:solidFill>
                  <a:schemeClr val="dk1"/>
                </a:solidFill>
              </a:rPr>
              <a:t>If your child names an object, repeat it back multiple times. </a:t>
            </a:r>
            <a:endParaRPr>
              <a:latin typeface="Calibri"/>
              <a:ea typeface="Calibri"/>
              <a:cs typeface="Calibri"/>
              <a:sym typeface="Calibri"/>
            </a:endParaRPr>
          </a:p>
        </p:txBody>
      </p:sp>
      <p:sp>
        <p:nvSpPr>
          <p:cNvPr id="117" name="Google Shape;117;g2637fc40570_0_11"/>
          <p:cNvSpPr/>
          <p:nvPr/>
        </p:nvSpPr>
        <p:spPr>
          <a:xfrm>
            <a:off x="6314850" y="2171050"/>
            <a:ext cx="2334000" cy="1531800"/>
          </a:xfrm>
          <a:prstGeom prst="roundRect">
            <a:avLst>
              <a:gd name="adj" fmla="val 16667"/>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228600" lvl="0" indent="0" algn="l" rtl="0">
              <a:lnSpc>
                <a:spcPct val="130000"/>
              </a:lnSpc>
              <a:spcBef>
                <a:spcPts val="0"/>
              </a:spcBef>
              <a:spcAft>
                <a:spcPts val="0"/>
              </a:spcAft>
              <a:buNone/>
            </a:pPr>
            <a:r>
              <a:rPr lang="en-US" sz="1450">
                <a:solidFill>
                  <a:schemeClr val="dk1"/>
                </a:solidFill>
              </a:rPr>
              <a:t>Follow up with questions so that your child is encouraged to learn</a:t>
            </a:r>
            <a:endParaRPr>
              <a:latin typeface="Calibri"/>
              <a:ea typeface="Calibri"/>
              <a:cs typeface="Calibri"/>
              <a:sym typeface="Calibri"/>
            </a:endParaRPr>
          </a:p>
        </p:txBody>
      </p:sp>
      <p:sp>
        <p:nvSpPr>
          <p:cNvPr id="118" name="Google Shape;118;g2637fc40570_0_11"/>
          <p:cNvSpPr/>
          <p:nvPr/>
        </p:nvSpPr>
        <p:spPr>
          <a:xfrm>
            <a:off x="6314850" y="4183075"/>
            <a:ext cx="2334000" cy="1531800"/>
          </a:xfrm>
          <a:prstGeom prst="roundRect">
            <a:avLst>
              <a:gd name="adj" fmla="val 16667"/>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228600" lvl="0" indent="0" algn="l" rtl="0">
              <a:lnSpc>
                <a:spcPct val="130000"/>
              </a:lnSpc>
              <a:spcBef>
                <a:spcPts val="0"/>
              </a:spcBef>
              <a:spcAft>
                <a:spcPts val="0"/>
              </a:spcAft>
              <a:buNone/>
            </a:pPr>
            <a:r>
              <a:rPr lang="en-US" sz="1450">
                <a:solidFill>
                  <a:schemeClr val="dk1"/>
                </a:solidFill>
              </a:rPr>
              <a:t>Avoid saying ‘you are wrong’. Instead, give the correct answer</a:t>
            </a:r>
            <a:endParaRPr>
              <a:latin typeface="Calibri"/>
              <a:ea typeface="Calibri"/>
              <a:cs typeface="Calibri"/>
              <a:sym typeface="Calibri"/>
            </a:endParaRPr>
          </a:p>
        </p:txBody>
      </p:sp>
      <p:sp>
        <p:nvSpPr>
          <p:cNvPr id="119" name="Google Shape;119;g2637fc40570_0_11"/>
          <p:cNvSpPr/>
          <p:nvPr/>
        </p:nvSpPr>
        <p:spPr>
          <a:xfrm>
            <a:off x="9143550" y="2171050"/>
            <a:ext cx="2334000" cy="1531800"/>
          </a:xfrm>
          <a:prstGeom prst="roundRect">
            <a:avLst>
              <a:gd name="adj" fmla="val 16667"/>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228600" lvl="0" indent="0" algn="l" rtl="0">
              <a:lnSpc>
                <a:spcPct val="130000"/>
              </a:lnSpc>
              <a:spcBef>
                <a:spcPts val="0"/>
              </a:spcBef>
              <a:spcAft>
                <a:spcPts val="0"/>
              </a:spcAft>
              <a:buNone/>
            </a:pPr>
            <a:r>
              <a:rPr lang="en-US" sz="1450">
                <a:solidFill>
                  <a:schemeClr val="dk1"/>
                </a:solidFill>
              </a:rPr>
              <a:t>Use rhymes and other play activities to learn</a:t>
            </a:r>
            <a:endParaRPr>
              <a:latin typeface="Calibri"/>
              <a:ea typeface="Calibri"/>
              <a:cs typeface="Calibri"/>
              <a:sym typeface="Calibri"/>
            </a:endParaRPr>
          </a:p>
        </p:txBody>
      </p:sp>
      <p:sp>
        <p:nvSpPr>
          <p:cNvPr id="120" name="Google Shape;120;g2637fc40570_0_11"/>
          <p:cNvSpPr/>
          <p:nvPr/>
        </p:nvSpPr>
        <p:spPr>
          <a:xfrm>
            <a:off x="9143550" y="4183075"/>
            <a:ext cx="2334000" cy="1531800"/>
          </a:xfrm>
          <a:prstGeom prst="roundRect">
            <a:avLst>
              <a:gd name="adj" fmla="val 16667"/>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228600" lvl="0" indent="0" algn="l" rtl="0">
              <a:lnSpc>
                <a:spcPct val="130000"/>
              </a:lnSpc>
              <a:spcBef>
                <a:spcPts val="0"/>
              </a:spcBef>
              <a:spcAft>
                <a:spcPts val="0"/>
              </a:spcAft>
              <a:buNone/>
            </a:pPr>
            <a:r>
              <a:rPr lang="en-US" sz="1450">
                <a:solidFill>
                  <a:schemeClr val="dk1"/>
                </a:solidFill>
              </a:rPr>
              <a:t>Always try to make learning FUN!</a:t>
            </a:r>
            <a:endParaRPr>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4"/>
          <p:cNvSpPr txBox="1">
            <a:spLocks noGrp="1"/>
          </p:cNvSpPr>
          <p:nvPr>
            <p:ph type="title"/>
          </p:nvPr>
        </p:nvSpPr>
        <p:spPr>
          <a:xfrm>
            <a:off x="838200" y="603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00"/>
              </a:buClr>
              <a:buSzPts val="1800"/>
              <a:buFont typeface="Arial"/>
              <a:buNone/>
            </a:pPr>
            <a:r>
              <a:rPr lang="en-US" sz="2600" b="1" i="0" u="none" strike="noStrike">
                <a:solidFill>
                  <a:srgbClr val="000000"/>
                </a:solidFill>
                <a:latin typeface="Arial"/>
                <a:ea typeface="Arial"/>
                <a:cs typeface="Arial"/>
                <a:sym typeface="Arial"/>
              </a:rPr>
              <a:t>Activities for language development</a:t>
            </a:r>
            <a:endParaRPr sz="2600"/>
          </a:p>
        </p:txBody>
      </p:sp>
      <p:sp>
        <p:nvSpPr>
          <p:cNvPr id="126" name="Google Shape;126;p4"/>
          <p:cNvSpPr txBox="1">
            <a:spLocks noGrp="1"/>
          </p:cNvSpPr>
          <p:nvPr>
            <p:ph type="body" idx="1"/>
          </p:nvPr>
        </p:nvSpPr>
        <p:spPr>
          <a:xfrm>
            <a:off x="3729850" y="1359025"/>
            <a:ext cx="8135700" cy="5068800"/>
          </a:xfrm>
          <a:prstGeom prst="rect">
            <a:avLst/>
          </a:prstGeom>
          <a:noFill/>
          <a:ln>
            <a:noFill/>
          </a:ln>
        </p:spPr>
        <p:txBody>
          <a:bodyPr spcFirstLastPara="1" wrap="square" lIns="91425" tIns="45700" rIns="91425" bIns="45700" anchor="t" anchorCtr="0">
            <a:normAutofit/>
          </a:bodyPr>
          <a:lstStyle/>
          <a:p>
            <a:pPr marL="457200" lvl="0" indent="-336550" algn="l" rtl="0">
              <a:lnSpc>
                <a:spcPct val="100000"/>
              </a:lnSpc>
              <a:spcBef>
                <a:spcPts val="0"/>
              </a:spcBef>
              <a:spcAft>
                <a:spcPts val="0"/>
              </a:spcAft>
              <a:buClr>
                <a:srgbClr val="000000"/>
              </a:buClr>
              <a:buSzPts val="1700"/>
              <a:buFont typeface="Arial"/>
              <a:buAutoNum type="arabicPeriod"/>
            </a:pPr>
            <a:r>
              <a:rPr lang="en-US" sz="2000" b="1">
                <a:solidFill>
                  <a:srgbClr val="000000"/>
                </a:solidFill>
              </a:rPr>
              <a:t>Prompting</a:t>
            </a:r>
            <a:r>
              <a:rPr lang="en-US" sz="1900" b="1" i="0" u="none" strike="noStrike">
                <a:solidFill>
                  <a:srgbClr val="000000"/>
                </a:solidFill>
              </a:rPr>
              <a:t>:</a:t>
            </a:r>
            <a:r>
              <a:rPr lang="en-US" sz="2000" i="0" u="none" strike="noStrike">
                <a:solidFill>
                  <a:srgbClr val="000000"/>
                </a:solidFill>
              </a:rPr>
              <a:t>When you notice your child doing an action, for example; walking towards you, describe the action and say</a:t>
            </a:r>
            <a:r>
              <a:rPr lang="en-US" sz="2000" b="1" i="0" u="none" strike="noStrike">
                <a:solidFill>
                  <a:srgbClr val="000000"/>
                </a:solidFill>
              </a:rPr>
              <a:t> ‘walk’.</a:t>
            </a:r>
            <a:endParaRPr sz="2000" b="1" i="0" u="none" strike="noStrike">
              <a:solidFill>
                <a:srgbClr val="000000"/>
              </a:solidFill>
            </a:endParaRPr>
          </a:p>
          <a:p>
            <a:pPr marL="457200" lvl="0" indent="0" algn="l" rtl="0">
              <a:lnSpc>
                <a:spcPct val="100000"/>
              </a:lnSpc>
              <a:spcBef>
                <a:spcPts val="0"/>
              </a:spcBef>
              <a:spcAft>
                <a:spcPts val="0"/>
              </a:spcAft>
              <a:buNone/>
            </a:pPr>
            <a:endParaRPr sz="2000" b="1">
              <a:solidFill>
                <a:srgbClr val="000000"/>
              </a:solidFill>
            </a:endParaRPr>
          </a:p>
          <a:p>
            <a:pPr marL="457200" lvl="0" indent="-355600" algn="l" rtl="0">
              <a:lnSpc>
                <a:spcPct val="100000"/>
              </a:lnSpc>
              <a:spcBef>
                <a:spcPts val="0"/>
              </a:spcBef>
              <a:spcAft>
                <a:spcPts val="0"/>
              </a:spcAft>
              <a:buClr>
                <a:srgbClr val="000000"/>
              </a:buClr>
              <a:buSzPts val="2000"/>
              <a:buFont typeface="Calibri"/>
              <a:buAutoNum type="arabicPeriod"/>
            </a:pPr>
            <a:r>
              <a:rPr lang="en-US" sz="2000" i="0" u="none" strike="noStrike">
                <a:solidFill>
                  <a:srgbClr val="000000"/>
                </a:solidFill>
              </a:rPr>
              <a:t>Give your child simple instructions to follow. If the child does not follow, help the child follow the instruction by physically assisting the child. </a:t>
            </a:r>
            <a:endParaRPr sz="2000" i="0" u="none" strike="noStrike">
              <a:solidFill>
                <a:srgbClr val="000000"/>
              </a:solidFill>
            </a:endParaRPr>
          </a:p>
          <a:p>
            <a:pPr marL="457200" lvl="0" indent="0" algn="l" rtl="0">
              <a:lnSpc>
                <a:spcPct val="100000"/>
              </a:lnSpc>
              <a:spcBef>
                <a:spcPts val="0"/>
              </a:spcBef>
              <a:spcAft>
                <a:spcPts val="0"/>
              </a:spcAft>
              <a:buNone/>
            </a:pPr>
            <a:endParaRPr sz="2000">
              <a:solidFill>
                <a:srgbClr val="000000"/>
              </a:solidFill>
            </a:endParaRPr>
          </a:p>
          <a:p>
            <a:pPr marL="457200" lvl="0" indent="-355600" algn="l" rtl="0">
              <a:lnSpc>
                <a:spcPct val="100000"/>
              </a:lnSpc>
              <a:spcBef>
                <a:spcPts val="0"/>
              </a:spcBef>
              <a:spcAft>
                <a:spcPts val="0"/>
              </a:spcAft>
              <a:buClr>
                <a:srgbClr val="000000"/>
              </a:buClr>
              <a:buSzPts val="2000"/>
              <a:buFont typeface="Calibri"/>
              <a:buAutoNum type="arabicPeriod"/>
            </a:pPr>
            <a:r>
              <a:rPr lang="en-US" sz="2000" i="0" u="none" strike="noStrike">
                <a:solidFill>
                  <a:srgbClr val="000000"/>
                </a:solidFill>
              </a:rPr>
              <a:t>For example, say ‘Stand up’. If the child does not follow, help the child up using your hands, while also saying ‘Stand up’ playfully. </a:t>
            </a:r>
            <a:endParaRPr sz="2000" i="0" u="none" strike="noStrike">
              <a:solidFill>
                <a:srgbClr val="000000"/>
              </a:solidFill>
            </a:endParaRPr>
          </a:p>
          <a:p>
            <a:pPr marL="457200" lvl="0" indent="0" algn="l" rtl="0">
              <a:lnSpc>
                <a:spcPct val="100000"/>
              </a:lnSpc>
              <a:spcBef>
                <a:spcPts val="0"/>
              </a:spcBef>
              <a:spcAft>
                <a:spcPts val="0"/>
              </a:spcAft>
              <a:buNone/>
            </a:pPr>
            <a:endParaRPr sz="2000">
              <a:solidFill>
                <a:srgbClr val="000000"/>
              </a:solidFill>
            </a:endParaRPr>
          </a:p>
          <a:p>
            <a:pPr marL="457200" lvl="0" indent="-355600" algn="l" rtl="0">
              <a:lnSpc>
                <a:spcPct val="100000"/>
              </a:lnSpc>
              <a:spcBef>
                <a:spcPts val="0"/>
              </a:spcBef>
              <a:spcAft>
                <a:spcPts val="0"/>
              </a:spcAft>
              <a:buSzPts val="2000"/>
              <a:buFont typeface="Calibri"/>
              <a:buAutoNum type="arabicPeriod"/>
            </a:pPr>
            <a:r>
              <a:rPr lang="en-US" sz="2000" i="0" u="none" strike="noStrike">
                <a:solidFill>
                  <a:srgbClr val="000000"/>
                </a:solidFill>
              </a:rPr>
              <a:t>Over time, when the child has learnt the words, fade the prompting and completely remove them when the child has clearly learnt the word.</a:t>
            </a:r>
            <a:endParaRPr sz="3000"/>
          </a:p>
        </p:txBody>
      </p:sp>
      <p:pic>
        <p:nvPicPr>
          <p:cNvPr id="127" name="Google Shape;127;p4"/>
          <p:cNvPicPr preferRelativeResize="0"/>
          <p:nvPr/>
        </p:nvPicPr>
        <p:blipFill rotWithShape="1">
          <a:blip r:embed="rId3">
            <a:alphaModFix/>
          </a:blip>
          <a:srcRect l="5249"/>
          <a:stretch/>
        </p:blipFill>
        <p:spPr>
          <a:xfrm>
            <a:off x="838200" y="1633546"/>
            <a:ext cx="2520075" cy="2445525"/>
          </a:xfrm>
          <a:prstGeom prst="rect">
            <a:avLst/>
          </a:prstGeom>
          <a:noFill/>
          <a:ln>
            <a:noFill/>
          </a:ln>
        </p:spPr>
      </p:pic>
      <p:sp>
        <p:nvSpPr>
          <p:cNvPr id="128" name="Google Shape;128;p4"/>
          <p:cNvSpPr/>
          <p:nvPr/>
        </p:nvSpPr>
        <p:spPr>
          <a:xfrm rot="10800000" flipH="1">
            <a:off x="55800" y="60325"/>
            <a:ext cx="12080400" cy="6898800"/>
          </a:xfrm>
          <a:prstGeom prst="rect">
            <a:avLst/>
          </a:prstGeom>
          <a:noFill/>
          <a:ln w="317500" cap="flat" cmpd="sng">
            <a:solidFill>
              <a:srgbClr val="2B399D"/>
            </a:solidFill>
            <a:prstDash val="solid"/>
            <a:miter lim="400000"/>
            <a:headEnd type="none" w="sm" len="sm"/>
            <a:tailEnd type="none" w="sm" len="sm"/>
          </a:ln>
        </p:spPr>
        <p:txBody>
          <a:bodyPr spcFirstLastPara="1" wrap="square" lIns="0" tIns="0" rIns="0" bIns="0" anchor="ctr" anchorCtr="0">
            <a:noAutofit/>
          </a:bodyPr>
          <a:lstStyle/>
          <a:p>
            <a:pPr marL="0" marR="0" lvl="0" indent="0" algn="l" rtl="0">
              <a:spcBef>
                <a:spcPts val="0"/>
              </a:spcBef>
              <a:spcAft>
                <a:spcPts val="0"/>
              </a:spcAft>
              <a:buNone/>
            </a:pPr>
            <a:endParaRPr sz="1600" b="0" i="0" u="none" strike="noStrike" cap="none">
              <a:solidFill>
                <a:srgbClr val="000000"/>
              </a:solidFill>
              <a:latin typeface="Calibri"/>
              <a:ea typeface="Calibri"/>
              <a:cs typeface="Calibri"/>
              <a:sym typeface="Calibri"/>
            </a:endParaRPr>
          </a:p>
        </p:txBody>
      </p:sp>
      <p:pic>
        <p:nvPicPr>
          <p:cNvPr id="129" name="Google Shape;129;p4"/>
          <p:cNvPicPr preferRelativeResize="0"/>
          <p:nvPr/>
        </p:nvPicPr>
        <p:blipFill rotWithShape="1">
          <a:blip r:embed="rId4">
            <a:alphaModFix/>
          </a:blip>
          <a:srcRect/>
          <a:stretch/>
        </p:blipFill>
        <p:spPr>
          <a:xfrm>
            <a:off x="4807650" y="4929050"/>
            <a:ext cx="2333950" cy="23339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5"/>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00"/>
              </a:buClr>
              <a:buSzPts val="1800"/>
              <a:buFont typeface="Arial"/>
              <a:buNone/>
            </a:pPr>
            <a:r>
              <a:rPr lang="en-US" sz="1800" b="1" i="0" u="none" strike="noStrike">
                <a:solidFill>
                  <a:srgbClr val="000000"/>
                </a:solidFill>
                <a:latin typeface="Arial"/>
                <a:ea typeface="Arial"/>
                <a:cs typeface="Arial"/>
                <a:sym typeface="Arial"/>
              </a:rPr>
              <a:t>Mirroring and Labelling</a:t>
            </a:r>
            <a:endParaRPr/>
          </a:p>
        </p:txBody>
      </p:sp>
      <p:sp>
        <p:nvSpPr>
          <p:cNvPr id="135" name="Google Shape;135;p5"/>
          <p:cNvSpPr txBox="1">
            <a:spLocks noGrp="1"/>
          </p:cNvSpPr>
          <p:nvPr>
            <p:ph type="body" idx="1"/>
          </p:nvPr>
        </p:nvSpPr>
        <p:spPr>
          <a:xfrm>
            <a:off x="838200" y="1825625"/>
            <a:ext cx="6895200" cy="4351200"/>
          </a:xfrm>
          <a:prstGeom prst="rect">
            <a:avLst/>
          </a:prstGeom>
          <a:noFill/>
          <a:ln>
            <a:noFill/>
          </a:ln>
        </p:spPr>
        <p:txBody>
          <a:bodyPr spcFirstLastPara="1" wrap="square" lIns="91425" tIns="45700" rIns="91425" bIns="45700" anchor="t" anchorCtr="0">
            <a:normAutofit lnSpcReduction="10000"/>
          </a:bodyPr>
          <a:lstStyle/>
          <a:p>
            <a:pPr marL="457200" lvl="0" indent="-228600" algn="l" rtl="0">
              <a:lnSpc>
                <a:spcPct val="100000"/>
              </a:lnSpc>
              <a:spcBef>
                <a:spcPts val="0"/>
              </a:spcBef>
              <a:spcAft>
                <a:spcPts val="0"/>
              </a:spcAft>
              <a:buClr>
                <a:srgbClr val="000000"/>
              </a:buClr>
              <a:buSzPts val="2000"/>
              <a:buFont typeface="Arial"/>
              <a:buChar char="•"/>
            </a:pPr>
            <a:r>
              <a:rPr lang="en-US" sz="2000" b="1" i="0" u="none" strike="noStrike">
                <a:solidFill>
                  <a:srgbClr val="000000"/>
                </a:solidFill>
              </a:rPr>
              <a:t>‘Mirror’</a:t>
            </a:r>
            <a:r>
              <a:rPr lang="en-US" sz="2000" i="0" u="none" strike="noStrike">
                <a:solidFill>
                  <a:srgbClr val="000000"/>
                </a:solidFill>
              </a:rPr>
              <a:t> an action that the child is interested in, exactly as they do it. </a:t>
            </a:r>
            <a:endParaRPr sz="2000"/>
          </a:p>
          <a:p>
            <a:pPr marL="685800" lvl="0" indent="0" algn="l" rtl="0">
              <a:lnSpc>
                <a:spcPct val="100000"/>
              </a:lnSpc>
              <a:spcBef>
                <a:spcPts val="0"/>
              </a:spcBef>
              <a:spcAft>
                <a:spcPts val="0"/>
              </a:spcAft>
              <a:buClr>
                <a:srgbClr val="000000"/>
              </a:buClr>
              <a:buSzPts val="2000"/>
              <a:buNone/>
            </a:pPr>
            <a:r>
              <a:rPr lang="en-US" sz="2000" i="0" u="none" strike="noStrike">
                <a:solidFill>
                  <a:srgbClr val="000000"/>
                </a:solidFill>
              </a:rPr>
              <a:t>For eg; if the child throws a ball, throw another ball in the same way.</a:t>
            </a:r>
            <a:endParaRPr sz="2000" i="0" u="none" strike="noStrike">
              <a:solidFill>
                <a:srgbClr val="000000"/>
              </a:solidFill>
            </a:endParaRPr>
          </a:p>
          <a:p>
            <a:pPr marL="0" lvl="0" indent="0" algn="l" rtl="0">
              <a:lnSpc>
                <a:spcPct val="100000"/>
              </a:lnSpc>
              <a:spcBef>
                <a:spcPts val="0"/>
              </a:spcBef>
              <a:spcAft>
                <a:spcPts val="0"/>
              </a:spcAft>
              <a:buClr>
                <a:srgbClr val="000000"/>
              </a:buClr>
              <a:buSzPts val="2000"/>
              <a:buNone/>
            </a:pPr>
            <a:endParaRPr sz="2000">
              <a:solidFill>
                <a:srgbClr val="000000"/>
              </a:solidFill>
            </a:endParaRPr>
          </a:p>
          <a:p>
            <a:pPr marL="457200" lvl="0" indent="-228600" algn="l" rtl="0">
              <a:lnSpc>
                <a:spcPct val="100000"/>
              </a:lnSpc>
              <a:spcBef>
                <a:spcPts val="0"/>
              </a:spcBef>
              <a:spcAft>
                <a:spcPts val="0"/>
              </a:spcAft>
              <a:buClr>
                <a:srgbClr val="000000"/>
              </a:buClr>
              <a:buSzPts val="2000"/>
              <a:buFont typeface="Arial"/>
              <a:buChar char="•"/>
            </a:pPr>
            <a:r>
              <a:rPr lang="en-US" sz="2000" b="1" i="0" u="none" strike="noStrike">
                <a:solidFill>
                  <a:srgbClr val="000000"/>
                </a:solidFill>
              </a:rPr>
              <a:t>‘Label’ </a:t>
            </a:r>
            <a:r>
              <a:rPr lang="en-US" sz="2000" i="0" u="none" strike="noStrike">
                <a:solidFill>
                  <a:srgbClr val="000000"/>
                </a:solidFill>
              </a:rPr>
              <a:t>the action immediately after you do it. Playfully describe the action you were doing. </a:t>
            </a:r>
            <a:endParaRPr sz="2000"/>
          </a:p>
          <a:p>
            <a:pPr marL="685800" lvl="0" indent="0" algn="l" rtl="0">
              <a:lnSpc>
                <a:spcPct val="100000"/>
              </a:lnSpc>
              <a:spcBef>
                <a:spcPts val="0"/>
              </a:spcBef>
              <a:spcAft>
                <a:spcPts val="0"/>
              </a:spcAft>
              <a:buClr>
                <a:srgbClr val="000000"/>
              </a:buClr>
              <a:buSzPts val="2000"/>
              <a:buNone/>
            </a:pPr>
            <a:r>
              <a:rPr lang="en-US" sz="2000" i="0" u="none" strike="noStrike">
                <a:solidFill>
                  <a:srgbClr val="000000"/>
                </a:solidFill>
              </a:rPr>
              <a:t>For example, when throwing the ball, say ‘Throw the </a:t>
            </a:r>
            <a:r>
              <a:rPr lang="en-US" sz="2000" b="1" i="0" u="none" strike="noStrike">
                <a:solidFill>
                  <a:srgbClr val="000000"/>
                </a:solidFill>
              </a:rPr>
              <a:t>ball’ </a:t>
            </a:r>
            <a:r>
              <a:rPr lang="en-US" sz="2000" i="0" u="none" strike="noStrike">
                <a:solidFill>
                  <a:srgbClr val="000000"/>
                </a:solidFill>
              </a:rPr>
              <a:t>(use emphasis on the word you want your child to learn)</a:t>
            </a:r>
            <a:endParaRPr sz="2000" i="0" u="none" strike="noStrike">
              <a:solidFill>
                <a:srgbClr val="000000"/>
              </a:solidFill>
            </a:endParaRPr>
          </a:p>
          <a:p>
            <a:pPr marL="685800" lvl="0" indent="0" algn="l" rtl="0">
              <a:lnSpc>
                <a:spcPct val="100000"/>
              </a:lnSpc>
              <a:spcBef>
                <a:spcPts val="0"/>
              </a:spcBef>
              <a:spcAft>
                <a:spcPts val="0"/>
              </a:spcAft>
              <a:buClr>
                <a:srgbClr val="000000"/>
              </a:buClr>
              <a:buSzPts val="2000"/>
              <a:buNone/>
            </a:pPr>
            <a:endParaRPr sz="2000">
              <a:solidFill>
                <a:srgbClr val="000000"/>
              </a:solidFill>
            </a:endParaRPr>
          </a:p>
          <a:p>
            <a:pPr marL="457200" lvl="0" indent="-228600" algn="l" rtl="0">
              <a:lnSpc>
                <a:spcPct val="100000"/>
              </a:lnSpc>
              <a:spcBef>
                <a:spcPts val="0"/>
              </a:spcBef>
              <a:spcAft>
                <a:spcPts val="0"/>
              </a:spcAft>
              <a:buClr>
                <a:srgbClr val="000000"/>
              </a:buClr>
              <a:buSzPts val="2000"/>
              <a:buFont typeface="Arial"/>
              <a:buChar char="•"/>
            </a:pPr>
            <a:r>
              <a:rPr lang="en-US" sz="2000" i="0" u="none" strike="noStrike">
                <a:solidFill>
                  <a:srgbClr val="000000"/>
                </a:solidFill>
              </a:rPr>
              <a:t>Encourage your child to repeat the action, and repeat with them, along with the word. Appreciate them for following you.</a:t>
            </a:r>
            <a:br>
              <a:rPr lang="en-US" sz="2000"/>
            </a:br>
            <a:endParaRPr sz="2000"/>
          </a:p>
        </p:txBody>
      </p:sp>
      <p:pic>
        <p:nvPicPr>
          <p:cNvPr id="136" name="Google Shape;136;p5"/>
          <p:cNvPicPr preferRelativeResize="0"/>
          <p:nvPr/>
        </p:nvPicPr>
        <p:blipFill rotWithShape="1">
          <a:blip r:embed="rId3">
            <a:alphaModFix/>
          </a:blip>
          <a:srcRect l="4961"/>
          <a:stretch/>
        </p:blipFill>
        <p:spPr>
          <a:xfrm>
            <a:off x="7997275" y="1391450"/>
            <a:ext cx="3220100" cy="3283250"/>
          </a:xfrm>
          <a:prstGeom prst="rect">
            <a:avLst/>
          </a:prstGeom>
          <a:noFill/>
          <a:ln>
            <a:noFill/>
          </a:ln>
        </p:spPr>
      </p:pic>
      <p:sp>
        <p:nvSpPr>
          <p:cNvPr id="137" name="Google Shape;137;p5"/>
          <p:cNvSpPr/>
          <p:nvPr/>
        </p:nvSpPr>
        <p:spPr>
          <a:xfrm>
            <a:off x="55800" y="129717"/>
            <a:ext cx="12080400" cy="6728400"/>
          </a:xfrm>
          <a:prstGeom prst="rect">
            <a:avLst/>
          </a:prstGeom>
          <a:noFill/>
          <a:ln w="317500" cap="flat" cmpd="sng">
            <a:solidFill>
              <a:srgbClr val="2B399D"/>
            </a:solidFill>
            <a:prstDash val="solid"/>
            <a:miter lim="400000"/>
            <a:headEnd type="none" w="sm" len="sm"/>
            <a:tailEnd type="none" w="sm" len="sm"/>
          </a:ln>
        </p:spPr>
        <p:txBody>
          <a:bodyPr spcFirstLastPara="1" wrap="square" lIns="0" tIns="0" rIns="0" bIns="0" anchor="ctr" anchorCtr="0">
            <a:noAutofit/>
          </a:bodyPr>
          <a:lstStyle/>
          <a:p>
            <a:pPr marL="0" marR="0" lvl="0" indent="0" algn="l" rtl="0">
              <a:spcBef>
                <a:spcPts val="0"/>
              </a:spcBef>
              <a:spcAft>
                <a:spcPts val="0"/>
              </a:spcAft>
              <a:buNone/>
            </a:pPr>
            <a:endParaRPr sz="1600" b="0" i="0" u="none" strike="noStrike" cap="none">
              <a:solidFill>
                <a:srgbClr val="000000"/>
              </a:solidFill>
              <a:latin typeface="Calibri"/>
              <a:ea typeface="Calibri"/>
              <a:cs typeface="Calibri"/>
              <a:sym typeface="Calibri"/>
            </a:endParaRPr>
          </a:p>
        </p:txBody>
      </p:sp>
      <p:pic>
        <p:nvPicPr>
          <p:cNvPr id="138" name="Google Shape;138;p5"/>
          <p:cNvPicPr preferRelativeResize="0"/>
          <p:nvPr/>
        </p:nvPicPr>
        <p:blipFill rotWithShape="1">
          <a:blip r:embed="rId4">
            <a:alphaModFix/>
          </a:blip>
          <a:srcRect/>
          <a:stretch/>
        </p:blipFill>
        <p:spPr>
          <a:xfrm>
            <a:off x="4929025" y="5041000"/>
            <a:ext cx="2333950" cy="23339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00"/>
              </a:buClr>
              <a:buSzPts val="1800"/>
              <a:buFont typeface="Arial"/>
              <a:buNone/>
            </a:pPr>
            <a:r>
              <a:rPr lang="en-US" sz="1800" b="1" i="0" u="none" strike="noStrike">
                <a:solidFill>
                  <a:srgbClr val="000000"/>
                </a:solidFill>
                <a:latin typeface="Arial"/>
                <a:ea typeface="Arial"/>
                <a:cs typeface="Arial"/>
                <a:sym typeface="Arial"/>
              </a:rPr>
              <a:t>Picture book reading</a:t>
            </a:r>
            <a:endParaRPr/>
          </a:p>
        </p:txBody>
      </p:sp>
      <p:sp>
        <p:nvSpPr>
          <p:cNvPr id="144" name="Google Shape;144;p6"/>
          <p:cNvSpPr txBox="1">
            <a:spLocks noGrp="1"/>
          </p:cNvSpPr>
          <p:nvPr>
            <p:ph type="body" idx="1"/>
          </p:nvPr>
        </p:nvSpPr>
        <p:spPr>
          <a:xfrm>
            <a:off x="838200" y="1690700"/>
            <a:ext cx="7347600" cy="4486200"/>
          </a:xfrm>
          <a:prstGeom prst="rect">
            <a:avLst/>
          </a:prstGeom>
          <a:noFill/>
          <a:ln>
            <a:noFill/>
          </a:ln>
        </p:spPr>
        <p:txBody>
          <a:bodyPr spcFirstLastPara="1" wrap="square" lIns="91425" tIns="45700" rIns="91425" bIns="45700" anchor="t" anchorCtr="0">
            <a:noAutofit/>
          </a:bodyPr>
          <a:lstStyle/>
          <a:p>
            <a:pPr marL="457200" lvl="0" indent="-241300" algn="l" rtl="0">
              <a:lnSpc>
                <a:spcPct val="100000"/>
              </a:lnSpc>
              <a:spcBef>
                <a:spcPts val="0"/>
              </a:spcBef>
              <a:spcAft>
                <a:spcPts val="0"/>
              </a:spcAft>
              <a:buClr>
                <a:srgbClr val="000000"/>
              </a:buClr>
              <a:buSzPts val="2000"/>
              <a:buFont typeface="Calibri"/>
              <a:buChar char="•"/>
            </a:pPr>
            <a:r>
              <a:rPr lang="en-US" sz="2000" i="0" u="none" strike="noStrike">
                <a:solidFill>
                  <a:srgbClr val="000000"/>
                </a:solidFill>
              </a:rPr>
              <a:t>Use picture books with large pictures of common objects you see or actions you use.</a:t>
            </a:r>
            <a:r>
              <a:rPr lang="en-US" sz="2000">
                <a:solidFill>
                  <a:srgbClr val="000000"/>
                </a:solidFill>
              </a:rPr>
              <a:t> </a:t>
            </a:r>
            <a:r>
              <a:rPr lang="en-US" sz="2000" i="0" u="none" strike="noStrike">
                <a:solidFill>
                  <a:srgbClr val="000000"/>
                </a:solidFill>
              </a:rPr>
              <a:t>You can use newspaper/magazine cutouts or printed pict</a:t>
            </a:r>
            <a:r>
              <a:rPr lang="en-US" sz="2000">
                <a:solidFill>
                  <a:srgbClr val="000000"/>
                </a:solidFill>
              </a:rPr>
              <a:t>ures</a:t>
            </a:r>
            <a:r>
              <a:rPr lang="en-US" sz="2000" i="0" u="none" strike="noStrike">
                <a:solidFill>
                  <a:srgbClr val="000000"/>
                </a:solidFill>
              </a:rPr>
              <a:t> to create the book.</a:t>
            </a:r>
            <a:endParaRPr sz="2000" i="0" u="none" strike="noStrike">
              <a:solidFill>
                <a:srgbClr val="000000"/>
              </a:solidFill>
            </a:endParaRPr>
          </a:p>
          <a:p>
            <a:pPr marL="228600" lvl="0" indent="0" algn="l" rtl="0">
              <a:lnSpc>
                <a:spcPct val="100000"/>
              </a:lnSpc>
              <a:spcBef>
                <a:spcPts val="0"/>
              </a:spcBef>
              <a:spcAft>
                <a:spcPts val="0"/>
              </a:spcAft>
              <a:buNone/>
            </a:pPr>
            <a:endParaRPr sz="2000">
              <a:solidFill>
                <a:srgbClr val="000000"/>
              </a:solidFill>
            </a:endParaRPr>
          </a:p>
          <a:p>
            <a:pPr marL="457200" lvl="0" indent="-241300" algn="l" rtl="0">
              <a:lnSpc>
                <a:spcPct val="100000"/>
              </a:lnSpc>
              <a:spcBef>
                <a:spcPts val="0"/>
              </a:spcBef>
              <a:spcAft>
                <a:spcPts val="0"/>
              </a:spcAft>
              <a:buClr>
                <a:srgbClr val="000000"/>
              </a:buClr>
              <a:buSzPts val="2000"/>
              <a:buFont typeface="Calibri"/>
              <a:buChar char="•"/>
            </a:pPr>
            <a:r>
              <a:rPr lang="en-US" sz="2000">
                <a:solidFill>
                  <a:srgbClr val="000000"/>
                </a:solidFill>
              </a:rPr>
              <a:t>Read with your child by pointing to pictures and naming them</a:t>
            </a:r>
            <a:r>
              <a:rPr lang="en-US" sz="2000" i="0" u="none" strike="noStrike">
                <a:solidFill>
                  <a:srgbClr val="000000"/>
                </a:solidFill>
              </a:rPr>
              <a:t>. Prompt them to do the same.  </a:t>
            </a:r>
            <a:endParaRPr sz="2000" i="0" u="none" strike="noStrike">
              <a:solidFill>
                <a:srgbClr val="000000"/>
              </a:solidFill>
            </a:endParaRPr>
          </a:p>
          <a:p>
            <a:pPr marL="228600" lvl="0" indent="0" algn="l" rtl="0">
              <a:lnSpc>
                <a:spcPct val="100000"/>
              </a:lnSpc>
              <a:spcBef>
                <a:spcPts val="0"/>
              </a:spcBef>
              <a:spcAft>
                <a:spcPts val="0"/>
              </a:spcAft>
              <a:buNone/>
            </a:pPr>
            <a:endParaRPr sz="2000">
              <a:solidFill>
                <a:srgbClr val="000000"/>
              </a:solidFill>
            </a:endParaRPr>
          </a:p>
          <a:p>
            <a:pPr marL="457200" lvl="0" indent="-241300" algn="l" rtl="0">
              <a:lnSpc>
                <a:spcPct val="100000"/>
              </a:lnSpc>
              <a:spcBef>
                <a:spcPts val="0"/>
              </a:spcBef>
              <a:spcAft>
                <a:spcPts val="0"/>
              </a:spcAft>
              <a:buClr>
                <a:srgbClr val="000000"/>
              </a:buClr>
              <a:buSzPts val="2000"/>
              <a:buFont typeface="Arial"/>
              <a:buChar char="•"/>
            </a:pPr>
            <a:r>
              <a:rPr lang="en-US" sz="2000" i="0" u="none" strike="noStrike">
                <a:solidFill>
                  <a:srgbClr val="000000"/>
                </a:solidFill>
              </a:rPr>
              <a:t>Over time, try to pronounce the first letters of the word, so that the child can follow up with the entire word after you. </a:t>
            </a:r>
            <a:br>
              <a:rPr lang="en-US" sz="2000"/>
            </a:br>
            <a:endParaRPr sz="2000"/>
          </a:p>
        </p:txBody>
      </p:sp>
      <p:pic>
        <p:nvPicPr>
          <p:cNvPr id="145" name="Google Shape;145;p6"/>
          <p:cNvPicPr preferRelativeResize="0"/>
          <p:nvPr/>
        </p:nvPicPr>
        <p:blipFill rotWithShape="1">
          <a:blip r:embed="rId3">
            <a:alphaModFix/>
          </a:blip>
          <a:srcRect l="3651"/>
          <a:stretch/>
        </p:blipFill>
        <p:spPr>
          <a:xfrm>
            <a:off x="8296575" y="2498950"/>
            <a:ext cx="3138450" cy="3677875"/>
          </a:xfrm>
          <a:prstGeom prst="rect">
            <a:avLst/>
          </a:prstGeom>
          <a:noFill/>
          <a:ln>
            <a:noFill/>
          </a:ln>
        </p:spPr>
      </p:pic>
      <p:sp>
        <p:nvSpPr>
          <p:cNvPr id="146" name="Google Shape;146;p6"/>
          <p:cNvSpPr/>
          <p:nvPr/>
        </p:nvSpPr>
        <p:spPr>
          <a:xfrm>
            <a:off x="0" y="0"/>
            <a:ext cx="12015300" cy="6858000"/>
          </a:xfrm>
          <a:prstGeom prst="rect">
            <a:avLst/>
          </a:prstGeom>
          <a:noFill/>
          <a:ln w="317500" cap="flat" cmpd="sng">
            <a:solidFill>
              <a:srgbClr val="2B399D"/>
            </a:solidFill>
            <a:prstDash val="solid"/>
            <a:miter lim="400000"/>
            <a:headEnd type="none" w="sm" len="sm"/>
            <a:tailEnd type="none" w="sm" len="sm"/>
          </a:ln>
        </p:spPr>
        <p:txBody>
          <a:bodyPr spcFirstLastPara="1" wrap="square" lIns="0" tIns="0" rIns="0" bIns="0" anchor="ctr" anchorCtr="0">
            <a:noAutofit/>
          </a:bodyPr>
          <a:lstStyle/>
          <a:p>
            <a:pPr marL="0" marR="0" lvl="0" indent="0" algn="l" rtl="0">
              <a:spcBef>
                <a:spcPts val="0"/>
              </a:spcBef>
              <a:spcAft>
                <a:spcPts val="0"/>
              </a:spcAft>
              <a:buNone/>
            </a:pPr>
            <a:endParaRPr sz="1600" b="0" i="0" u="none" strike="noStrike" cap="none">
              <a:solidFill>
                <a:srgbClr val="000000"/>
              </a:solidFill>
              <a:latin typeface="Calibri"/>
              <a:ea typeface="Calibri"/>
              <a:cs typeface="Calibri"/>
              <a:sym typeface="Calibri"/>
            </a:endParaRPr>
          </a:p>
        </p:txBody>
      </p:sp>
      <p:pic>
        <p:nvPicPr>
          <p:cNvPr id="147" name="Google Shape;147;p6"/>
          <p:cNvPicPr preferRelativeResize="0"/>
          <p:nvPr/>
        </p:nvPicPr>
        <p:blipFill rotWithShape="1">
          <a:blip r:embed="rId4">
            <a:alphaModFix/>
          </a:blip>
          <a:srcRect/>
          <a:stretch/>
        </p:blipFill>
        <p:spPr>
          <a:xfrm>
            <a:off x="4846979" y="4895971"/>
            <a:ext cx="2321344" cy="240937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00"/>
              </a:buClr>
              <a:buSzPts val="1800"/>
              <a:buFont typeface="Arial"/>
              <a:buNone/>
            </a:pPr>
            <a:r>
              <a:rPr lang="en-US" sz="1800" b="1" i="0" u="none" strike="noStrike">
                <a:solidFill>
                  <a:srgbClr val="000000"/>
                </a:solidFill>
                <a:latin typeface="Arial"/>
                <a:ea typeface="Arial"/>
                <a:cs typeface="Arial"/>
                <a:sym typeface="Arial"/>
              </a:rPr>
              <a:t>‘WH’ questions</a:t>
            </a:r>
            <a:endParaRPr/>
          </a:p>
        </p:txBody>
      </p:sp>
      <p:sp>
        <p:nvSpPr>
          <p:cNvPr id="153" name="Google Shape;153;p7"/>
          <p:cNvSpPr txBox="1">
            <a:spLocks noGrp="1"/>
          </p:cNvSpPr>
          <p:nvPr>
            <p:ph type="body" idx="1"/>
          </p:nvPr>
        </p:nvSpPr>
        <p:spPr>
          <a:xfrm>
            <a:off x="4609400" y="1488275"/>
            <a:ext cx="6900900" cy="4555500"/>
          </a:xfrm>
          <a:prstGeom prst="rect">
            <a:avLst/>
          </a:prstGeom>
          <a:noFill/>
          <a:ln>
            <a:noFill/>
          </a:ln>
        </p:spPr>
        <p:txBody>
          <a:bodyPr spcFirstLastPara="1" wrap="square" lIns="91425" tIns="45700" rIns="91425" bIns="45700" anchor="t" anchorCtr="0">
            <a:normAutofit/>
          </a:bodyPr>
          <a:lstStyle/>
          <a:p>
            <a:pPr marL="457200" lvl="0" indent="-241300" algn="l" rtl="0">
              <a:lnSpc>
                <a:spcPct val="100000"/>
              </a:lnSpc>
              <a:spcBef>
                <a:spcPts val="0"/>
              </a:spcBef>
              <a:spcAft>
                <a:spcPts val="0"/>
              </a:spcAft>
              <a:buClr>
                <a:srgbClr val="000000"/>
              </a:buClr>
              <a:buSzPts val="2000"/>
              <a:buFont typeface="Calibri"/>
              <a:buChar char="•"/>
            </a:pPr>
            <a:r>
              <a:rPr lang="en-US" sz="2000" i="0" u="none" strike="noStrike">
                <a:solidFill>
                  <a:srgbClr val="000000"/>
                </a:solidFill>
              </a:rPr>
              <a:t>This is a playful game in which you ask the child ‘WH’ questions while pointing to different objects in your environment. </a:t>
            </a:r>
            <a:endParaRPr sz="2000" i="0" u="none" strike="noStrike">
              <a:solidFill>
                <a:srgbClr val="000000"/>
              </a:solidFill>
            </a:endParaRPr>
          </a:p>
          <a:p>
            <a:pPr marL="228600" lvl="0" indent="0" algn="l" rtl="0">
              <a:lnSpc>
                <a:spcPct val="100000"/>
              </a:lnSpc>
              <a:spcBef>
                <a:spcPts val="0"/>
              </a:spcBef>
              <a:spcAft>
                <a:spcPts val="0"/>
              </a:spcAft>
              <a:buNone/>
            </a:pPr>
            <a:endParaRPr sz="2000">
              <a:solidFill>
                <a:srgbClr val="000000"/>
              </a:solidFill>
            </a:endParaRPr>
          </a:p>
          <a:p>
            <a:pPr marL="457200" lvl="0" indent="-241300" algn="l" rtl="0">
              <a:lnSpc>
                <a:spcPct val="100000"/>
              </a:lnSpc>
              <a:spcBef>
                <a:spcPts val="0"/>
              </a:spcBef>
              <a:spcAft>
                <a:spcPts val="0"/>
              </a:spcAft>
              <a:buClr>
                <a:srgbClr val="000000"/>
              </a:buClr>
              <a:buSzPts val="2000"/>
              <a:buFont typeface="Calibri"/>
              <a:buChar char="•"/>
            </a:pPr>
            <a:r>
              <a:rPr lang="en-US" sz="2000" i="0" u="none" strike="noStrike">
                <a:solidFill>
                  <a:srgbClr val="000000"/>
                </a:solidFill>
              </a:rPr>
              <a:t>Say ‘what is this?’ and indicate through facial expression to answer the question. If the child says the correct word (for example, car), say ‘Yesss, car!’.</a:t>
            </a:r>
            <a:endParaRPr sz="2000" i="0" u="none" strike="noStrike">
              <a:solidFill>
                <a:srgbClr val="000000"/>
              </a:solidFill>
            </a:endParaRPr>
          </a:p>
          <a:p>
            <a:pPr marL="228600" lvl="0" indent="0" algn="l" rtl="0">
              <a:lnSpc>
                <a:spcPct val="100000"/>
              </a:lnSpc>
              <a:spcBef>
                <a:spcPts val="0"/>
              </a:spcBef>
              <a:spcAft>
                <a:spcPts val="0"/>
              </a:spcAft>
              <a:buNone/>
            </a:pPr>
            <a:endParaRPr sz="2000">
              <a:solidFill>
                <a:srgbClr val="000000"/>
              </a:solidFill>
            </a:endParaRPr>
          </a:p>
          <a:p>
            <a:pPr marL="457200" lvl="0" indent="-241300" algn="l" rtl="0">
              <a:lnSpc>
                <a:spcPct val="100000"/>
              </a:lnSpc>
              <a:spcBef>
                <a:spcPts val="0"/>
              </a:spcBef>
              <a:spcAft>
                <a:spcPts val="0"/>
              </a:spcAft>
              <a:buClr>
                <a:srgbClr val="000000"/>
              </a:buClr>
              <a:buSzPts val="2000"/>
              <a:buFont typeface="Calibri"/>
              <a:buChar char="•"/>
            </a:pPr>
            <a:r>
              <a:rPr lang="en-US" sz="2000" i="0" u="none" strike="noStrike">
                <a:solidFill>
                  <a:srgbClr val="000000"/>
                </a:solidFill>
              </a:rPr>
              <a:t>The question can be repeated in different forms such as ‘who is this?’ ‘what is that?’ ‘Where is the car?’ etc. </a:t>
            </a:r>
            <a:endParaRPr sz="2000"/>
          </a:p>
          <a:p>
            <a:pPr marL="228600" lvl="0" indent="-50800" algn="l" rtl="0">
              <a:lnSpc>
                <a:spcPct val="100000"/>
              </a:lnSpc>
              <a:spcBef>
                <a:spcPts val="1000"/>
              </a:spcBef>
              <a:spcAft>
                <a:spcPts val="0"/>
              </a:spcAft>
              <a:buClr>
                <a:schemeClr val="dk1"/>
              </a:buClr>
              <a:buSzPts val="2800"/>
              <a:buNone/>
            </a:pPr>
            <a:endParaRPr sz="2000"/>
          </a:p>
        </p:txBody>
      </p:sp>
      <p:pic>
        <p:nvPicPr>
          <p:cNvPr id="154" name="Google Shape;154;p7"/>
          <p:cNvPicPr preferRelativeResize="0"/>
          <p:nvPr/>
        </p:nvPicPr>
        <p:blipFill>
          <a:blip r:embed="rId3">
            <a:alphaModFix/>
          </a:blip>
          <a:stretch>
            <a:fillRect/>
          </a:stretch>
        </p:blipFill>
        <p:spPr>
          <a:xfrm>
            <a:off x="1150400" y="1843102"/>
            <a:ext cx="3459000" cy="3360171"/>
          </a:xfrm>
          <a:prstGeom prst="rect">
            <a:avLst/>
          </a:prstGeom>
          <a:noFill/>
          <a:ln>
            <a:noFill/>
          </a:ln>
        </p:spPr>
      </p:pic>
      <p:sp>
        <p:nvSpPr>
          <p:cNvPr id="155" name="Google Shape;155;p7"/>
          <p:cNvSpPr/>
          <p:nvPr/>
        </p:nvSpPr>
        <p:spPr>
          <a:xfrm>
            <a:off x="91975" y="131725"/>
            <a:ext cx="12044100" cy="6726300"/>
          </a:xfrm>
          <a:prstGeom prst="rect">
            <a:avLst/>
          </a:prstGeom>
          <a:noFill/>
          <a:ln w="317500" cap="flat" cmpd="sng">
            <a:solidFill>
              <a:srgbClr val="2B399D"/>
            </a:solidFill>
            <a:prstDash val="solid"/>
            <a:miter lim="400000"/>
            <a:headEnd type="none" w="sm" len="sm"/>
            <a:tailEnd type="none" w="sm" len="sm"/>
          </a:ln>
        </p:spPr>
        <p:txBody>
          <a:bodyPr spcFirstLastPara="1" wrap="square" lIns="0" tIns="0" rIns="0" bIns="0" anchor="ctr" anchorCtr="0">
            <a:noAutofit/>
          </a:bodyPr>
          <a:lstStyle/>
          <a:p>
            <a:pPr marL="0" marR="0" lvl="0" indent="0" algn="l" rtl="0">
              <a:spcBef>
                <a:spcPts val="0"/>
              </a:spcBef>
              <a:spcAft>
                <a:spcPts val="0"/>
              </a:spcAft>
              <a:buNone/>
            </a:pPr>
            <a:endParaRPr sz="1600" b="0" i="0" u="none" strike="noStrike" cap="none">
              <a:solidFill>
                <a:srgbClr val="000000"/>
              </a:solidFill>
              <a:latin typeface="Calibri"/>
              <a:ea typeface="Calibri"/>
              <a:cs typeface="Calibri"/>
              <a:sym typeface="Calibri"/>
            </a:endParaRPr>
          </a:p>
        </p:txBody>
      </p:sp>
      <p:pic>
        <p:nvPicPr>
          <p:cNvPr id="156" name="Google Shape;156;p7"/>
          <p:cNvPicPr preferRelativeResize="0"/>
          <p:nvPr/>
        </p:nvPicPr>
        <p:blipFill rotWithShape="1">
          <a:blip r:embed="rId4">
            <a:alphaModFix/>
          </a:blip>
          <a:srcRect/>
          <a:stretch/>
        </p:blipFill>
        <p:spPr>
          <a:xfrm>
            <a:off x="5037633" y="4938405"/>
            <a:ext cx="2326961" cy="236694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00"/>
              </a:buClr>
              <a:buSzPts val="1800"/>
              <a:buFont typeface="Arial"/>
              <a:buNone/>
            </a:pPr>
            <a:r>
              <a:rPr lang="en-US" sz="1800" b="1" i="0" u="none" strike="noStrike">
                <a:solidFill>
                  <a:srgbClr val="000000"/>
                </a:solidFill>
                <a:latin typeface="Arial"/>
                <a:ea typeface="Arial"/>
                <a:cs typeface="Arial"/>
                <a:sym typeface="Arial"/>
              </a:rPr>
              <a:t>Learning functions</a:t>
            </a:r>
            <a:endParaRPr/>
          </a:p>
        </p:txBody>
      </p:sp>
      <p:sp>
        <p:nvSpPr>
          <p:cNvPr id="162" name="Google Shape;162;p8"/>
          <p:cNvSpPr txBox="1">
            <a:spLocks noGrp="1"/>
          </p:cNvSpPr>
          <p:nvPr>
            <p:ph type="body" idx="1"/>
          </p:nvPr>
        </p:nvSpPr>
        <p:spPr>
          <a:xfrm>
            <a:off x="4728450" y="1690700"/>
            <a:ext cx="7262700" cy="5265900"/>
          </a:xfrm>
          <a:prstGeom prst="rect">
            <a:avLst/>
          </a:prstGeom>
          <a:noFill/>
          <a:ln>
            <a:noFill/>
          </a:ln>
        </p:spPr>
        <p:txBody>
          <a:bodyPr spcFirstLastPara="1" wrap="square" lIns="91425" tIns="45700" rIns="91425" bIns="45700" anchor="t" anchorCtr="0">
            <a:normAutofit/>
          </a:bodyPr>
          <a:lstStyle/>
          <a:p>
            <a:pPr marL="457200" lvl="0" indent="-228600" algn="l" rtl="0">
              <a:lnSpc>
                <a:spcPct val="100000"/>
              </a:lnSpc>
              <a:spcBef>
                <a:spcPts val="0"/>
              </a:spcBef>
              <a:spcAft>
                <a:spcPts val="0"/>
              </a:spcAft>
              <a:buClr>
                <a:srgbClr val="000000"/>
              </a:buClr>
              <a:buSzPts val="2000"/>
              <a:buFont typeface="Calibri"/>
              <a:buChar char="•"/>
            </a:pPr>
            <a:r>
              <a:rPr lang="en-US" sz="2000" i="0" u="none" strike="noStrike">
                <a:solidFill>
                  <a:srgbClr val="000000"/>
                </a:solidFill>
              </a:rPr>
              <a:t>Once your child has learnt a set of objects, it is important that they learn the function of these objects as well. </a:t>
            </a:r>
            <a:endParaRPr sz="2000" i="0" u="none" strike="noStrike">
              <a:solidFill>
                <a:srgbClr val="000000"/>
              </a:solidFill>
            </a:endParaRPr>
          </a:p>
          <a:p>
            <a:pPr marL="228600" lvl="0" indent="0" algn="l" rtl="0">
              <a:lnSpc>
                <a:spcPct val="100000"/>
              </a:lnSpc>
              <a:spcBef>
                <a:spcPts val="0"/>
              </a:spcBef>
              <a:spcAft>
                <a:spcPts val="0"/>
              </a:spcAft>
              <a:buNone/>
            </a:pPr>
            <a:endParaRPr sz="2000">
              <a:solidFill>
                <a:srgbClr val="000000"/>
              </a:solidFill>
            </a:endParaRPr>
          </a:p>
          <a:p>
            <a:pPr marL="457200" lvl="0" indent="-228600" algn="l" rtl="0">
              <a:lnSpc>
                <a:spcPct val="100000"/>
              </a:lnSpc>
              <a:spcBef>
                <a:spcPts val="0"/>
              </a:spcBef>
              <a:spcAft>
                <a:spcPts val="0"/>
              </a:spcAft>
              <a:buClr>
                <a:srgbClr val="000000"/>
              </a:buClr>
              <a:buSzPts val="2000"/>
              <a:buFont typeface="Calibri"/>
              <a:buChar char="•"/>
            </a:pPr>
            <a:r>
              <a:rPr lang="en-US" sz="2000" i="0" u="none" strike="noStrike">
                <a:solidFill>
                  <a:srgbClr val="000000"/>
                </a:solidFill>
              </a:rPr>
              <a:t>For this, it is best to combine pictures of the objects with a description using ‘the one’ </a:t>
            </a:r>
            <a:endParaRPr sz="2000" i="0" u="none" strike="noStrike">
              <a:solidFill>
                <a:srgbClr val="000000"/>
              </a:solidFill>
            </a:endParaRPr>
          </a:p>
          <a:p>
            <a:pPr marL="228600" lvl="0" indent="0" algn="l" rtl="0">
              <a:lnSpc>
                <a:spcPct val="100000"/>
              </a:lnSpc>
              <a:spcBef>
                <a:spcPts val="0"/>
              </a:spcBef>
              <a:spcAft>
                <a:spcPts val="0"/>
              </a:spcAft>
              <a:buNone/>
            </a:pPr>
            <a:endParaRPr sz="2000">
              <a:solidFill>
                <a:srgbClr val="000000"/>
              </a:solidFill>
            </a:endParaRPr>
          </a:p>
          <a:p>
            <a:pPr marL="457200" lvl="0" indent="-228600" algn="l" rtl="0">
              <a:lnSpc>
                <a:spcPct val="100000"/>
              </a:lnSpc>
              <a:spcBef>
                <a:spcPts val="0"/>
              </a:spcBef>
              <a:spcAft>
                <a:spcPts val="0"/>
              </a:spcAft>
              <a:buClr>
                <a:srgbClr val="000000"/>
              </a:buClr>
              <a:buSzPts val="2000"/>
              <a:buFont typeface="Calibri"/>
              <a:buChar char="•"/>
            </a:pPr>
            <a:r>
              <a:rPr lang="en-US" sz="2000" i="0" u="none" strike="noStrike">
                <a:solidFill>
                  <a:srgbClr val="000000"/>
                </a:solidFill>
              </a:rPr>
              <a:t>For example; (any object in the environment, or favourite object of child)</a:t>
            </a:r>
            <a:endParaRPr sz="2000"/>
          </a:p>
          <a:p>
            <a:pPr marL="1143000" lvl="2" indent="-241300" algn="l" rtl="0">
              <a:lnSpc>
                <a:spcPct val="100000"/>
              </a:lnSpc>
              <a:spcBef>
                <a:spcPts val="0"/>
              </a:spcBef>
              <a:spcAft>
                <a:spcPts val="0"/>
              </a:spcAft>
              <a:buClr>
                <a:srgbClr val="000000"/>
              </a:buClr>
              <a:buSzPts val="2000"/>
              <a:buFont typeface="Calibri"/>
              <a:buChar char="•"/>
            </a:pPr>
            <a:r>
              <a:rPr lang="en-US" i="0" u="none" strike="noStrike">
                <a:solidFill>
                  <a:srgbClr val="000000"/>
                </a:solidFill>
              </a:rPr>
              <a:t>Picture of ‘ball’ - the one you throw</a:t>
            </a:r>
            <a:endParaRPr/>
          </a:p>
          <a:p>
            <a:pPr marL="1143000" lvl="2" indent="-241300" algn="l" rtl="0">
              <a:lnSpc>
                <a:spcPct val="100000"/>
              </a:lnSpc>
              <a:spcBef>
                <a:spcPts val="0"/>
              </a:spcBef>
              <a:spcAft>
                <a:spcPts val="0"/>
              </a:spcAft>
              <a:buClr>
                <a:srgbClr val="000000"/>
              </a:buClr>
              <a:buSzPts val="2000"/>
              <a:buFont typeface="Calibri"/>
              <a:buChar char="•"/>
            </a:pPr>
            <a:r>
              <a:rPr lang="en-US" i="0" u="none" strike="noStrike">
                <a:solidFill>
                  <a:srgbClr val="000000"/>
                </a:solidFill>
              </a:rPr>
              <a:t>Picture of ‘cat’ - the one that goes ‘Meow’</a:t>
            </a:r>
            <a:endParaRPr/>
          </a:p>
          <a:p>
            <a:pPr marL="1143000" lvl="2" indent="-241300" algn="l" rtl="0">
              <a:lnSpc>
                <a:spcPct val="100000"/>
              </a:lnSpc>
              <a:spcBef>
                <a:spcPts val="0"/>
              </a:spcBef>
              <a:spcAft>
                <a:spcPts val="0"/>
              </a:spcAft>
              <a:buClr>
                <a:srgbClr val="000000"/>
              </a:buClr>
              <a:buSzPts val="2000"/>
              <a:buFont typeface="Calibri"/>
              <a:buChar char="•"/>
            </a:pPr>
            <a:r>
              <a:rPr lang="en-US" i="0" u="none" strike="noStrike">
                <a:solidFill>
                  <a:srgbClr val="000000"/>
                </a:solidFill>
              </a:rPr>
              <a:t>Picture of ‘spoon’ - the one you eat with</a:t>
            </a:r>
            <a:endParaRPr i="0" u="none" strike="noStrike">
              <a:solidFill>
                <a:srgbClr val="000000"/>
              </a:solidFill>
            </a:endParaRPr>
          </a:p>
          <a:p>
            <a:pPr marL="1143000" lvl="0" indent="0" algn="l" rtl="0">
              <a:lnSpc>
                <a:spcPct val="100000"/>
              </a:lnSpc>
              <a:spcBef>
                <a:spcPts val="0"/>
              </a:spcBef>
              <a:spcAft>
                <a:spcPts val="0"/>
              </a:spcAft>
              <a:buNone/>
            </a:pPr>
            <a:endParaRPr sz="2000">
              <a:solidFill>
                <a:srgbClr val="000000"/>
              </a:solidFill>
            </a:endParaRPr>
          </a:p>
          <a:p>
            <a:pPr marL="0" lvl="0" indent="0" algn="l" rtl="0">
              <a:lnSpc>
                <a:spcPct val="100000"/>
              </a:lnSpc>
              <a:spcBef>
                <a:spcPts val="0"/>
              </a:spcBef>
              <a:spcAft>
                <a:spcPts val="0"/>
              </a:spcAft>
              <a:buNone/>
            </a:pPr>
            <a:endParaRPr sz="2000"/>
          </a:p>
          <a:p>
            <a:pPr marL="228600" lvl="0" indent="-50800" algn="l" rtl="0">
              <a:lnSpc>
                <a:spcPct val="100000"/>
              </a:lnSpc>
              <a:spcBef>
                <a:spcPts val="1000"/>
              </a:spcBef>
              <a:spcAft>
                <a:spcPts val="0"/>
              </a:spcAft>
              <a:buClr>
                <a:schemeClr val="dk1"/>
              </a:buClr>
              <a:buSzPts val="2800"/>
              <a:buNone/>
            </a:pPr>
            <a:endParaRPr sz="2000"/>
          </a:p>
        </p:txBody>
      </p:sp>
      <p:pic>
        <p:nvPicPr>
          <p:cNvPr id="163" name="Google Shape;163;p8"/>
          <p:cNvPicPr preferRelativeResize="0"/>
          <p:nvPr/>
        </p:nvPicPr>
        <p:blipFill>
          <a:blip r:embed="rId3">
            <a:alphaModFix/>
          </a:blip>
          <a:stretch>
            <a:fillRect/>
          </a:stretch>
        </p:blipFill>
        <p:spPr>
          <a:xfrm>
            <a:off x="985850" y="1922478"/>
            <a:ext cx="3583850" cy="3512400"/>
          </a:xfrm>
          <a:prstGeom prst="rect">
            <a:avLst/>
          </a:prstGeom>
          <a:noFill/>
          <a:ln>
            <a:noFill/>
          </a:ln>
        </p:spPr>
      </p:pic>
      <p:sp>
        <p:nvSpPr>
          <p:cNvPr id="164" name="Google Shape;164;p8"/>
          <p:cNvSpPr/>
          <p:nvPr/>
        </p:nvSpPr>
        <p:spPr>
          <a:xfrm>
            <a:off x="91975" y="0"/>
            <a:ext cx="12044100" cy="6858000"/>
          </a:xfrm>
          <a:prstGeom prst="rect">
            <a:avLst/>
          </a:prstGeom>
          <a:noFill/>
          <a:ln w="317500" cap="flat" cmpd="sng">
            <a:solidFill>
              <a:srgbClr val="2B399D"/>
            </a:solidFill>
            <a:prstDash val="solid"/>
            <a:miter lim="400000"/>
            <a:headEnd type="none" w="sm" len="sm"/>
            <a:tailEnd type="none" w="sm" len="sm"/>
          </a:ln>
        </p:spPr>
        <p:txBody>
          <a:bodyPr spcFirstLastPara="1" wrap="square" lIns="0" tIns="0" rIns="0" bIns="0" anchor="ctr" anchorCtr="0">
            <a:noAutofit/>
          </a:bodyPr>
          <a:lstStyle/>
          <a:p>
            <a:pPr marL="0" marR="0" lvl="0" indent="0" algn="l" rtl="0">
              <a:spcBef>
                <a:spcPts val="0"/>
              </a:spcBef>
              <a:spcAft>
                <a:spcPts val="0"/>
              </a:spcAft>
              <a:buNone/>
            </a:pPr>
            <a:endParaRPr sz="1600" b="0" i="0" u="none" strike="noStrike" cap="none">
              <a:solidFill>
                <a:srgbClr val="000000"/>
              </a:solidFill>
              <a:latin typeface="Calibri"/>
              <a:ea typeface="Calibri"/>
              <a:cs typeface="Calibri"/>
              <a:sym typeface="Calibri"/>
            </a:endParaRPr>
          </a:p>
        </p:txBody>
      </p:sp>
      <p:pic>
        <p:nvPicPr>
          <p:cNvPr id="165" name="Google Shape;165;p8"/>
          <p:cNvPicPr preferRelativeResize="0"/>
          <p:nvPr/>
        </p:nvPicPr>
        <p:blipFill rotWithShape="1">
          <a:blip r:embed="rId4">
            <a:alphaModFix/>
          </a:blip>
          <a:srcRect/>
          <a:stretch/>
        </p:blipFill>
        <p:spPr>
          <a:xfrm>
            <a:off x="4950608" y="5070022"/>
            <a:ext cx="2326961" cy="2409379"/>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1209</Words>
  <Application>Microsoft Office PowerPoint</Application>
  <PresentationFormat>Widescreen</PresentationFormat>
  <Paragraphs>89</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A guide for language development </vt:lpstr>
      <vt:lpstr>PowerPoint Presentation</vt:lpstr>
      <vt:lpstr>PowerPoint Presentation</vt:lpstr>
      <vt:lpstr>Essential skills for a parent</vt:lpstr>
      <vt:lpstr>Activities for language development</vt:lpstr>
      <vt:lpstr>Mirroring and Labelling</vt:lpstr>
      <vt:lpstr>Picture book reading</vt:lpstr>
      <vt:lpstr>‘WH’ questions</vt:lpstr>
      <vt:lpstr>Learning functions</vt:lpstr>
      <vt:lpstr>Learning adjectives or descriptive words</vt:lpstr>
      <vt:lpstr>Sorting objects</vt:lpstr>
      <vt:lpstr>Learning sentences</vt:lpstr>
      <vt:lpstr>Some points to remember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guide for language development </dc:title>
  <dc:creator>Arka Das</dc:creator>
  <cp:lastModifiedBy>Arka Das</cp:lastModifiedBy>
  <cp:revision>1</cp:revision>
  <dcterms:created xsi:type="dcterms:W3CDTF">2023-11-24T07:58:27Z</dcterms:created>
  <dcterms:modified xsi:type="dcterms:W3CDTF">2023-12-13T04:02:42Z</dcterms:modified>
</cp:coreProperties>
</file>